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1"/>
  </p:sldMasterIdLst>
  <p:notesMasterIdLst>
    <p:notesMasterId r:id="rId43"/>
  </p:notesMasterIdLst>
  <p:handoutMasterIdLst>
    <p:handoutMasterId r:id="rId44"/>
  </p:handoutMasterIdLst>
  <p:sldIdLst>
    <p:sldId id="256" r:id="rId2"/>
    <p:sldId id="303" r:id="rId3"/>
    <p:sldId id="309" r:id="rId4"/>
    <p:sldId id="284" r:id="rId5"/>
    <p:sldId id="285" r:id="rId6"/>
    <p:sldId id="283" r:id="rId7"/>
    <p:sldId id="313" r:id="rId8"/>
    <p:sldId id="354" r:id="rId9"/>
    <p:sldId id="297" r:id="rId10"/>
    <p:sldId id="311" r:id="rId11"/>
    <p:sldId id="308" r:id="rId12"/>
    <p:sldId id="332" r:id="rId13"/>
    <p:sldId id="340" r:id="rId14"/>
    <p:sldId id="341" r:id="rId15"/>
    <p:sldId id="342" r:id="rId16"/>
    <p:sldId id="355" r:id="rId17"/>
    <p:sldId id="356" r:id="rId18"/>
    <p:sldId id="357" r:id="rId19"/>
    <p:sldId id="358" r:id="rId20"/>
    <p:sldId id="359" r:id="rId21"/>
    <p:sldId id="360" r:id="rId22"/>
    <p:sldId id="361" r:id="rId23"/>
    <p:sldId id="362" r:id="rId24"/>
    <p:sldId id="334" r:id="rId25"/>
    <p:sldId id="346" r:id="rId26"/>
    <p:sldId id="345" r:id="rId27"/>
    <p:sldId id="336" r:id="rId28"/>
    <p:sldId id="337" r:id="rId29"/>
    <p:sldId id="338" r:id="rId30"/>
    <p:sldId id="339" r:id="rId31"/>
    <p:sldId id="363" r:id="rId32"/>
    <p:sldId id="364" r:id="rId33"/>
    <p:sldId id="365" r:id="rId34"/>
    <p:sldId id="366" r:id="rId35"/>
    <p:sldId id="318" r:id="rId36"/>
    <p:sldId id="319" r:id="rId37"/>
    <p:sldId id="320" r:id="rId38"/>
    <p:sldId id="327" r:id="rId39"/>
    <p:sldId id="321" r:id="rId40"/>
    <p:sldId id="323" r:id="rId41"/>
    <p:sldId id="324" r:id="rId42"/>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FF"/>
    <a:srgbClr val="FF0090"/>
    <a:srgbClr val="FF0066"/>
    <a:srgbClr val="80808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487" autoAdjust="0"/>
    <p:restoredTop sz="77842" autoAdjust="0"/>
  </p:normalViewPr>
  <p:slideViewPr>
    <p:cSldViewPr snapToGrid="0" snapToObjects="1" showGuides="1">
      <p:cViewPr>
        <p:scale>
          <a:sx n="90" d="100"/>
          <a:sy n="90" d="100"/>
        </p:scale>
        <p:origin x="-1284" y="-72"/>
      </p:cViewPr>
      <p:guideLst>
        <p:guide orient="horz" pos="2160"/>
        <p:guide orient="horz" pos="682"/>
        <p:guide orient="horz" pos="903"/>
        <p:guide orient="horz" pos="3858"/>
        <p:guide orient="horz" pos="127"/>
        <p:guide pos="2886"/>
        <p:guide pos="286"/>
        <p:guide pos="5473"/>
        <p:guide pos="2937"/>
        <p:guide pos="2842"/>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snapToGrid="0" snapToObjects="1" showGuides="1">
      <p:cViewPr>
        <p:scale>
          <a:sx n="100" d="100"/>
          <a:sy n="100" d="100"/>
        </p:scale>
        <p:origin x="-2520" y="1944"/>
      </p:cViewPr>
      <p:guideLst>
        <p:guide orient="horz" pos="3224"/>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200670708543079E-2"/>
          <c:y val="5.6756625010085437E-2"/>
          <c:w val="0.83334624244187439"/>
          <c:h val="0.90194152061131971"/>
        </c:manualLayout>
      </c:layout>
      <c:pieChart>
        <c:varyColors val="1"/>
        <c:ser>
          <c:idx val="0"/>
          <c:order val="0"/>
          <c:tx>
            <c:strRef>
              <c:f>Sheet1!$B$1</c:f>
              <c:strCache>
                <c:ptCount val="1"/>
                <c:pt idx="0">
                  <c:v>Total cost</c:v>
                </c:pt>
              </c:strCache>
            </c:strRef>
          </c:tx>
          <c:explosion val="25"/>
          <c:dPt>
            <c:idx val="0"/>
            <c:bubble3D val="0"/>
            <c:explosion val="0"/>
          </c:dPt>
          <c:dPt>
            <c:idx val="1"/>
            <c:bubble3D val="0"/>
            <c:explosion val="0"/>
          </c:dPt>
          <c:cat>
            <c:strRef>
              <c:f>Sheet1!$A$2:$A$3</c:f>
              <c:strCache>
                <c:ptCount val="2"/>
                <c:pt idx="0">
                  <c:v>Energy</c:v>
                </c:pt>
                <c:pt idx="1">
                  <c:v>Others</c:v>
                </c:pt>
              </c:strCache>
            </c:strRef>
          </c:cat>
          <c:val>
            <c:numRef>
              <c:f>Sheet1!$B$2:$B$3</c:f>
              <c:numCache>
                <c:formatCode>General</c:formatCode>
                <c:ptCount val="2"/>
                <c:pt idx="0">
                  <c:v>40</c:v>
                </c:pt>
                <c:pt idx="1">
                  <c:v>60</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800"/>
      </a:pPr>
      <a:endParaRPr lang="es-CL"/>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4" cy="511731"/>
          </a:xfrm>
          <a:prstGeom prst="rect">
            <a:avLst/>
          </a:prstGeom>
        </p:spPr>
        <p:txBody>
          <a:bodyPr vert="horz" lIns="100914" tIns="50458" rIns="100914" bIns="50458" rtlCol="0"/>
          <a:lstStyle>
            <a:lvl1pPr algn="l">
              <a:defRPr sz="1400"/>
            </a:lvl1pPr>
          </a:lstStyle>
          <a:p>
            <a:endParaRPr lang="en-GB" dirty="0">
              <a:latin typeface="Arial" pitchFamily="34" charset="0"/>
            </a:endParaRPr>
          </a:p>
        </p:txBody>
      </p:sp>
      <p:sp>
        <p:nvSpPr>
          <p:cNvPr id="3" name="Date Placeholder 2"/>
          <p:cNvSpPr>
            <a:spLocks noGrp="1"/>
          </p:cNvSpPr>
          <p:nvPr>
            <p:ph type="dt" sz="quarter" idx="1"/>
          </p:nvPr>
        </p:nvSpPr>
        <p:spPr>
          <a:xfrm>
            <a:off x="4021294" y="0"/>
            <a:ext cx="3076364" cy="511731"/>
          </a:xfrm>
          <a:prstGeom prst="rect">
            <a:avLst/>
          </a:prstGeom>
        </p:spPr>
        <p:txBody>
          <a:bodyPr vert="horz" lIns="100914" tIns="50458" rIns="100914" bIns="50458" rtlCol="0"/>
          <a:lstStyle>
            <a:lvl1pPr algn="r">
              <a:defRPr sz="1400"/>
            </a:lvl1pPr>
          </a:lstStyle>
          <a:p>
            <a:fld id="{75A85089-C692-4DEA-AC49-04CF34D4FE14}" type="datetimeFigureOut">
              <a:rPr lang="en-GB" smtClean="0">
                <a:latin typeface="Arial" pitchFamily="34" charset="0"/>
              </a:rPr>
              <a:pPr/>
              <a:t>06/07/2015</a:t>
            </a:fld>
            <a:endParaRPr lang="en-GB" dirty="0">
              <a:latin typeface="Arial" pitchFamily="34" charset="0"/>
            </a:endParaRPr>
          </a:p>
        </p:txBody>
      </p:sp>
      <p:sp>
        <p:nvSpPr>
          <p:cNvPr id="4" name="Footer Placeholder 3"/>
          <p:cNvSpPr>
            <a:spLocks noGrp="1"/>
          </p:cNvSpPr>
          <p:nvPr>
            <p:ph type="ftr" sz="quarter" idx="2"/>
          </p:nvPr>
        </p:nvSpPr>
        <p:spPr>
          <a:xfrm>
            <a:off x="0" y="9721106"/>
            <a:ext cx="3076364" cy="511731"/>
          </a:xfrm>
          <a:prstGeom prst="rect">
            <a:avLst/>
          </a:prstGeom>
        </p:spPr>
        <p:txBody>
          <a:bodyPr vert="horz" lIns="100914" tIns="50458" rIns="100914" bIns="50458" rtlCol="0" anchor="b"/>
          <a:lstStyle>
            <a:lvl1pPr algn="l">
              <a:defRPr sz="1400"/>
            </a:lvl1pPr>
          </a:lstStyle>
          <a:p>
            <a:endParaRPr lang="en-GB" dirty="0">
              <a:latin typeface="Arial" pitchFamily="34" charset="0"/>
            </a:endParaRPr>
          </a:p>
        </p:txBody>
      </p:sp>
      <p:sp>
        <p:nvSpPr>
          <p:cNvPr id="5" name="Slide Number Placeholder 4"/>
          <p:cNvSpPr>
            <a:spLocks noGrp="1"/>
          </p:cNvSpPr>
          <p:nvPr>
            <p:ph type="sldNum" sz="quarter" idx="3"/>
          </p:nvPr>
        </p:nvSpPr>
        <p:spPr>
          <a:xfrm>
            <a:off x="4021294" y="9721106"/>
            <a:ext cx="3076364" cy="511731"/>
          </a:xfrm>
          <a:prstGeom prst="rect">
            <a:avLst/>
          </a:prstGeom>
        </p:spPr>
        <p:txBody>
          <a:bodyPr vert="horz" lIns="100914" tIns="50458" rIns="100914" bIns="50458" rtlCol="0" anchor="b"/>
          <a:lstStyle>
            <a:lvl1pPr algn="r">
              <a:defRPr sz="1400"/>
            </a:lvl1pPr>
          </a:lstStyle>
          <a:p>
            <a:fld id="{D3A5C721-4BB5-4DB6-AD65-4BA2A62B05B6}" type="slidenum">
              <a:rPr lang="en-GB" smtClean="0">
                <a:latin typeface="Arial" pitchFamily="34" charset="0"/>
              </a:rPr>
              <a:pPr/>
              <a:t>‹#›</a:t>
            </a:fld>
            <a:endParaRPr lang="en-GB" dirty="0">
              <a:latin typeface="Arial" pitchFamily="34" charset="0"/>
            </a:endParaRPr>
          </a:p>
        </p:txBody>
      </p:sp>
    </p:spTree>
    <p:extLst>
      <p:ext uri="{BB962C8B-B14F-4D97-AF65-F5344CB8AC3E}">
        <p14:creationId xmlns:p14="http://schemas.microsoft.com/office/powerpoint/2010/main" val="1991632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4" cy="511731"/>
          </a:xfrm>
          <a:prstGeom prst="rect">
            <a:avLst/>
          </a:prstGeom>
        </p:spPr>
        <p:txBody>
          <a:bodyPr vert="horz" lIns="100914" tIns="50458" rIns="100914" bIns="50458" rtlCol="0"/>
          <a:lstStyle>
            <a:lvl1pPr algn="l">
              <a:defRPr sz="1400">
                <a:latin typeface="Arial" pitchFamily="34" charset="0"/>
              </a:defRPr>
            </a:lvl1pPr>
          </a:lstStyle>
          <a:p>
            <a:endParaRPr lang="en-GB" dirty="0"/>
          </a:p>
        </p:txBody>
      </p:sp>
      <p:sp>
        <p:nvSpPr>
          <p:cNvPr id="3" name="Date Placeholder 2"/>
          <p:cNvSpPr>
            <a:spLocks noGrp="1"/>
          </p:cNvSpPr>
          <p:nvPr>
            <p:ph type="dt" idx="1"/>
          </p:nvPr>
        </p:nvSpPr>
        <p:spPr>
          <a:xfrm>
            <a:off x="4021294" y="0"/>
            <a:ext cx="3076364" cy="511731"/>
          </a:xfrm>
          <a:prstGeom prst="rect">
            <a:avLst/>
          </a:prstGeom>
        </p:spPr>
        <p:txBody>
          <a:bodyPr vert="horz" lIns="100914" tIns="50458" rIns="100914" bIns="50458" rtlCol="0"/>
          <a:lstStyle>
            <a:lvl1pPr algn="r">
              <a:defRPr sz="1400">
                <a:latin typeface="Arial" pitchFamily="34" charset="0"/>
              </a:defRPr>
            </a:lvl1pPr>
          </a:lstStyle>
          <a:p>
            <a:fld id="{8045EBA9-A28D-4849-BFEA-AA04F6A21B63}" type="datetimeFigureOut">
              <a:rPr lang="en-GB" smtClean="0"/>
              <a:pPr/>
              <a:t>06/07/2015</a:t>
            </a:fld>
            <a:endParaRPr lang="en-GB"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100914" tIns="50458" rIns="100914" bIns="50458" rtlCol="0" anchor="ctr"/>
          <a:lstStyle/>
          <a:p>
            <a:endParaRPr lang="en-GB" dirty="0"/>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100914" tIns="50458" rIns="100914" bIns="5045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721106"/>
            <a:ext cx="3076364" cy="511731"/>
          </a:xfrm>
          <a:prstGeom prst="rect">
            <a:avLst/>
          </a:prstGeom>
        </p:spPr>
        <p:txBody>
          <a:bodyPr vert="horz" lIns="100914" tIns="50458" rIns="100914" bIns="50458" rtlCol="0" anchor="b"/>
          <a:lstStyle>
            <a:lvl1pPr algn="l">
              <a:defRPr sz="1400">
                <a:latin typeface="Arial" pitchFamily="34" charset="0"/>
              </a:defRPr>
            </a:lvl1pPr>
          </a:lstStyle>
          <a:p>
            <a:endParaRPr lang="en-GB" dirty="0"/>
          </a:p>
        </p:txBody>
      </p:sp>
      <p:sp>
        <p:nvSpPr>
          <p:cNvPr id="7" name="Slide Number Placeholder 6"/>
          <p:cNvSpPr>
            <a:spLocks noGrp="1"/>
          </p:cNvSpPr>
          <p:nvPr>
            <p:ph type="sldNum" sz="quarter" idx="5"/>
          </p:nvPr>
        </p:nvSpPr>
        <p:spPr>
          <a:xfrm>
            <a:off x="4021294" y="9721106"/>
            <a:ext cx="3076364" cy="511731"/>
          </a:xfrm>
          <a:prstGeom prst="rect">
            <a:avLst/>
          </a:prstGeom>
        </p:spPr>
        <p:txBody>
          <a:bodyPr vert="horz" lIns="100914" tIns="50458" rIns="100914" bIns="50458" rtlCol="0" anchor="b"/>
          <a:lstStyle>
            <a:lvl1pPr algn="r">
              <a:defRPr sz="1400">
                <a:latin typeface="Arial" pitchFamily="34" charset="0"/>
              </a:defRPr>
            </a:lvl1pPr>
          </a:lstStyle>
          <a:p>
            <a:fld id="{5B43D19E-BFDB-4C92-8EDD-32EDDA8F41DF}" type="slidenum">
              <a:rPr lang="en-GB" smtClean="0"/>
              <a:pPr/>
              <a:t>‹#›</a:t>
            </a:fld>
            <a:endParaRPr lang="en-GB" dirty="0"/>
          </a:p>
        </p:txBody>
      </p:sp>
    </p:spTree>
    <p:extLst>
      <p:ext uri="{BB962C8B-B14F-4D97-AF65-F5344CB8AC3E}">
        <p14:creationId xmlns:p14="http://schemas.microsoft.com/office/powerpoint/2010/main" val="160627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L"/>
          </a:p>
        </p:txBody>
      </p:sp>
      <p:sp>
        <p:nvSpPr>
          <p:cNvPr id="4" name="Slide Number Placeholder 3"/>
          <p:cNvSpPr>
            <a:spLocks noGrp="1"/>
          </p:cNvSpPr>
          <p:nvPr>
            <p:ph type="sldNum" sz="quarter" idx="10"/>
          </p:nvPr>
        </p:nvSpPr>
        <p:spPr/>
        <p:txBody>
          <a:bodyPr/>
          <a:lstStyle/>
          <a:p>
            <a:fld id="{5B43D19E-BFDB-4C92-8EDD-32EDDA8F41DF}" type="slidenum">
              <a:rPr lang="en-GB" smtClean="0"/>
              <a:pPr/>
              <a:t>1</a:t>
            </a:fld>
            <a:endParaRPr lang="en-GB" dirty="0"/>
          </a:p>
        </p:txBody>
      </p:sp>
    </p:spTree>
    <p:extLst>
      <p:ext uri="{BB962C8B-B14F-4D97-AF65-F5344CB8AC3E}">
        <p14:creationId xmlns:p14="http://schemas.microsoft.com/office/powerpoint/2010/main" val="3045251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The current focus on productivity is bottom-line driven to maximize revenue and minimize cost in a low-price environment.</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Mining companies need to ensure that their investment in productivity isn’t deprioritized</a:t>
            </a:r>
            <a:r>
              <a:rPr lang="en-US" sz="1200" kern="1200" baseline="0" dirty="0" smtClean="0">
                <a:solidFill>
                  <a:schemeClr val="tx1"/>
                </a:solidFill>
                <a:effectLst/>
                <a:latin typeface="Arial" pitchFamily="34" charset="0"/>
                <a:ea typeface="+mn-ea"/>
                <a:cs typeface="+mn-cs"/>
              </a:rPr>
              <a:t> </a:t>
            </a:r>
            <a:r>
              <a:rPr lang="en-US" sz="1200" kern="1200" dirty="0" smtClean="0">
                <a:solidFill>
                  <a:schemeClr val="tx1"/>
                </a:solidFill>
                <a:effectLst/>
                <a:latin typeface="Arial" pitchFamily="34" charset="0"/>
                <a:ea typeface="+mn-ea"/>
                <a:cs typeface="+mn-cs"/>
              </a:rPr>
              <a:t>once commodity prices improve</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They</a:t>
            </a:r>
            <a:r>
              <a:rPr lang="en-US" sz="1200" kern="1200" baseline="0" dirty="0" smtClean="0">
                <a:solidFill>
                  <a:schemeClr val="tx1"/>
                </a:solidFill>
                <a:effectLst/>
                <a:latin typeface="Arial" pitchFamily="34" charset="0"/>
                <a:ea typeface="+mn-ea"/>
                <a:cs typeface="+mn-cs"/>
              </a:rPr>
              <a:t> need to take a </a:t>
            </a:r>
            <a:r>
              <a:rPr lang="en-US" sz="1200" kern="1200" dirty="0" smtClean="0">
                <a:solidFill>
                  <a:schemeClr val="tx1"/>
                </a:solidFill>
                <a:effectLst/>
                <a:latin typeface="Arial" pitchFamily="34" charset="0"/>
                <a:ea typeface="+mn-ea"/>
                <a:cs typeface="+mn-cs"/>
              </a:rPr>
              <a:t>longer-term focus, sustained productivity levels can help to optimize capital</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When</a:t>
            </a:r>
            <a:r>
              <a:rPr lang="en-US" sz="1200" kern="1200" baseline="0" dirty="0" smtClean="0">
                <a:solidFill>
                  <a:schemeClr val="tx1"/>
                </a:solidFill>
                <a:effectLst/>
                <a:latin typeface="Arial" pitchFamily="34" charset="0"/>
                <a:ea typeface="+mn-ea"/>
                <a:cs typeface="+mn-cs"/>
              </a:rPr>
              <a:t> making </a:t>
            </a:r>
            <a:r>
              <a:rPr lang="en-US" sz="1200" kern="1200" dirty="0" smtClean="0">
                <a:solidFill>
                  <a:schemeClr val="tx1"/>
                </a:solidFill>
                <a:effectLst/>
                <a:latin typeface="Arial" pitchFamily="34" charset="0"/>
                <a:ea typeface="+mn-ea"/>
                <a:cs typeface="+mn-cs"/>
              </a:rPr>
              <a:t>acquisitions or divestments</a:t>
            </a:r>
            <a:r>
              <a:rPr lang="en-US" sz="1200" kern="1200" baseline="0" dirty="0" smtClean="0">
                <a:solidFill>
                  <a:schemeClr val="tx1"/>
                </a:solidFill>
                <a:effectLst/>
                <a:latin typeface="Arial" pitchFamily="34" charset="0"/>
                <a:ea typeface="+mn-ea"/>
                <a:cs typeface="+mn-cs"/>
              </a:rPr>
              <a:t> mining companies need to</a:t>
            </a:r>
            <a:r>
              <a:rPr lang="en-US" sz="1200" kern="1200" dirty="0" smtClean="0">
                <a:solidFill>
                  <a:schemeClr val="tx1"/>
                </a:solidFill>
                <a:effectLst/>
                <a:latin typeface="Arial" pitchFamily="34" charset="0"/>
                <a:ea typeface="+mn-ea"/>
                <a:cs typeface="+mn-cs"/>
              </a:rPr>
              <a:t> consider productivity as a part of synergies</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Productivity improvement can be a source of competitive advantage for early adopters</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Mining and metals companies which choose to seriously innovate will drive superior performance for the next mining and metals cycle.</a:t>
            </a:r>
          </a:p>
          <a:p>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11</a:t>
            </a:fld>
            <a:endParaRPr lang="en-GB" dirty="0"/>
          </a:p>
        </p:txBody>
      </p:sp>
    </p:spTree>
    <p:extLst>
      <p:ext uri="{BB962C8B-B14F-4D97-AF65-F5344CB8AC3E}">
        <p14:creationId xmlns:p14="http://schemas.microsoft.com/office/powerpoint/2010/main" val="2010923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178994" indent="-178994">
              <a:buFont typeface="Arial" panose="020B0604020202020204" pitchFamily="34" charset="0"/>
              <a:buChar char="•"/>
            </a:pPr>
            <a:r>
              <a:rPr lang="en-GB" sz="1300" dirty="0"/>
              <a:t>The industry has entered an historic period of correction to adjust oversupply. This is impacting earnings, balance sheets and investor perceptions. </a:t>
            </a:r>
          </a:p>
          <a:p>
            <a:pPr marL="656311" lvl="1" indent="-178994">
              <a:buFont typeface="Arial" panose="020B0604020202020204" pitchFamily="34" charset="0"/>
              <a:buChar char="•"/>
            </a:pPr>
            <a:r>
              <a:rPr lang="en-GB" sz="1300" dirty="0"/>
              <a:t>Producers are focused on restoring stretched balance sheets and improving profitability through asset sales and capex reductions</a:t>
            </a:r>
          </a:p>
          <a:p>
            <a:pPr marL="656311" lvl="1" indent="-178994">
              <a:buFont typeface="Arial" panose="020B0604020202020204" pitchFamily="34" charset="0"/>
              <a:buChar char="•"/>
            </a:pPr>
            <a:r>
              <a:rPr lang="en-GB" sz="1300" dirty="0"/>
              <a:t>Distressed mid-tiers are restructuring debt</a:t>
            </a:r>
          </a:p>
          <a:p>
            <a:pPr marL="656311" lvl="1" indent="-178994">
              <a:buFont typeface="Arial" panose="020B0604020202020204" pitchFamily="34" charset="0"/>
              <a:buChar char="•"/>
            </a:pPr>
            <a:r>
              <a:rPr lang="en-GB" sz="1300" dirty="0"/>
              <a:t>Juniors are struggling to access the equity needed to sustain their activities</a:t>
            </a:r>
          </a:p>
          <a:p>
            <a:pPr marL="656311" lvl="1" indent="-178994">
              <a:buFont typeface="Arial" panose="020B0604020202020204" pitchFamily="34" charset="0"/>
              <a:buChar char="•"/>
            </a:pPr>
            <a:r>
              <a:rPr lang="en-GB" sz="1300" dirty="0"/>
              <a:t>Retail investors are all-but-absent from the sector</a:t>
            </a:r>
          </a:p>
          <a:p>
            <a:pPr marL="656311" lvl="1" indent="-178994">
              <a:buFont typeface="Arial" panose="020B0604020202020204" pitchFamily="34" charset="0"/>
              <a:buChar char="•"/>
            </a:pPr>
            <a:r>
              <a:rPr lang="en-GB" sz="1300" dirty="0"/>
              <a:t>Institutional investors are largely risk averse and highly selective</a:t>
            </a:r>
          </a:p>
          <a:p>
            <a:pPr marL="656311" lvl="1" indent="-178994">
              <a:buFont typeface="Arial" panose="020B0604020202020204" pitchFamily="34" charset="0"/>
              <a:buChar char="•"/>
            </a:pPr>
            <a:r>
              <a:rPr lang="en-GB" sz="1300" dirty="0"/>
              <a:t>Yield-hungry funds are increasingly on the lookout for distressed debt opportunities. </a:t>
            </a:r>
          </a:p>
          <a:p>
            <a:pPr marL="656311" lvl="1" indent="-178994">
              <a:buFont typeface="Arial" panose="020B0604020202020204" pitchFamily="34" charset="0"/>
              <a:buChar char="•"/>
            </a:pPr>
            <a:endParaRPr lang="en-GB" sz="1300" dirty="0"/>
          </a:p>
          <a:p>
            <a:r>
              <a:rPr lang="en-GB" sz="1300" dirty="0"/>
              <a:t>This has impacted the amount of capital raised by the industry: </a:t>
            </a:r>
          </a:p>
          <a:p>
            <a:pPr marL="178994" indent="-178994">
              <a:buFont typeface="Arial" panose="020B0604020202020204" pitchFamily="34" charset="0"/>
              <a:buChar char="•"/>
            </a:pPr>
            <a:r>
              <a:rPr lang="en-GB" sz="1300" dirty="0"/>
              <a:t>Total proceeds down 15% y-o-y in 2014,</a:t>
            </a:r>
          </a:p>
          <a:p>
            <a:pPr marL="178994" indent="-178994">
              <a:buFont typeface="Arial" panose="020B0604020202020204" pitchFamily="34" charset="0"/>
              <a:buChar char="•"/>
            </a:pPr>
            <a:r>
              <a:rPr lang="en-GB" sz="1300" dirty="0"/>
              <a:t>Equity raised by the global junior sector has fallen year-on-year since 2012 - over half of issues by junior companies in 2014 raised less than $1m. </a:t>
            </a:r>
          </a:p>
          <a:p>
            <a:pPr marL="178994" indent="-178994">
              <a:buFont typeface="Arial" panose="020B0604020202020204" pitchFamily="34" charset="0"/>
              <a:buChar char="•"/>
            </a:pPr>
            <a:r>
              <a:rPr lang="en-GB" sz="1300" dirty="0"/>
              <a:t>Around a third of those companies returned to the market at least once more within 12 months to raise additional funds – some as many as 6-8 times. </a:t>
            </a:r>
          </a:p>
          <a:p>
            <a:pPr marL="178994" indent="-178994">
              <a:buFont typeface="Arial" panose="020B0604020202020204" pitchFamily="34" charset="0"/>
              <a:buChar char="•"/>
            </a:pPr>
            <a:r>
              <a:rPr lang="en-GB" sz="1300" dirty="0"/>
              <a:t>Of the US$152b of bank debt raised by the sector, just US$22b (15%) was specifically for project finance</a:t>
            </a:r>
          </a:p>
          <a:p>
            <a:endParaRPr lang="en-GB" sz="1300" dirty="0"/>
          </a:p>
          <a:p>
            <a:r>
              <a:rPr lang="en-GB" sz="1300" dirty="0"/>
              <a:t>While </a:t>
            </a:r>
            <a:r>
              <a:rPr lang="en-GB" sz="1300" dirty="0" err="1"/>
              <a:t>favorable</a:t>
            </a:r>
            <a:r>
              <a:rPr lang="en-GB" sz="1300" dirty="0"/>
              <a:t> windows have opened in the equity markets – for example, for Toronto-listed gold companies in early 2015 following a brief uplift in the gold price     - such windows are typically open only for short periods of time in the current volatile environment. </a:t>
            </a:r>
          </a:p>
          <a:p>
            <a:endParaRPr lang="en-GB" sz="1300" dirty="0"/>
          </a:p>
          <a:p>
            <a:r>
              <a:rPr lang="en-GB" sz="1300" dirty="0"/>
              <a:t>In the debt markets, nearly US$75b of refinancing by larger producers accounted for 49% of loan proceeds, pointing to continued demand and liquidity for strong names. But lenders’ tolerance of risk has its limits in this environment</a:t>
            </a:r>
          </a:p>
          <a:p>
            <a:pPr marL="178994" indent="-178994">
              <a:buFont typeface="Arial" panose="020B0604020202020204" pitchFamily="34" charset="0"/>
              <a:buChar char="•"/>
            </a:pPr>
            <a:r>
              <a:rPr lang="en-GB" sz="1300" dirty="0" err="1"/>
              <a:t>Fortescue</a:t>
            </a:r>
            <a:r>
              <a:rPr lang="en-GB" sz="1300" dirty="0"/>
              <a:t> Metals Group abandoned a US$2.5b refinancing attempt in March (subsequently launching a US$2.3b offering in April, underlining the fickle nature of the markets)</a:t>
            </a:r>
          </a:p>
          <a:p>
            <a:pPr marL="178994" indent="-178994">
              <a:buFont typeface="Arial" panose="020B0604020202020204" pitchFamily="34" charset="0"/>
              <a:buChar char="•"/>
            </a:pPr>
            <a:r>
              <a:rPr lang="en-GB" sz="1300" dirty="0"/>
              <a:t>Murray Energy downsized the scale of its acquisition of Foresight Energy, reportedly due to challenging conditions in the debt markets.</a:t>
            </a:r>
            <a:r>
              <a:rPr lang="en-GB" sz="1300" baseline="30000" dirty="0"/>
              <a:t>,</a:t>
            </a:r>
            <a:endParaRPr lang="en-GB" sz="1300" dirty="0"/>
          </a:p>
          <a:p>
            <a:endParaRPr lang="en-GB" sz="1300"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13</a:t>
            </a:fld>
            <a:endParaRPr lang="en-GB" dirty="0"/>
          </a:p>
        </p:txBody>
      </p:sp>
    </p:spTree>
    <p:extLst>
      <p:ext uri="{BB962C8B-B14F-4D97-AF65-F5344CB8AC3E}">
        <p14:creationId xmlns:p14="http://schemas.microsoft.com/office/powerpoint/2010/main" val="2346729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300" dirty="0"/>
              <a:t>The market conditions have facilitated the rise of alternative sources of finance</a:t>
            </a:r>
          </a:p>
          <a:p>
            <a:r>
              <a:rPr lang="en-GB" sz="1300" dirty="0"/>
              <a:t>But faced with limited choice, companies are often accepting terms that may be expensive to arrange and maintain (potentially beyond their means in a deteriorating market), dilutive to future earnings, present loss of control and damaging to future financing prospects. </a:t>
            </a:r>
          </a:p>
          <a:p>
            <a:pPr marL="178994" indent="-178994">
              <a:buFont typeface="Arial" panose="020B0604020202020204" pitchFamily="34" charset="0"/>
              <a:buChar char="•"/>
            </a:pPr>
            <a:r>
              <a:rPr lang="en-GB" sz="1300" dirty="0"/>
              <a:t>Private capital investors have pointed to stream agreements, for example, as an impediment to their willingness to invest, due to the loss of upside potential, the dilutive effect and the complexity involved in unwinding such structures. </a:t>
            </a:r>
          </a:p>
          <a:p>
            <a:pPr marL="178994" indent="-178994">
              <a:buFont typeface="Arial" panose="020B0604020202020204" pitchFamily="34" charset="0"/>
              <a:buChar char="•"/>
            </a:pPr>
            <a:r>
              <a:rPr lang="en-GB" sz="1300" dirty="0"/>
              <a:t>With capital providers reluctant to “spend big,” companies need to approach multiple providers to secure sufficient funds, increasing the complexity and costs of arranging finance. </a:t>
            </a:r>
          </a:p>
          <a:p>
            <a:pPr marL="178994" indent="-178994">
              <a:buFont typeface="Arial" panose="020B0604020202020204" pitchFamily="34" charset="0"/>
              <a:buChar char="•"/>
            </a:pPr>
            <a:endParaRPr lang="en-GB" sz="1300" dirty="0"/>
          </a:p>
          <a:p>
            <a:r>
              <a:rPr lang="en-GB" sz="1300" dirty="0"/>
              <a:t>Survival is a strong motivation of many juniors in but this can create excessive short-term action that may cumber the value of the asset or project indefinitely. </a:t>
            </a:r>
          </a:p>
          <a:p>
            <a:endParaRPr lang="en-GB" sz="1300" dirty="0"/>
          </a:p>
          <a:p>
            <a:r>
              <a:rPr lang="en-GB" sz="1300" dirty="0"/>
              <a:t>Leverage also remains a key concern, particularly in the iron ore and coal sectors</a:t>
            </a:r>
          </a:p>
          <a:p>
            <a:pPr marL="178994" indent="-178994">
              <a:buFont typeface="Arial" panose="020B0604020202020204" pitchFamily="34" charset="0"/>
              <a:buChar char="•"/>
            </a:pPr>
            <a:r>
              <a:rPr lang="en-GB" sz="1300" dirty="0"/>
              <a:t>Little prospect of near-term turnaround for smaller, higher cost producers, </a:t>
            </a:r>
          </a:p>
          <a:p>
            <a:pPr marL="178994" indent="-178994">
              <a:buFont typeface="Arial" panose="020B0604020202020204" pitchFamily="34" charset="0"/>
              <a:buChar char="•"/>
            </a:pPr>
            <a:r>
              <a:rPr lang="en-GB" sz="1300" dirty="0"/>
              <a:t>Cumulative US$14b of debt maturing in the next three years in the relatively small US high yield sector alone</a:t>
            </a:r>
          </a:p>
          <a:p>
            <a:pPr marL="178994" indent="-178994">
              <a:buFont typeface="Arial" panose="020B0604020202020204" pitchFamily="34" charset="0"/>
              <a:buChar char="•"/>
            </a:pPr>
            <a:r>
              <a:rPr lang="en-GB" sz="1300" dirty="0"/>
              <a:t>Investors are pricing risk at a premium in 2015 – coal and iron ore issuers CONSOL Energy, Peabody Energy and Cliffs Natural Resources paid a weighted-average coupon of 8.8% in Q1 2015, compared with a sector average of 7.5% in 2014. </a:t>
            </a:r>
          </a:p>
          <a:p>
            <a:pPr marL="178994" indent="-178994">
              <a:buFont typeface="Arial" panose="020B0604020202020204" pitchFamily="34" charset="0"/>
              <a:buChar char="•"/>
            </a:pPr>
            <a:r>
              <a:rPr lang="en-GB" sz="1300" dirty="0"/>
              <a:t>Conditions are arguably ripe in certain sectors of the industry for distressed debt hedge funds looking to take advantage of “buy to own” opportunities; a number of US coal companies are said to be the targets of such interest. </a:t>
            </a:r>
          </a:p>
          <a:p>
            <a:endParaRPr lang="en-GB" sz="1300" dirty="0"/>
          </a:p>
          <a:p>
            <a:r>
              <a:rPr lang="en-GB" sz="1300" dirty="0"/>
              <a:t>Private capital firms are increasingly seeing good investment opportunities but are more likely to prioritize producing assets. As such, private capital is unlikely to be a major source of capital for junior explorers. </a:t>
            </a:r>
          </a:p>
        </p:txBody>
      </p:sp>
      <p:sp>
        <p:nvSpPr>
          <p:cNvPr id="4" name="Slide Number Placeholder 3"/>
          <p:cNvSpPr>
            <a:spLocks noGrp="1"/>
          </p:cNvSpPr>
          <p:nvPr>
            <p:ph type="sldNum" sz="quarter" idx="10"/>
          </p:nvPr>
        </p:nvSpPr>
        <p:spPr/>
        <p:txBody>
          <a:bodyPr/>
          <a:lstStyle/>
          <a:p>
            <a:fld id="{5B43D19E-BFDB-4C92-8EDD-32EDDA8F41DF}" type="slidenum">
              <a:rPr lang="en-GB" smtClean="0"/>
              <a:pPr/>
              <a:t>14</a:t>
            </a:fld>
            <a:endParaRPr lang="en-GB" dirty="0"/>
          </a:p>
        </p:txBody>
      </p:sp>
    </p:spTree>
    <p:extLst>
      <p:ext uri="{BB962C8B-B14F-4D97-AF65-F5344CB8AC3E}">
        <p14:creationId xmlns:p14="http://schemas.microsoft.com/office/powerpoint/2010/main" val="1260119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en-GB" sz="1300" b="1" dirty="0"/>
              <a:t>Preparation, knowledge and planning</a:t>
            </a:r>
            <a:r>
              <a:rPr lang="en-GB" sz="1300" dirty="0"/>
              <a:t>: </a:t>
            </a:r>
          </a:p>
          <a:p>
            <a:pPr marL="178994" indent="-178994">
              <a:buFont typeface="Arial" panose="020B0604020202020204" pitchFamily="34" charset="0"/>
              <a:buChar char="•"/>
            </a:pPr>
            <a:r>
              <a:rPr lang="en-GB" sz="1300" dirty="0"/>
              <a:t>Maintain a focus on the longer-term strategic aims of project fundraising in order to meet both short-term and long-term needs as the project progresses through its various stages. </a:t>
            </a:r>
          </a:p>
          <a:p>
            <a:pPr marL="178994" indent="-178994">
              <a:buFont typeface="Arial" panose="020B0604020202020204" pitchFamily="34" charset="0"/>
              <a:buChar char="•"/>
            </a:pPr>
            <a:r>
              <a:rPr lang="en-GB" sz="1300" dirty="0"/>
              <a:t>Requires a thorough understanding of:</a:t>
            </a:r>
          </a:p>
          <a:p>
            <a:pPr marL="656311" lvl="1" indent="-178994">
              <a:buFont typeface="Arial" panose="020B0604020202020204" pitchFamily="34" charset="0"/>
              <a:buChar char="•"/>
            </a:pPr>
            <a:r>
              <a:rPr lang="en-GB" sz="1300" dirty="0"/>
              <a:t>Short- and long-term implications of different funding structures</a:t>
            </a:r>
          </a:p>
          <a:p>
            <a:pPr marL="656311" lvl="1" indent="-178994">
              <a:buFont typeface="Arial" panose="020B0604020202020204" pitchFamily="34" charset="0"/>
              <a:buChar char="•"/>
            </a:pPr>
            <a:r>
              <a:rPr lang="en-GB" sz="1300" dirty="0"/>
              <a:t>Means with which to mitigate risk – e.g., inter-creditor principles and debt headroom into contracts; minimizing future earnings dilution. </a:t>
            </a:r>
          </a:p>
          <a:p>
            <a:pPr marL="656311" lvl="1" indent="-178994">
              <a:buFont typeface="Arial" panose="020B0604020202020204" pitchFamily="34" charset="0"/>
              <a:buChar char="•"/>
            </a:pPr>
            <a:r>
              <a:rPr lang="en-GB" sz="1300" dirty="0"/>
              <a:t>Default risks – requires a conservative approach to the economic assumptions used in feasibility studies and a proactive approach to refinancing. </a:t>
            </a:r>
          </a:p>
          <a:p>
            <a:pPr marL="656311" lvl="1" indent="-178994">
              <a:buFont typeface="Arial" panose="020B0604020202020204" pitchFamily="34" charset="0"/>
              <a:buChar char="•"/>
            </a:pPr>
            <a:r>
              <a:rPr lang="en-GB" sz="1300" dirty="0"/>
              <a:t>Pros and cons of different funding structures from a valuation, risk and tax perspective  </a:t>
            </a:r>
          </a:p>
          <a:p>
            <a:pPr lvl="0"/>
            <a:endParaRPr lang="en-GB" sz="1300" b="1" dirty="0"/>
          </a:p>
          <a:p>
            <a:pPr lvl="0"/>
            <a:r>
              <a:rPr lang="en-GB" sz="1300" b="1" dirty="0"/>
              <a:t>Market awareness</a:t>
            </a:r>
            <a:r>
              <a:rPr lang="en-GB" sz="1300" dirty="0"/>
              <a:t>: </a:t>
            </a:r>
          </a:p>
          <a:p>
            <a:pPr marL="178994" indent="-178994">
              <a:buFont typeface="Arial" panose="020B0604020202020204" pitchFamily="34" charset="0"/>
              <a:buChar char="•"/>
            </a:pPr>
            <a:r>
              <a:rPr lang="en-GB" sz="1300" dirty="0"/>
              <a:t>Have documentation and strategic aims in place</a:t>
            </a:r>
          </a:p>
          <a:p>
            <a:pPr marL="178994" indent="-178994">
              <a:buFont typeface="Arial" panose="020B0604020202020204" pitchFamily="34" charset="0"/>
              <a:buChar char="•"/>
            </a:pPr>
            <a:r>
              <a:rPr lang="en-GB" sz="1300" dirty="0"/>
              <a:t>Keep a keen eye on the market in order to successfully capitalize on windows of investor confidence and secure or “extend and amend” finance on attractive terms</a:t>
            </a:r>
          </a:p>
          <a:p>
            <a:pPr lvl="0"/>
            <a:endParaRPr lang="en-GB" sz="1300" b="1" dirty="0"/>
          </a:p>
          <a:p>
            <a:pPr lvl="0"/>
            <a:r>
              <a:rPr lang="en-GB" sz="1300" b="1" dirty="0"/>
              <a:t>Investor perception</a:t>
            </a:r>
            <a:r>
              <a:rPr lang="en-GB" sz="1300" dirty="0"/>
              <a:t>: </a:t>
            </a:r>
          </a:p>
          <a:p>
            <a:pPr lvl="0"/>
            <a:r>
              <a:rPr lang="en-GB" sz="1300" dirty="0"/>
              <a:t>Yield continues to be a short-term driver of demand in capital markets, but mining companies are long-term investments, requiring long-term financing partners. Attracting the “right” kind of investor requires clear and realistic articulation of how inherent risks will be managed and mitigated throughout the life of the proposed investment. </a:t>
            </a:r>
          </a:p>
          <a:p>
            <a:pPr lvl="0"/>
            <a:endParaRPr lang="en-GB" sz="1300" dirty="0"/>
          </a:p>
          <a:p>
            <a:pPr lvl="0"/>
            <a:r>
              <a:rPr lang="en-GB" sz="1300" b="1" dirty="0"/>
              <a:t>Successful divesting</a:t>
            </a:r>
            <a:r>
              <a:rPr lang="en-GB" sz="1300" dirty="0"/>
              <a:t>: maximize value and speed of execution to avoid leaving value on the table. E.g., through:</a:t>
            </a:r>
          </a:p>
          <a:p>
            <a:pPr marL="178994" indent="-178994">
              <a:buFont typeface="Arial" panose="020B0604020202020204" pitchFamily="34" charset="0"/>
              <a:buChar char="•"/>
            </a:pPr>
            <a:r>
              <a:rPr lang="en-GB" sz="1300" dirty="0"/>
              <a:t>Regular portfolio review</a:t>
            </a:r>
          </a:p>
          <a:p>
            <a:pPr marL="178994" indent="-178994">
              <a:buFont typeface="Arial" panose="020B0604020202020204" pitchFamily="34" charset="0"/>
              <a:buChar char="•"/>
            </a:pPr>
            <a:r>
              <a:rPr lang="en-GB" sz="1300" dirty="0"/>
              <a:t>Rigorous preparation</a:t>
            </a:r>
          </a:p>
          <a:p>
            <a:pPr marL="178994" indent="-178994">
              <a:buFont typeface="Arial" panose="020B0604020202020204" pitchFamily="34" charset="0"/>
              <a:buChar char="•"/>
            </a:pPr>
            <a:r>
              <a:rPr lang="en-GB" sz="1300" dirty="0"/>
              <a:t>A story targeted to individual buyers </a:t>
            </a:r>
          </a:p>
          <a:p>
            <a:pPr marL="178994" indent="-178994">
              <a:buFont typeface="Arial" panose="020B0604020202020204" pitchFamily="34" charset="0"/>
              <a:buChar char="•"/>
            </a:pPr>
            <a:r>
              <a:rPr lang="en-GB" sz="1300" dirty="0"/>
              <a:t>Effective separation planning </a:t>
            </a:r>
          </a:p>
          <a:p>
            <a:r>
              <a:rPr lang="en-GB" sz="1300" dirty="0"/>
              <a:t>(see EY’s </a:t>
            </a:r>
            <a:r>
              <a:rPr lang="en-GB" sz="1300" i="1" dirty="0"/>
              <a:t>Global Corporate Divestment Study</a:t>
            </a:r>
            <a:r>
              <a:rPr lang="en-GB" sz="1300" dirty="0"/>
              <a:t>)</a:t>
            </a:r>
          </a:p>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15</a:t>
            </a:fld>
            <a:endParaRPr lang="en-GB" dirty="0"/>
          </a:p>
        </p:txBody>
      </p:sp>
    </p:spTree>
    <p:extLst>
      <p:ext uri="{BB962C8B-B14F-4D97-AF65-F5344CB8AC3E}">
        <p14:creationId xmlns:p14="http://schemas.microsoft.com/office/powerpoint/2010/main" val="2783465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Taxes and royalties are still being increased around the world including India, Guatemala and the Democratic Republic of the Congo</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Mandated beneficiation is gaining political popularity with perceived value adds to economies implemented in Indonesia for base metals with proposals in Zimbabwe and discussion in South Africa, Ghana and Namibia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However retreating resource nationalism or investment attraction is gaining pace in light of weaker economic outlooks and Governments looking to increase revenue sources.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Governments are changing laws to encourage capital flows into the sector by improving the investment environment. Countries include Peru, Mongolia and Ecuador</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Retreating resource nationalism includes Australia repealing its Minerals Resource Rent Tax on coal and iron ore in 2014 and Zambia returned to a 9% royalty rate and then lowered it further to 6% for underground and open-pit operations (from 20% and 8%, respectively)</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However perception miners are taking advantage of countries and not paying their “fair share” has lead to the need for increased transparency in the sector</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Extractive industries need to expand the disclosure of payments to governments as a means of reducing corruption by shining a light on these payments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Companies will need to start disclosing annually their government payments on country-by-country and project-by-project bases under publish what you pay rules</a:t>
            </a:r>
          </a:p>
          <a:p>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17</a:t>
            </a:fld>
            <a:endParaRPr lang="en-GB" dirty="0"/>
          </a:p>
        </p:txBody>
      </p:sp>
    </p:spTree>
    <p:extLst>
      <p:ext uri="{BB962C8B-B14F-4D97-AF65-F5344CB8AC3E}">
        <p14:creationId xmlns:p14="http://schemas.microsoft.com/office/powerpoint/2010/main" val="1318035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BEPS / Country by Country Reporting</a:t>
            </a:r>
          </a:p>
          <a:p>
            <a:r>
              <a:rPr lang="en-US" dirty="0" smtClean="0"/>
              <a:t>Tax authorities sharing information and taking a more sophisticated approach to audits</a:t>
            </a:r>
          </a:p>
          <a:p>
            <a:pPr lvl="0"/>
            <a:r>
              <a:rPr lang="en-US" dirty="0" smtClean="0"/>
              <a:t>Tax issues becoming more common in the media (e.g. Starbucks in the UK)</a:t>
            </a:r>
          </a:p>
          <a:p>
            <a:pPr lvl="0"/>
            <a:r>
              <a:rPr lang="en-US" dirty="0" smtClean="0"/>
              <a:t>EU transparency initiatives</a:t>
            </a:r>
          </a:p>
          <a:p>
            <a:r>
              <a:rPr lang="en-US" dirty="0" smtClean="0"/>
              <a:t>Accelerating rate of law changes and court cases</a:t>
            </a:r>
          </a:p>
          <a:p>
            <a:pPr lvl="0"/>
            <a:r>
              <a:rPr lang="en-US" dirty="0" smtClean="0"/>
              <a:t>Stricter auditing standards and EU audit reform</a:t>
            </a:r>
          </a:p>
          <a:p>
            <a:pPr lvl="0"/>
            <a:r>
              <a:rPr lang="en-US" dirty="0" smtClean="0"/>
              <a:t>FCPA and similar rules in many counties</a:t>
            </a:r>
          </a:p>
          <a:p>
            <a:pPr lvl="0"/>
            <a:r>
              <a:rPr lang="en-US" dirty="0" smtClean="0"/>
              <a:t>Navigating a country’s economic and political issues — More “scrutiny” on US companies operating certain countries (</a:t>
            </a:r>
            <a:r>
              <a:rPr lang="en-US" dirty="0" err="1" smtClean="0"/>
              <a:t>e,g</a:t>
            </a:r>
            <a:r>
              <a:rPr lang="en-US" dirty="0" smtClean="0"/>
              <a:t>. Venezuela, Russia, China)</a:t>
            </a:r>
          </a:p>
          <a:p>
            <a:pPr marL="234002" indent="-234002">
              <a:spcBef>
                <a:spcPts val="212"/>
              </a:spcBef>
              <a:spcAft>
                <a:spcPts val="212"/>
              </a:spcAft>
              <a:buClr>
                <a:srgbClr val="646464"/>
              </a:buClr>
              <a:buSzPct val="70000"/>
              <a:buFont typeface="Arial" charset="0"/>
              <a:buChar char="►"/>
            </a:pPr>
            <a:endParaRPr lang="en-US" spc="-31" dirty="0">
              <a:solidFill>
                <a:srgbClr val="646464"/>
              </a:solidFill>
            </a:endParaRPr>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18</a:t>
            </a:fld>
            <a:endParaRPr lang="en-GB" dirty="0">
              <a:solidFill>
                <a:prstClr val="black"/>
              </a:solidFill>
            </a:endParaRPr>
          </a:p>
        </p:txBody>
      </p:sp>
    </p:spTree>
    <p:extLst>
      <p:ext uri="{BB962C8B-B14F-4D97-AF65-F5344CB8AC3E}">
        <p14:creationId xmlns:p14="http://schemas.microsoft.com/office/powerpoint/2010/main" val="4175608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B43D19E-BFDB-4C92-8EDD-32EDDA8F41DF}" type="slidenum">
              <a:rPr lang="en-GB" smtClean="0"/>
              <a:pPr/>
              <a:t>19</a:t>
            </a:fld>
            <a:endParaRPr lang="en-GB" dirty="0"/>
          </a:p>
        </p:txBody>
      </p:sp>
    </p:spTree>
    <p:extLst>
      <p:ext uri="{BB962C8B-B14F-4D97-AF65-F5344CB8AC3E}">
        <p14:creationId xmlns:p14="http://schemas.microsoft.com/office/powerpoint/2010/main" val="3138145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Mining and metals operations and the community are inseparable</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Despite the tough economic it is “false savings” to cut back on community engagements just because exploration spending has slowed</a:t>
            </a:r>
          </a:p>
          <a:p>
            <a:pPr marL="171450" indent="-171450">
              <a:buFont typeface="Arial" panose="020B0604020202020204" pitchFamily="34" charset="0"/>
              <a:buChar char="•"/>
            </a:pPr>
            <a:r>
              <a:rPr lang="es-MX" sz="1200" b="0" i="0" u="none" strike="noStrike" kern="1200" baseline="0" dirty="0" err="1" smtClean="0">
                <a:solidFill>
                  <a:schemeClr val="tx1"/>
                </a:solidFill>
                <a:latin typeface="Arial" pitchFamily="34" charset="0"/>
                <a:ea typeface="+mn-ea"/>
                <a:cs typeface="+mn-cs"/>
              </a:rPr>
              <a:t>It</a:t>
            </a:r>
            <a:r>
              <a:rPr lang="es-MX" sz="1200" b="0" i="0" u="none" strike="noStrike" kern="1200" baseline="0" dirty="0" smtClean="0">
                <a:solidFill>
                  <a:schemeClr val="tx1"/>
                </a:solidFill>
                <a:latin typeface="Arial" pitchFamily="34" charset="0"/>
                <a:ea typeface="+mn-ea"/>
                <a:cs typeface="+mn-cs"/>
              </a:rPr>
              <a:t> </a:t>
            </a:r>
            <a:r>
              <a:rPr lang="es-MX" sz="1200" b="0" i="0" u="none" strike="noStrike" kern="1200" baseline="0" dirty="0" err="1" smtClean="0">
                <a:solidFill>
                  <a:schemeClr val="tx1"/>
                </a:solidFill>
                <a:latin typeface="Arial" pitchFamily="34" charset="0"/>
                <a:ea typeface="+mn-ea"/>
                <a:cs typeface="+mn-cs"/>
              </a:rPr>
              <a:t>is</a:t>
            </a:r>
            <a:r>
              <a:rPr lang="es-MX" sz="1200" b="0" i="0" u="none" strike="noStrike" kern="1200" baseline="0" dirty="0" smtClean="0">
                <a:solidFill>
                  <a:schemeClr val="tx1"/>
                </a:solidFill>
                <a:latin typeface="Arial" pitchFamily="34" charset="0"/>
                <a:ea typeface="+mn-ea"/>
                <a:cs typeface="+mn-cs"/>
              </a:rPr>
              <a:t> </a:t>
            </a:r>
            <a:r>
              <a:rPr lang="en-US" sz="1200" b="0" i="0" u="none" strike="noStrike" kern="1200" baseline="0" dirty="0" smtClean="0">
                <a:solidFill>
                  <a:schemeClr val="tx1"/>
                </a:solidFill>
                <a:latin typeface="Arial" pitchFamily="34" charset="0"/>
                <a:ea typeface="+mn-ea"/>
                <a:cs typeface="+mn-cs"/>
              </a:rPr>
              <a:t>proven that early and consistent community engagement and investment is more valuable to project than a increase in spending </a:t>
            </a:r>
            <a:r>
              <a:rPr lang="en-US" sz="1200" b="0" i="0" u="none" strike="noStrike" kern="1200" baseline="0" dirty="0" err="1" smtClean="0">
                <a:solidFill>
                  <a:schemeClr val="tx1"/>
                </a:solidFill>
                <a:latin typeface="Arial" pitchFamily="34" charset="0"/>
                <a:ea typeface="+mn-ea"/>
                <a:cs typeface="+mn-cs"/>
              </a:rPr>
              <a:t>postfeasibility</a:t>
            </a:r>
            <a:r>
              <a:rPr lang="en-US" sz="1200" b="0" i="0" u="none" strike="noStrike" kern="1200" baseline="0" dirty="0" smtClean="0">
                <a:solidFill>
                  <a:schemeClr val="tx1"/>
                </a:solidFill>
                <a:latin typeface="Arial" pitchFamily="34" charset="0"/>
                <a:ea typeface="+mn-ea"/>
                <a:cs typeface="+mn-cs"/>
              </a:rPr>
              <a:t>.</a:t>
            </a:r>
          </a:p>
          <a:p>
            <a:endParaRPr lang="en-US" sz="1200" b="0" i="0" u="none" strike="noStrike" kern="1200" baseline="0" dirty="0" smtClean="0">
              <a:solidFill>
                <a:schemeClr val="tx1"/>
              </a:solidFill>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fld id="{5B43D19E-BFDB-4C92-8EDD-32EDDA8F41DF}" type="slidenum">
              <a:rPr lang="en-GB" smtClean="0"/>
              <a:pPr/>
              <a:t>20</a:t>
            </a:fld>
            <a:endParaRPr lang="en-GB" dirty="0"/>
          </a:p>
        </p:txBody>
      </p:sp>
    </p:spTree>
    <p:extLst>
      <p:ext uri="{BB962C8B-B14F-4D97-AF65-F5344CB8AC3E}">
        <p14:creationId xmlns:p14="http://schemas.microsoft.com/office/powerpoint/2010/main" val="511691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5400"/>
          </a:xfrm>
        </p:spPr>
      </p:sp>
      <p:sp>
        <p:nvSpPr>
          <p:cNvPr id="3" name="Notes Placeholder 2"/>
          <p:cNvSpPr>
            <a:spLocks noGrp="1"/>
          </p:cNvSpPr>
          <p:nvPr>
            <p:ph type="body" idx="1"/>
          </p:nvPr>
        </p:nvSpPr>
        <p:spPr/>
        <p:txBody>
          <a:bodyPr>
            <a:normAutofit/>
          </a:bodyPr>
          <a:lstStyle/>
          <a:p>
            <a:pPr marL="178994" indent="-178994" defTabSz="954634">
              <a:buClr>
                <a:srgbClr val="FFE600"/>
              </a:buClr>
              <a:buSzPct val="75000"/>
              <a:buFont typeface="Arial" panose="020B0604020202020204" pitchFamily="34" charset="0"/>
              <a:buChar char="►"/>
              <a:defRPr/>
            </a:pPr>
            <a:r>
              <a:rPr lang="en-AU" sz="1100" dirty="0"/>
              <a:t>Influential groups not traditionally considered stakeholders are mounting concerns about mining – e.g. Climate change activists.</a:t>
            </a:r>
          </a:p>
          <a:p>
            <a:pPr marL="178994" lvl="1" indent="-178994" defTabSz="954634">
              <a:buClr>
                <a:srgbClr val="FFE600"/>
              </a:buClr>
              <a:buSzPct val="75000"/>
              <a:buFont typeface="Arial" panose="020B0604020202020204" pitchFamily="34" charset="0"/>
              <a:buChar char="►"/>
              <a:defRPr/>
            </a:pPr>
            <a:r>
              <a:rPr lang="en-AU" sz="1100" dirty="0"/>
              <a:t>Stakeholders and their concerns/attitudes are changing </a:t>
            </a:r>
            <a:r>
              <a:rPr lang="en-IN" sz="1500" dirty="0">
                <a:solidFill>
                  <a:schemeClr val="bg1"/>
                </a:solidFill>
                <a:latin typeface="EYInterstate Light" pitchFamily="2" charset="0"/>
              </a:rPr>
              <a:t>quickly</a:t>
            </a:r>
            <a:endParaRPr lang="en-AU" sz="1100" dirty="0"/>
          </a:p>
          <a:p>
            <a:pPr marL="178994" indent="-178994" defTabSz="954634">
              <a:buClr>
                <a:srgbClr val="FFE600"/>
              </a:buClr>
              <a:buSzPct val="75000"/>
              <a:buFont typeface="Arial" panose="020B0604020202020204" pitchFamily="34" charset="0"/>
              <a:buChar char="►"/>
              <a:defRPr/>
            </a:pPr>
            <a:r>
              <a:rPr lang="en-AU" sz="1100" dirty="0"/>
              <a:t>Understanding of environmental and social impacts has broadened. </a:t>
            </a:r>
          </a:p>
          <a:p>
            <a:pPr marL="178994" indent="-178994">
              <a:buClr>
                <a:srgbClr val="FFE600"/>
              </a:buClr>
              <a:buSzPct val="75000"/>
              <a:buFont typeface="Arial" panose="020B0604020202020204" pitchFamily="34" charset="0"/>
              <a:buChar char="►"/>
            </a:pPr>
            <a:r>
              <a:rPr lang="en-AU" sz="1100" dirty="0"/>
              <a:t>Investors and customers are increasingly influential in SLTO</a:t>
            </a:r>
          </a:p>
          <a:p>
            <a:pPr marL="178994" indent="-178994">
              <a:buClr>
                <a:srgbClr val="FFE600"/>
              </a:buClr>
              <a:buSzPct val="75000"/>
              <a:buFont typeface="Arial" panose="020B0604020202020204" pitchFamily="34" charset="0"/>
              <a:buChar char="►"/>
            </a:pPr>
            <a:r>
              <a:rPr lang="en-AU" sz="1100" dirty="0"/>
              <a:t>Ethical investing is on the rise</a:t>
            </a:r>
          </a:p>
          <a:p>
            <a:pPr marL="178994" indent="-178994">
              <a:buClr>
                <a:srgbClr val="FFE600"/>
              </a:buClr>
              <a:buSzPct val="75000"/>
              <a:buFont typeface="Arial" panose="020B0604020202020204" pitchFamily="34" charset="0"/>
              <a:buChar char="►"/>
            </a:pPr>
            <a:r>
              <a:rPr lang="en-AU" sz="1100" dirty="0"/>
              <a:t>Disclosure of upstream business relationships and conflict minerals to distance from human rights abuses.</a:t>
            </a:r>
          </a:p>
          <a:p>
            <a:pPr marL="178994" indent="-178994">
              <a:buClr>
                <a:srgbClr val="FFE600"/>
              </a:buClr>
              <a:buSzPct val="75000"/>
              <a:buFont typeface="Arial" panose="020B0604020202020204" pitchFamily="34" charset="0"/>
              <a:buChar char="►"/>
            </a:pPr>
            <a:r>
              <a:rPr lang="en-AU" sz="1100" dirty="0"/>
              <a:t>Customers interested in ethically and sustainably sourced goods.</a:t>
            </a:r>
          </a:p>
          <a:p>
            <a:pPr marL="178994" indent="-178994">
              <a:buClr>
                <a:srgbClr val="FFE600"/>
              </a:buClr>
              <a:buSzPct val="75000"/>
              <a:buFont typeface="Arial" panose="020B0604020202020204" pitchFamily="34" charset="0"/>
              <a:buChar char="►"/>
            </a:pPr>
            <a:endParaRPr lang="en-AU" sz="1100" dirty="0"/>
          </a:p>
          <a:p>
            <a:pPr marL="178994" indent="-178994" defTabSz="954634">
              <a:buClr>
                <a:srgbClr val="FFE600"/>
              </a:buClr>
              <a:buSzPct val="75000"/>
              <a:buFont typeface="Arial" panose="020B0604020202020204" pitchFamily="34" charset="0"/>
              <a:buChar char="►"/>
              <a:defRPr/>
            </a:pPr>
            <a:r>
              <a:rPr lang="en-AU" sz="1100" dirty="0"/>
              <a:t>Risk in not obtaining acceptance by anyone of your stakeholder groups includes:</a:t>
            </a:r>
          </a:p>
          <a:p>
            <a:pPr marL="367932" lvl="2" indent="-178994" defTabSz="954634">
              <a:buClr>
                <a:srgbClr val="FFE600"/>
              </a:buClr>
              <a:buSzPct val="75000"/>
              <a:buFont typeface="Arial" panose="020B0604020202020204" pitchFamily="34" charset="0"/>
              <a:buChar char="►"/>
              <a:defRPr/>
            </a:pPr>
            <a:r>
              <a:rPr lang="en-AU" sz="1100" dirty="0"/>
              <a:t>lost potential investment streams, </a:t>
            </a:r>
          </a:p>
          <a:p>
            <a:pPr marL="367932" lvl="2" indent="-178994" defTabSz="954634">
              <a:buClr>
                <a:srgbClr val="FFE600"/>
              </a:buClr>
              <a:buSzPct val="75000"/>
              <a:buFont typeface="Arial" panose="020B0604020202020204" pitchFamily="34" charset="0"/>
              <a:buChar char="►"/>
              <a:defRPr/>
            </a:pPr>
            <a:r>
              <a:rPr lang="en-AU" sz="1100" dirty="0"/>
              <a:t>supply chain and customer base challenges,</a:t>
            </a:r>
          </a:p>
          <a:p>
            <a:pPr marL="367932" lvl="2" indent="-178994" defTabSz="954634">
              <a:buClr>
                <a:srgbClr val="FFE600"/>
              </a:buClr>
              <a:buSzPct val="75000"/>
              <a:buFont typeface="Arial" panose="020B0604020202020204" pitchFamily="34" charset="0"/>
              <a:buChar char="►"/>
              <a:defRPr/>
            </a:pPr>
            <a:r>
              <a:rPr lang="en-AU" sz="1100" dirty="0"/>
              <a:t>reputational damage. </a:t>
            </a:r>
          </a:p>
          <a:p>
            <a:pPr>
              <a:buClr>
                <a:srgbClr val="FFE600"/>
              </a:buClr>
              <a:buSzPct val="75000"/>
            </a:pPr>
            <a:endParaRPr lang="en-AU" sz="1300"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21</a:t>
            </a:fld>
            <a:endParaRPr lang="en-GB" dirty="0">
              <a:solidFill>
                <a:prstClr val="black"/>
              </a:solidFill>
            </a:endParaRPr>
          </a:p>
        </p:txBody>
      </p:sp>
    </p:spTree>
    <p:extLst>
      <p:ext uri="{BB962C8B-B14F-4D97-AF65-F5344CB8AC3E}">
        <p14:creationId xmlns:p14="http://schemas.microsoft.com/office/powerpoint/2010/main" val="7125841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477317" lvl="1"/>
            <a:r>
              <a:rPr lang="en-AU" dirty="0" smtClean="0"/>
              <a:t>“The fight over the mining law is part of a much wider conflict across the Andes and Latin America. </a:t>
            </a:r>
          </a:p>
          <a:p>
            <a:pPr marL="477317" lvl="1"/>
            <a:r>
              <a:rPr lang="en-AU" dirty="0" smtClean="0"/>
              <a:t>Who profits from the extraction of natural resources? </a:t>
            </a:r>
          </a:p>
          <a:p>
            <a:pPr marL="477317" lvl="1"/>
            <a:r>
              <a:rPr lang="en-AU" dirty="0" smtClean="0"/>
              <a:t>Who pays when mining or oil exploration harms the environment and local communities? </a:t>
            </a:r>
          </a:p>
          <a:p>
            <a:pPr marL="477317" lvl="1"/>
            <a:r>
              <a:rPr lang="en-AU" dirty="0" smtClean="0"/>
              <a:t>To what extent are local communities consulted about resource extraction that destroys their land, water, and livelihoods?”</a:t>
            </a:r>
          </a:p>
          <a:p>
            <a:pPr marL="477317" lvl="1"/>
            <a:r>
              <a:rPr lang="en-AU" dirty="0" smtClean="0"/>
              <a:t>Protests</a:t>
            </a:r>
            <a:r>
              <a:rPr lang="en-AU" baseline="0" dirty="0" smtClean="0"/>
              <a:t> appear largely directed at the policies/actions of the governments rather than at the miners themselves (???)</a:t>
            </a:r>
            <a:endParaRPr lang="en-AU" dirty="0" smtClean="0"/>
          </a:p>
          <a:p>
            <a:pPr marL="477317" lvl="1"/>
            <a:endParaRPr lang="en-AU" dirty="0" smtClean="0"/>
          </a:p>
          <a:p>
            <a:pPr marL="477317" lvl="1"/>
            <a:r>
              <a:rPr lang="en-AU" b="1" dirty="0" smtClean="0"/>
              <a:t>EG.</a:t>
            </a:r>
            <a:r>
              <a:rPr lang="en-AU" b="1" baseline="0" dirty="0" smtClean="0"/>
              <a:t> in Peru. </a:t>
            </a:r>
          </a:p>
          <a:p>
            <a:pPr marL="477317" lvl="1"/>
            <a:r>
              <a:rPr lang="en-AU" baseline="0" dirty="0" smtClean="0"/>
              <a:t>- </a:t>
            </a:r>
            <a:r>
              <a:rPr lang="en-AU" dirty="0" smtClean="0"/>
              <a:t>Estimated that $57b of projects in Peru alone</a:t>
            </a:r>
            <a:r>
              <a:rPr lang="en-AU" baseline="0" dirty="0" smtClean="0"/>
              <a:t> may not materialise due to social conflict and unrest triggered by opposition to extractive projects, despite pro-mining policies by the governments.</a:t>
            </a:r>
          </a:p>
          <a:p>
            <a:pPr marL="656311" lvl="1" indent="-178994">
              <a:buFontTx/>
              <a:buChar char="-"/>
            </a:pPr>
            <a:r>
              <a:rPr lang="en-AU" baseline="0" dirty="0" smtClean="0"/>
              <a:t>149 conflicts reports in 2014.</a:t>
            </a:r>
          </a:p>
          <a:p>
            <a:pPr marL="656311" lvl="1" indent="-178994">
              <a:buFontTx/>
              <a:buChar char="-"/>
            </a:pPr>
            <a:r>
              <a:rPr lang="en-AU" baseline="0" dirty="0" smtClean="0"/>
              <a:t>Government increasingly militant in it’s repression of violence, potentially </a:t>
            </a:r>
            <a:r>
              <a:rPr lang="en-AU" baseline="0" dirty="0" err="1" smtClean="0"/>
              <a:t>fueling</a:t>
            </a:r>
            <a:r>
              <a:rPr lang="en-AU" baseline="0" dirty="0" smtClean="0"/>
              <a:t> the resistance and causing </a:t>
            </a:r>
            <a:r>
              <a:rPr lang="en-AU" baseline="0" dirty="0" err="1" smtClean="0"/>
              <a:t>repuational</a:t>
            </a:r>
            <a:r>
              <a:rPr lang="en-AU" baseline="0" dirty="0" smtClean="0"/>
              <a:t> damage to companies trying to operate in the region. Particularly opposed to illegal mining.</a:t>
            </a:r>
          </a:p>
          <a:p>
            <a:pPr marL="477317" lvl="1"/>
            <a:endParaRPr lang="en-AU" baseline="0" dirty="0" smtClean="0"/>
          </a:p>
          <a:p>
            <a:pPr marL="477317" lvl="1"/>
            <a:r>
              <a:rPr lang="en-AU" b="1" baseline="0" dirty="0" smtClean="0"/>
              <a:t>Some samples of conflicts in </a:t>
            </a:r>
            <a:r>
              <a:rPr lang="en-AU" b="1" baseline="0" dirty="0" err="1" smtClean="0"/>
              <a:t>latinAmerica</a:t>
            </a:r>
            <a:r>
              <a:rPr lang="en-AU" b="1" baseline="0" dirty="0" smtClean="0"/>
              <a:t> in recent years</a:t>
            </a:r>
          </a:p>
          <a:p>
            <a:pPr marL="477317" lvl="1"/>
            <a:endParaRPr lang="en-AU" dirty="0" smtClean="0"/>
          </a:p>
          <a:p>
            <a:pPr marL="477317" lvl="1"/>
            <a:endParaRPr lang="en-AU" dirty="0" smtClean="0"/>
          </a:p>
          <a:p>
            <a:pPr marL="477317" lvl="1"/>
            <a:r>
              <a:rPr lang="en-AU" b="1" dirty="0" smtClean="0"/>
              <a:t>Pascua-Lama (Chile)</a:t>
            </a:r>
          </a:p>
          <a:p>
            <a:pPr marL="477317" lvl="1"/>
            <a:r>
              <a:rPr lang="en-AU" dirty="0" smtClean="0"/>
              <a:t>	- Mothballed in Jul 2014, after spending $5b</a:t>
            </a:r>
            <a:r>
              <a:rPr lang="en-AU" baseline="0" dirty="0" smtClean="0"/>
              <a:t> developing the projects. Various challenges, including from Chilean indigenous communities concerned about water supply</a:t>
            </a:r>
          </a:p>
          <a:p>
            <a:pPr marL="477317" lvl="1"/>
            <a:r>
              <a:rPr lang="en-AU" b="1" dirty="0" smtClean="0"/>
              <a:t>Los </a:t>
            </a:r>
            <a:r>
              <a:rPr lang="en-AU" b="1" dirty="0" err="1" smtClean="0"/>
              <a:t>Pelambres</a:t>
            </a:r>
            <a:r>
              <a:rPr lang="en-AU" b="1" dirty="0" smtClean="0"/>
              <a:t> (Chile)</a:t>
            </a:r>
          </a:p>
          <a:p>
            <a:pPr marL="477317" lvl="1"/>
            <a:r>
              <a:rPr lang="en-AU" b="1" baseline="0" dirty="0" smtClean="0"/>
              <a:t>- </a:t>
            </a:r>
            <a:r>
              <a:rPr lang="en-AU" b="0" baseline="0" dirty="0" smtClean="0"/>
              <a:t>Villagers blocked access to Antofagasta copper mine dam in November 2014, </a:t>
            </a:r>
            <a:r>
              <a:rPr lang="en-AU" dirty="0" smtClean="0"/>
              <a:t>claiming pollutes the village’s water supply and poses an environmental threat in case of flooding or an earthquake. Politically, Chiles committed</a:t>
            </a:r>
            <a:r>
              <a:rPr lang="en-AU" baseline="0" dirty="0" smtClean="0"/>
              <a:t> to tackling inequality and is demanding higher standards from mine owners.</a:t>
            </a:r>
            <a:endParaRPr lang="en-AU" b="1" baseline="0" dirty="0" smtClean="0"/>
          </a:p>
          <a:p>
            <a:pPr marL="477317" lvl="1"/>
            <a:r>
              <a:rPr lang="en-AU" b="1" baseline="0" dirty="0" smtClean="0"/>
              <a:t>Tia Maria (Peru)</a:t>
            </a:r>
          </a:p>
          <a:p>
            <a:pPr marL="477317" lvl="1"/>
            <a:r>
              <a:rPr lang="en-AU" baseline="0" dirty="0" smtClean="0"/>
              <a:t>	- $1.4b copper project. Ongoing clashes since 2009 with community concerns that the mine will damage environment and ruin agriculture in the area, despite approved for compliance with 	high environmental standards. Three people have dies recently. Troops have bee deployed. </a:t>
            </a:r>
          </a:p>
          <a:p>
            <a:pPr marL="477317" lvl="1"/>
            <a:r>
              <a:rPr lang="en-AU" b="1" baseline="0" dirty="0" smtClean="0"/>
              <a:t>Minas Conga (Peru)</a:t>
            </a:r>
          </a:p>
          <a:p>
            <a:pPr marL="477317" lvl="1"/>
            <a:r>
              <a:rPr lang="en-AU" baseline="0" dirty="0" smtClean="0"/>
              <a:t>	- $4.8b project of </a:t>
            </a:r>
            <a:r>
              <a:rPr lang="en-AU" baseline="0" dirty="0" err="1" smtClean="0"/>
              <a:t>Yanacocha</a:t>
            </a:r>
            <a:r>
              <a:rPr lang="en-AU" baseline="0" dirty="0" smtClean="0"/>
              <a:t> (Newmont, Buenaventura, IFC) in </a:t>
            </a:r>
            <a:r>
              <a:rPr lang="en-AU" dirty="0" smtClean="0"/>
              <a:t>Cajamarca region</a:t>
            </a:r>
            <a:r>
              <a:rPr lang="en-AU" baseline="0" dirty="0" smtClean="0"/>
              <a:t>. Violent protests in 2011 over fears the project would pollute and drain local water supply. Opposition too by local politician, recently re-elected.</a:t>
            </a:r>
          </a:p>
          <a:p>
            <a:pPr marL="477317" lvl="1"/>
            <a:r>
              <a:rPr lang="en-AU" b="1" dirty="0" smtClean="0"/>
              <a:t>Cauca (Colombia)</a:t>
            </a:r>
          </a:p>
          <a:p>
            <a:pPr marL="477317" lvl="1"/>
            <a:r>
              <a:rPr lang="en-AU" b="1" dirty="0" smtClean="0"/>
              <a:t>	- </a:t>
            </a:r>
            <a:r>
              <a:rPr lang="en-AU" b="0" dirty="0" smtClean="0"/>
              <a:t>Local</a:t>
            </a:r>
            <a:r>
              <a:rPr lang="en-AU" b="0" baseline="0" dirty="0" smtClean="0"/>
              <a:t> protests against illegal miners who are accused of causing damage to human and livestock health, plus environment. </a:t>
            </a:r>
            <a:r>
              <a:rPr lang="en-AU" dirty="0" smtClean="0">
                <a:effectLst/>
              </a:rPr>
              <a:t>Cauca, traditionally a farming and mining, has seen in recent years a steep increase in illegal mining activities controlled by criminal gangs and guerrillas.</a:t>
            </a:r>
          </a:p>
          <a:p>
            <a:pPr marL="477317" lvl="1"/>
            <a:r>
              <a:rPr lang="en-AU" b="1" dirty="0" smtClean="0">
                <a:effectLst/>
              </a:rPr>
              <a:t>Rancho</a:t>
            </a:r>
            <a:r>
              <a:rPr lang="en-AU" b="1" baseline="0" dirty="0" smtClean="0">
                <a:effectLst/>
              </a:rPr>
              <a:t> Grande (Nicaragua)</a:t>
            </a:r>
          </a:p>
          <a:p>
            <a:pPr marL="477317" lvl="1"/>
            <a:r>
              <a:rPr lang="en-AU" b="1" baseline="0" dirty="0" smtClean="0">
                <a:effectLst/>
              </a:rPr>
              <a:t>	- </a:t>
            </a:r>
            <a:r>
              <a:rPr lang="en-AU" b="0" baseline="0" dirty="0" smtClean="0">
                <a:effectLst/>
              </a:rPr>
              <a:t>B2Gold. </a:t>
            </a:r>
            <a:r>
              <a:rPr lang="en-AU" sz="1300" dirty="0"/>
              <a:t>Since 2004, Canadian mining companies in cooperation with Nicaraguan enterprises have explored for gold in this area. For four years, successive mining companies have tried to buy up land in the area, while the ranchers, coffee growers and small farmers struggled to keep them from their land.</a:t>
            </a:r>
          </a:p>
          <a:p>
            <a:pPr marL="477317" lvl="1" defTabSz="954634">
              <a:defRPr/>
            </a:pPr>
            <a:r>
              <a:rPr lang="en-AU" b="1" dirty="0" smtClean="0"/>
              <a:t>Cochabamba</a:t>
            </a:r>
            <a:r>
              <a:rPr lang="en-AU" dirty="0" smtClean="0"/>
              <a:t> </a:t>
            </a:r>
            <a:r>
              <a:rPr lang="en-AU" b="1" baseline="0" dirty="0" smtClean="0"/>
              <a:t>(Bolivia)</a:t>
            </a:r>
          </a:p>
          <a:p>
            <a:pPr marL="477317" lvl="1" defTabSz="954634">
              <a:defRPr/>
            </a:pPr>
            <a:r>
              <a:rPr lang="en-AU" b="1" baseline="0" dirty="0" smtClean="0"/>
              <a:t>	- </a:t>
            </a:r>
            <a:r>
              <a:rPr lang="en-AU" b="0" baseline="0" dirty="0" smtClean="0"/>
              <a:t>Multi-faceted protests. In April 2014, protest (and hostages) by miners against new policy to give government oversight of private mining transactions.</a:t>
            </a:r>
          </a:p>
          <a:p>
            <a:pPr marL="477317" lvl="1" defTabSz="954634">
              <a:defRPr/>
            </a:pPr>
            <a:r>
              <a:rPr lang="en-AU" b="1" dirty="0" err="1" smtClean="0"/>
              <a:t>Carajas</a:t>
            </a:r>
            <a:r>
              <a:rPr lang="en-AU" dirty="0" smtClean="0"/>
              <a:t> </a:t>
            </a:r>
            <a:r>
              <a:rPr lang="en-AU" b="1" baseline="0" dirty="0" smtClean="0"/>
              <a:t>(Brazil)</a:t>
            </a:r>
          </a:p>
          <a:p>
            <a:pPr marL="477317" lvl="1" defTabSz="954634">
              <a:defRPr/>
            </a:pPr>
            <a:r>
              <a:rPr lang="en-AU" b="1" baseline="0" dirty="0" smtClean="0"/>
              <a:t>	- </a:t>
            </a:r>
            <a:r>
              <a:rPr lang="en-AU" dirty="0" smtClean="0"/>
              <a:t>Brazilian indigenous people in the Amazon region have blocked one of the country's most important railways in a protest for better public services. They actually wanted Vale to act on their behalf in negotiations with the authorities</a:t>
            </a:r>
          </a:p>
          <a:p>
            <a:pPr marL="477317" lvl="1" defTabSz="954634">
              <a:defRPr/>
            </a:pPr>
            <a:r>
              <a:rPr lang="en-AU" b="1" baseline="0" dirty="0" smtClean="0"/>
              <a:t>Amazon (Brazil)</a:t>
            </a:r>
          </a:p>
          <a:p>
            <a:pPr marL="477317" lvl="1" defTabSz="954634">
              <a:defRPr/>
            </a:pPr>
            <a:r>
              <a:rPr lang="en-AU" b="1" baseline="0" dirty="0" smtClean="0"/>
              <a:t>	- </a:t>
            </a:r>
            <a:r>
              <a:rPr lang="en-AU" b="0" baseline="0" dirty="0" smtClean="0"/>
              <a:t>Historically, </a:t>
            </a:r>
            <a:r>
              <a:rPr lang="en-AU" dirty="0" smtClean="0"/>
              <a:t>conflict between preserving indigenous culture and</a:t>
            </a:r>
            <a:r>
              <a:rPr lang="en-AU" baseline="0" dirty="0" smtClean="0"/>
              <a:t> protection of the rainforest </a:t>
            </a:r>
            <a:r>
              <a:rPr lang="en-AU" dirty="0" smtClean="0"/>
              <a:t>against promoting economic development. Indians across Brazil say non-indigenous presence in their territories threatens their safety and unique culture, access to ancestral lands.</a:t>
            </a:r>
            <a:endParaRPr lang="en-AU" b="0" baseline="0" dirty="0" smtClean="0"/>
          </a:p>
          <a:p>
            <a:pPr marL="477317" lvl="1"/>
            <a:r>
              <a:rPr lang="en-AU" b="1" dirty="0" err="1" smtClean="0">
                <a:effectLst/>
              </a:rPr>
              <a:t>Cananea</a:t>
            </a:r>
            <a:r>
              <a:rPr lang="en-AU" b="1" dirty="0" smtClean="0">
                <a:effectLst/>
              </a:rPr>
              <a:t> </a:t>
            </a:r>
            <a:r>
              <a:rPr lang="en-AU" b="1" baseline="0" dirty="0" smtClean="0">
                <a:effectLst/>
              </a:rPr>
              <a:t>(Mexico)</a:t>
            </a:r>
          </a:p>
          <a:p>
            <a:pPr marL="477317" lvl="1"/>
            <a:r>
              <a:rPr lang="en-AU" b="1" baseline="0" dirty="0" smtClean="0">
                <a:effectLst/>
              </a:rPr>
              <a:t>- </a:t>
            </a:r>
            <a:r>
              <a:rPr lang="en-AU" b="0" baseline="0" dirty="0" smtClean="0">
                <a:effectLst/>
              </a:rPr>
              <a:t>Occupation of town over dangerous working conditions. Government has introduced force. Miners have been joined by local farmers in their protest, angry over toxic spill into the Sonora River in August 2014 that is causing health problems and economic </a:t>
            </a:r>
            <a:r>
              <a:rPr lang="en-AU" b="0" baseline="0" dirty="0" err="1" smtClean="0">
                <a:effectLst/>
              </a:rPr>
              <a:t>devestation</a:t>
            </a:r>
            <a:r>
              <a:rPr lang="en-AU" b="0" baseline="0" dirty="0" smtClean="0">
                <a:effectLst/>
              </a:rPr>
              <a:t>.</a:t>
            </a:r>
            <a:endParaRPr lang="en-AU" b="1" baseline="0" dirty="0" smtClean="0">
              <a:effectLst/>
            </a:endParaRPr>
          </a:p>
          <a:p>
            <a:pPr marL="477317" lvl="1"/>
            <a:endParaRPr lang="en-AU" b="1" dirty="0" smtClean="0">
              <a:effectLst/>
            </a:endParaRPr>
          </a:p>
          <a:p>
            <a:pPr marL="477317" lvl="1"/>
            <a:endParaRPr lang="en-AU" b="1" dirty="0" smtClean="0">
              <a:effectLst/>
            </a:endParaRPr>
          </a:p>
          <a:p>
            <a:pPr marL="477317" lvl="1"/>
            <a:endParaRPr lang="en-AU" b="1" dirty="0" smtClean="0">
              <a:effectLst/>
            </a:endParaRPr>
          </a:p>
          <a:p>
            <a:pPr marL="477317" lvl="1"/>
            <a:endParaRPr lang="en-AU" b="1" dirty="0" smtClean="0">
              <a:effectLst/>
            </a:endParaRPr>
          </a:p>
          <a:p>
            <a:pPr marL="477317" lvl="1"/>
            <a:endParaRPr lang="en-AU" b="1" dirty="0" smtClean="0">
              <a:effectLst/>
            </a:endParaRPr>
          </a:p>
          <a:p>
            <a:pPr marL="477317" lvl="1"/>
            <a:endParaRPr lang="en-AU" b="1" dirty="0" smtClean="0"/>
          </a:p>
          <a:p>
            <a:pPr marL="656311" lvl="1" indent="-178994">
              <a:buFontTx/>
              <a:buChar char="-"/>
            </a:pPr>
            <a:endParaRPr lang="en-AU" dirty="0" smtClean="0"/>
          </a:p>
          <a:p>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22</a:t>
            </a:fld>
            <a:endParaRPr lang="en-GB" dirty="0"/>
          </a:p>
        </p:txBody>
      </p:sp>
    </p:spTree>
    <p:extLst>
      <p:ext uri="{BB962C8B-B14F-4D97-AF65-F5344CB8AC3E}">
        <p14:creationId xmlns:p14="http://schemas.microsoft.com/office/powerpoint/2010/main" val="2187462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400" b="1" dirty="0" err="1" smtClean="0"/>
              <a:t>Que</a:t>
            </a:r>
            <a:r>
              <a:rPr lang="en-AU" sz="1400" b="1" dirty="0" smtClean="0"/>
              <a:t> </a:t>
            </a:r>
            <a:r>
              <a:rPr lang="en-AU" sz="1400" b="1" dirty="0" err="1" smtClean="0"/>
              <a:t>riesgos</a:t>
            </a:r>
            <a:r>
              <a:rPr lang="en-AU" sz="1400" b="1" dirty="0" smtClean="0"/>
              <a:t> se </a:t>
            </a:r>
            <a:r>
              <a:rPr lang="en-AU" sz="1400" b="1" dirty="0" err="1" smtClean="0"/>
              <a:t>mantuvieron</a:t>
            </a:r>
            <a:endParaRPr lang="en-AU" sz="1400" b="1" dirty="0" smtClean="0"/>
          </a:p>
          <a:p>
            <a:endParaRPr lang="en-AU" dirty="0" smtClean="0"/>
          </a:p>
          <a:p>
            <a:pPr marL="228600" indent="-228600">
              <a:buAutoNum type="alphaLcParenR"/>
            </a:pPr>
            <a:r>
              <a:rPr lang="en-AU" dirty="0" smtClean="0"/>
              <a:t>Los top 3 son los </a:t>
            </a:r>
            <a:r>
              <a:rPr lang="en-AU" dirty="0" err="1" smtClean="0"/>
              <a:t>mismos</a:t>
            </a:r>
            <a:r>
              <a:rPr lang="en-AU" dirty="0" smtClean="0"/>
              <a:t>..solo </a:t>
            </a:r>
            <a:r>
              <a:rPr lang="en-AU" dirty="0" err="1" smtClean="0"/>
              <a:t>que</a:t>
            </a:r>
            <a:r>
              <a:rPr lang="en-AU" dirty="0" smtClean="0"/>
              <a:t> hoy </a:t>
            </a:r>
            <a:r>
              <a:rPr lang="en-AU" dirty="0" err="1" smtClean="0"/>
              <a:t>esta</a:t>
            </a:r>
            <a:r>
              <a:rPr lang="en-AU" dirty="0" smtClean="0"/>
              <a:t> </a:t>
            </a:r>
            <a:r>
              <a:rPr lang="en-AU" dirty="0" err="1" smtClean="0"/>
              <a:t>liderado</a:t>
            </a:r>
            <a:r>
              <a:rPr lang="en-AU" dirty="0" smtClean="0"/>
              <a:t> </a:t>
            </a:r>
            <a:r>
              <a:rPr lang="en-AU" dirty="0" err="1" smtClean="0"/>
              <a:t>por</a:t>
            </a:r>
            <a:r>
              <a:rPr lang="en-AU" dirty="0" smtClean="0"/>
              <a:t> </a:t>
            </a:r>
            <a:r>
              <a:rPr lang="en-AU" dirty="0" err="1" smtClean="0"/>
              <a:t>Crecimiento</a:t>
            </a:r>
            <a:endParaRPr lang="en-AU" dirty="0" smtClean="0"/>
          </a:p>
          <a:p>
            <a:pPr marL="228600" indent="-228600">
              <a:buAutoNum type="alphaLcParenR"/>
            </a:pPr>
            <a:endParaRPr lang="en-AU" dirty="0" smtClean="0"/>
          </a:p>
          <a:p>
            <a:r>
              <a:rPr lang="en-AU" dirty="0" err="1" smtClean="0"/>
              <a:t>Cuales</a:t>
            </a:r>
            <a:r>
              <a:rPr lang="en-AU" dirty="0" smtClean="0"/>
              <a:t> son los </a:t>
            </a:r>
            <a:r>
              <a:rPr lang="en-AU" dirty="0" err="1" smtClean="0"/>
              <a:t>nuevos</a:t>
            </a:r>
            <a:endParaRPr lang="en-AU" dirty="0" smtClean="0"/>
          </a:p>
          <a:p>
            <a:r>
              <a:rPr lang="en-AU" dirty="0"/>
              <a:t>	</a:t>
            </a:r>
            <a:endParaRPr lang="en-AU" dirty="0" smtClean="0"/>
          </a:p>
          <a:p>
            <a:pPr marL="228600" indent="-228600">
              <a:buAutoNum type="alphaLcParenR"/>
            </a:pPr>
            <a:r>
              <a:rPr lang="en-AU" dirty="0" err="1" smtClean="0"/>
              <a:t>Cyberseguridad</a:t>
            </a:r>
            <a:endParaRPr lang="en-AU" dirty="0" smtClean="0"/>
          </a:p>
          <a:p>
            <a:pPr marL="228600" indent="-228600">
              <a:buAutoNum type="alphaLcParenR"/>
            </a:pPr>
            <a:r>
              <a:rPr lang="en-AU" dirty="0" err="1" smtClean="0"/>
              <a:t>Inovacion</a:t>
            </a:r>
            <a:endParaRPr lang="en-AU" dirty="0" smtClean="0"/>
          </a:p>
          <a:p>
            <a:endParaRPr lang="en-AU" dirty="0" smtClean="0"/>
          </a:p>
          <a:p>
            <a:r>
              <a:rPr lang="en-AU" b="1" dirty="0" err="1" smtClean="0"/>
              <a:t>Que</a:t>
            </a:r>
            <a:r>
              <a:rPr lang="en-AU" b="1" dirty="0" smtClean="0"/>
              <a:t> </a:t>
            </a:r>
            <a:r>
              <a:rPr lang="en-AU" b="1" dirty="0" err="1" smtClean="0"/>
              <a:t>riesgos</a:t>
            </a:r>
            <a:r>
              <a:rPr lang="en-AU" b="1" dirty="0" smtClean="0"/>
              <a:t> </a:t>
            </a:r>
            <a:r>
              <a:rPr lang="en-AU" b="1" dirty="0" err="1" smtClean="0"/>
              <a:t>que</a:t>
            </a:r>
            <a:r>
              <a:rPr lang="en-AU" b="1" dirty="0" smtClean="0"/>
              <a:t> </a:t>
            </a:r>
            <a:r>
              <a:rPr lang="en-AU" b="1" dirty="0" err="1" smtClean="0"/>
              <a:t>estan</a:t>
            </a:r>
            <a:r>
              <a:rPr lang="en-AU" b="1" dirty="0" smtClean="0"/>
              <a:t> </a:t>
            </a:r>
            <a:r>
              <a:rPr lang="en-AU" b="1" dirty="0" err="1" smtClean="0"/>
              <a:t>fueran</a:t>
            </a:r>
            <a:r>
              <a:rPr lang="en-AU" b="1" dirty="0" smtClean="0"/>
              <a:t> de los top 10 </a:t>
            </a:r>
            <a:r>
              <a:rPr lang="en-AU" b="1" dirty="0" err="1" smtClean="0"/>
              <a:t>quizas</a:t>
            </a:r>
            <a:r>
              <a:rPr lang="en-AU" b="1" dirty="0" smtClean="0"/>
              <a:t> </a:t>
            </a:r>
            <a:r>
              <a:rPr lang="en-AU" b="1" dirty="0" err="1" smtClean="0"/>
              <a:t>estarian</a:t>
            </a:r>
            <a:r>
              <a:rPr lang="en-AU" b="1" dirty="0" smtClean="0"/>
              <a:t> </a:t>
            </a:r>
            <a:r>
              <a:rPr lang="en-AU" b="1" dirty="0" err="1" smtClean="0"/>
              <a:t>incluidos</a:t>
            </a:r>
            <a:r>
              <a:rPr lang="en-AU" b="1" dirty="0" smtClean="0"/>
              <a:t> </a:t>
            </a:r>
            <a:r>
              <a:rPr lang="en-AU" b="1" dirty="0" err="1" smtClean="0"/>
              <a:t>si</a:t>
            </a:r>
            <a:r>
              <a:rPr lang="en-AU" b="1" dirty="0" smtClean="0"/>
              <a:t> </a:t>
            </a:r>
            <a:r>
              <a:rPr lang="en-AU" b="1" dirty="0" err="1" smtClean="0"/>
              <a:t>analizaramos</a:t>
            </a:r>
            <a:r>
              <a:rPr lang="en-AU" b="1" dirty="0" smtClean="0"/>
              <a:t> solo Chile</a:t>
            </a:r>
            <a:r>
              <a:rPr lang="en-AU" dirty="0" smtClean="0"/>
              <a:t>?</a:t>
            </a:r>
          </a:p>
          <a:p>
            <a:endParaRPr lang="en-AU" dirty="0"/>
          </a:p>
          <a:p>
            <a:r>
              <a:rPr lang="en-AU" dirty="0" err="1" smtClean="0"/>
              <a:t>Acceso</a:t>
            </a:r>
            <a:r>
              <a:rPr lang="en-AU" dirty="0" smtClean="0"/>
              <a:t> al </a:t>
            </a:r>
            <a:r>
              <a:rPr lang="en-AU" dirty="0" err="1" smtClean="0"/>
              <a:t>agua</a:t>
            </a:r>
            <a:r>
              <a:rPr lang="en-AU" dirty="0" smtClean="0"/>
              <a:t>?</a:t>
            </a:r>
          </a:p>
          <a:p>
            <a:r>
              <a:rPr lang="en-AU" dirty="0" err="1" smtClean="0"/>
              <a:t>Infraestructura</a:t>
            </a:r>
            <a:r>
              <a:rPr lang="en-AU" dirty="0" smtClean="0"/>
              <a:t>? </a:t>
            </a:r>
            <a:r>
              <a:rPr lang="en-AU" dirty="0" err="1" smtClean="0"/>
              <a:t>Carreteras</a:t>
            </a:r>
            <a:r>
              <a:rPr lang="en-AU" dirty="0" smtClean="0"/>
              <a:t>/ </a:t>
            </a:r>
            <a:r>
              <a:rPr lang="en-AU" dirty="0" err="1" smtClean="0"/>
              <a:t>caminos</a:t>
            </a:r>
            <a:endParaRPr lang="en-AU" dirty="0" smtClean="0"/>
          </a:p>
          <a:p>
            <a:r>
              <a:rPr lang="en-AU" dirty="0" err="1" smtClean="0"/>
              <a:t>Una</a:t>
            </a:r>
            <a:r>
              <a:rPr lang="en-AU" dirty="0" smtClean="0"/>
              <a:t> </a:t>
            </a:r>
            <a:r>
              <a:rPr lang="en-AU" dirty="0" err="1" smtClean="0"/>
              <a:t>baja</a:t>
            </a:r>
            <a:r>
              <a:rPr lang="en-AU" dirty="0" smtClean="0"/>
              <a:t> en el pipeline?? </a:t>
            </a:r>
            <a:r>
              <a:rPr lang="en-AU" dirty="0" err="1" smtClean="0"/>
              <a:t>Exploracion</a:t>
            </a:r>
            <a:endParaRPr lang="en-AU" dirty="0" smtClean="0"/>
          </a:p>
          <a:p>
            <a:r>
              <a:rPr lang="en-AU" dirty="0" smtClean="0"/>
              <a:t>Sharing benefits?? Durante la </a:t>
            </a:r>
            <a:r>
              <a:rPr lang="en-AU" dirty="0" err="1" smtClean="0"/>
              <a:t>baja</a:t>
            </a:r>
            <a:r>
              <a:rPr lang="en-AU" dirty="0" smtClean="0"/>
              <a:t> del </a:t>
            </a:r>
            <a:r>
              <a:rPr lang="en-AU" dirty="0" err="1" smtClean="0"/>
              <a:t>ciclo</a:t>
            </a:r>
            <a:r>
              <a:rPr lang="en-AU" dirty="0" smtClean="0"/>
              <a:t> </a:t>
            </a:r>
            <a:r>
              <a:rPr lang="en-AU" dirty="0" err="1" smtClean="0"/>
              <a:t>quizas</a:t>
            </a:r>
            <a:r>
              <a:rPr lang="en-AU" dirty="0" smtClean="0"/>
              <a:t> </a:t>
            </a:r>
            <a:r>
              <a:rPr lang="en-AU" dirty="0" err="1" smtClean="0"/>
              <a:t>es</a:t>
            </a:r>
            <a:r>
              <a:rPr lang="en-AU" dirty="0" smtClean="0"/>
              <a:t> </a:t>
            </a:r>
            <a:r>
              <a:rPr lang="en-AU" dirty="0" err="1" smtClean="0"/>
              <a:t>aun</a:t>
            </a:r>
            <a:r>
              <a:rPr lang="en-AU" dirty="0" smtClean="0"/>
              <a:t> mas </a:t>
            </a:r>
            <a:r>
              <a:rPr lang="en-AU" dirty="0" err="1" smtClean="0"/>
              <a:t>importante</a:t>
            </a:r>
            <a:r>
              <a:rPr lang="en-AU" dirty="0" smtClean="0"/>
              <a:t> el balance entre </a:t>
            </a:r>
            <a:r>
              <a:rPr lang="en-AU" dirty="0" err="1" smtClean="0"/>
              <a:t>las</a:t>
            </a:r>
            <a:r>
              <a:rPr lang="en-AU" dirty="0" smtClean="0"/>
              <a:t> </a:t>
            </a:r>
            <a:r>
              <a:rPr lang="en-AU" dirty="0" err="1" smtClean="0"/>
              <a:t>expectativas</a:t>
            </a:r>
            <a:r>
              <a:rPr lang="en-AU" dirty="0" smtClean="0"/>
              <a:t> del </a:t>
            </a:r>
            <a:r>
              <a:rPr lang="en-AU" dirty="0" err="1" smtClean="0"/>
              <a:t>gobierno</a:t>
            </a:r>
            <a:r>
              <a:rPr lang="en-AU" dirty="0" smtClean="0"/>
              <a:t>, los </a:t>
            </a:r>
            <a:r>
              <a:rPr lang="en-AU" dirty="0" err="1" smtClean="0"/>
              <a:t>trabajadores</a:t>
            </a:r>
            <a:r>
              <a:rPr lang="en-AU" dirty="0" smtClean="0"/>
              <a:t> y la </a:t>
            </a:r>
            <a:r>
              <a:rPr lang="en-AU" dirty="0" err="1" smtClean="0"/>
              <a:t>comunidad</a:t>
            </a:r>
            <a:r>
              <a:rPr lang="en-AU" dirty="0" smtClean="0"/>
              <a:t> con los de los </a:t>
            </a:r>
            <a:r>
              <a:rPr lang="en-AU" dirty="0" err="1" smtClean="0"/>
              <a:t>accionistas</a:t>
            </a:r>
            <a:r>
              <a:rPr lang="en-AU" dirty="0" smtClean="0"/>
              <a:t>../ </a:t>
            </a:r>
            <a:r>
              <a:rPr lang="en-AU" dirty="0" err="1" smtClean="0"/>
              <a:t>Reforma</a:t>
            </a:r>
            <a:r>
              <a:rPr lang="en-AU" dirty="0" smtClean="0"/>
              <a:t> </a:t>
            </a:r>
            <a:r>
              <a:rPr lang="en-AU" dirty="0" err="1" smtClean="0"/>
              <a:t>laboral</a:t>
            </a:r>
            <a:endParaRPr lang="en-AU" dirty="0" smtClean="0"/>
          </a:p>
          <a:p>
            <a:endParaRPr lang="en-AU" dirty="0"/>
          </a:p>
          <a:p>
            <a:endParaRPr lang="en-AU" dirty="0"/>
          </a:p>
          <a:p>
            <a:r>
              <a:rPr lang="en-AU" dirty="0" smtClean="0"/>
              <a:t>Sharing de benefits?? </a:t>
            </a:r>
            <a:r>
              <a:rPr lang="en-AU" dirty="0" err="1" smtClean="0"/>
              <a:t>Estaba</a:t>
            </a:r>
            <a:r>
              <a:rPr lang="en-AU" dirty="0" smtClean="0"/>
              <a:t> 8 el </a:t>
            </a:r>
            <a:r>
              <a:rPr lang="en-AU" dirty="0" err="1" smtClean="0"/>
              <a:t>año</a:t>
            </a:r>
            <a:r>
              <a:rPr lang="en-AU" dirty="0" smtClean="0"/>
              <a:t> </a:t>
            </a:r>
            <a:r>
              <a:rPr lang="en-AU" dirty="0" err="1" smtClean="0"/>
              <a:t>pasado</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2</a:t>
            </a:fld>
            <a:endParaRPr lang="en-GB" dirty="0"/>
          </a:p>
        </p:txBody>
      </p:sp>
    </p:spTree>
    <p:extLst>
      <p:ext uri="{BB962C8B-B14F-4D97-AF65-F5344CB8AC3E}">
        <p14:creationId xmlns:p14="http://schemas.microsoft.com/office/powerpoint/2010/main" val="27050908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9931" y="4739600"/>
            <a:ext cx="5679440" cy="4605576"/>
          </a:xfrm>
        </p:spPr>
        <p:txBody>
          <a:bodyPr>
            <a:normAutofit fontScale="92500"/>
          </a:bodyPr>
          <a:lstStyle/>
          <a:p>
            <a:pPr marL="178994" indent="-178994">
              <a:buFontTx/>
              <a:buChar char="-"/>
            </a:pPr>
            <a:r>
              <a:rPr lang="en-AU" dirty="0" smtClean="0"/>
              <a:t>Miners need to bring communities along with them in prosperous time, but acknowledge they share in</a:t>
            </a:r>
            <a:r>
              <a:rPr lang="en-AU" baseline="0" dirty="0" smtClean="0"/>
              <a:t> downside risks too</a:t>
            </a:r>
          </a:p>
          <a:p>
            <a:pPr marL="656311" lvl="1" indent="-178994">
              <a:buFontTx/>
              <a:buChar char="-"/>
            </a:pPr>
            <a:r>
              <a:rPr lang="en-AU" baseline="0" dirty="0" smtClean="0"/>
              <a:t>Lower commodity price mean exploration budgets being cut, impacting developing regions reliant on foreign investment.</a:t>
            </a:r>
          </a:p>
          <a:p>
            <a:pPr marL="656311" lvl="1" indent="-178994">
              <a:buFontTx/>
              <a:buChar char="-"/>
            </a:pPr>
            <a:r>
              <a:rPr lang="en-AU" baseline="0" dirty="0" smtClean="0"/>
              <a:t>Natural disasters, biohazards </a:t>
            </a:r>
            <a:r>
              <a:rPr lang="en-AU" baseline="0" dirty="0" err="1" smtClean="0"/>
              <a:t>eg</a:t>
            </a:r>
            <a:r>
              <a:rPr lang="en-AU" baseline="0" dirty="0" smtClean="0"/>
              <a:t>. Ebola. Miners considered closing operations.</a:t>
            </a:r>
          </a:p>
          <a:p>
            <a:pPr marL="656311" lvl="1" indent="-178994">
              <a:buFontTx/>
              <a:buChar char="-"/>
            </a:pPr>
            <a:r>
              <a:rPr lang="en-AU" baseline="0" dirty="0" smtClean="0"/>
              <a:t>Potential cuts to important environmental health and safety.</a:t>
            </a:r>
          </a:p>
          <a:p>
            <a:pPr marL="656311" lvl="1" indent="-178994">
              <a:buFontTx/>
              <a:buChar char="-"/>
            </a:pPr>
            <a:r>
              <a:rPr lang="en-AU" baseline="0" dirty="0" smtClean="0"/>
              <a:t>Negative sentiment towards miners who “abandon them”.</a:t>
            </a:r>
          </a:p>
          <a:p>
            <a:pPr marL="656311" lvl="1" indent="-178994">
              <a:buFontTx/>
              <a:buChar char="-"/>
            </a:pPr>
            <a:r>
              <a:rPr lang="en-AU" baseline="0" dirty="0" smtClean="0"/>
              <a:t>Indirect impact on affiliate industries, local services etc.</a:t>
            </a:r>
          </a:p>
          <a:p>
            <a:pPr marL="178994" indent="-178994">
              <a:buFontTx/>
              <a:buChar char="-"/>
            </a:pPr>
            <a:r>
              <a:rPr lang="en-AU" baseline="0" dirty="0" smtClean="0"/>
              <a:t>Governments getting involved in community/social </a:t>
            </a:r>
          </a:p>
          <a:p>
            <a:pPr marL="656311" lvl="1" indent="-178994">
              <a:buFontTx/>
              <a:buChar char="-"/>
            </a:pPr>
            <a:r>
              <a:rPr lang="en-AU" baseline="0" dirty="0" smtClean="0"/>
              <a:t>Examples where policies or actions by governments pro-mining/foreign investment but meeting conflict with local industries, artisanal miners, etc.</a:t>
            </a:r>
          </a:p>
          <a:p>
            <a:pPr marL="656311" lvl="1" indent="-178994">
              <a:buFontTx/>
              <a:buChar char="-"/>
            </a:pPr>
            <a:r>
              <a:rPr lang="en-AU" baseline="0" dirty="0" smtClean="0"/>
              <a:t>Also an opposite </a:t>
            </a:r>
            <a:r>
              <a:rPr lang="en-AU" baseline="0" dirty="0" err="1" smtClean="0"/>
              <a:t>eg</a:t>
            </a:r>
            <a:r>
              <a:rPr lang="en-AU" baseline="0" dirty="0" smtClean="0"/>
              <a:t>. in Greece where community protested against closure on environmental grounds because of county’s economic condition.</a:t>
            </a:r>
          </a:p>
          <a:p>
            <a:pPr marL="656311" lvl="1" indent="-178994">
              <a:buFontTx/>
              <a:buChar char="-"/>
            </a:pPr>
            <a:r>
              <a:rPr lang="en-AU" baseline="0" dirty="0" smtClean="0"/>
              <a:t>Some governments becoming militant in suppression of protests, leading to negative impact on miners operating in the region.</a:t>
            </a:r>
          </a:p>
          <a:p>
            <a:pPr marL="656311" lvl="1" indent="-178994">
              <a:buFontTx/>
              <a:buChar char="-"/>
            </a:pPr>
            <a:r>
              <a:rPr lang="en-AU" baseline="0" dirty="0" smtClean="0"/>
              <a:t>Likelihood of increased regulation and regulation in some regions (</a:t>
            </a:r>
            <a:r>
              <a:rPr lang="en-AU" baseline="0" dirty="0" err="1" smtClean="0"/>
              <a:t>eg</a:t>
            </a:r>
            <a:r>
              <a:rPr lang="en-AU" baseline="0" dirty="0" smtClean="0"/>
              <a:t>. Canada).</a:t>
            </a:r>
          </a:p>
          <a:p>
            <a:pPr marL="178994" indent="-178994">
              <a:buFontTx/>
              <a:buChar char="-"/>
            </a:pPr>
            <a:r>
              <a:rPr lang="en-AU" baseline="0" dirty="0" smtClean="0"/>
              <a:t>Activist increasing litigious and combining forces.</a:t>
            </a:r>
          </a:p>
          <a:p>
            <a:pPr marL="656311" lvl="1" indent="-178994">
              <a:buFontTx/>
              <a:buChar char="-"/>
            </a:pPr>
            <a:r>
              <a:rPr lang="en-AU" baseline="0" dirty="0" err="1" smtClean="0"/>
              <a:t>Lengthly</a:t>
            </a:r>
            <a:r>
              <a:rPr lang="en-AU" baseline="0" dirty="0" smtClean="0"/>
              <a:t> legal battles and can cause reputational damage.</a:t>
            </a:r>
          </a:p>
          <a:p>
            <a:pPr marL="656311" lvl="1" indent="-178994">
              <a:buFontTx/>
              <a:buChar char="-"/>
            </a:pPr>
            <a:r>
              <a:rPr lang="en-AU" baseline="0" dirty="0" smtClean="0"/>
              <a:t>Coalition of groups, </a:t>
            </a:r>
            <a:r>
              <a:rPr lang="en-AU" baseline="0" dirty="0" err="1" smtClean="0"/>
              <a:t>eg</a:t>
            </a:r>
            <a:r>
              <a:rPr lang="en-AU" baseline="0" dirty="0" smtClean="0"/>
              <a:t>. environmentalists, indigenous groups, other industries to oppose mine. </a:t>
            </a:r>
            <a:r>
              <a:rPr lang="en-AU" baseline="0" dirty="0" err="1" smtClean="0"/>
              <a:t>Eg</a:t>
            </a:r>
            <a:r>
              <a:rPr lang="en-AU" baseline="0" dirty="0" smtClean="0"/>
              <a:t>. Lock the Gate.</a:t>
            </a:r>
          </a:p>
          <a:p>
            <a:pPr marL="178994" indent="-178994">
              <a:buFontTx/>
              <a:buChar char="-"/>
            </a:pPr>
            <a:r>
              <a:rPr lang="en-AU" baseline="0" dirty="0" smtClean="0"/>
              <a:t>Access to information and means to consult more widely means greater awareness of value of land.</a:t>
            </a:r>
          </a:p>
          <a:p>
            <a:pPr marL="656311" lvl="1" indent="-178994">
              <a:buFontTx/>
              <a:buChar char="-"/>
            </a:pPr>
            <a:r>
              <a:rPr lang="en-AU" baseline="0" dirty="0" smtClean="0"/>
              <a:t>Some governments now recognising FPIC of communities to make final decision on whether a mine is approved or not.</a:t>
            </a:r>
          </a:p>
          <a:p>
            <a:pPr marL="656311" lvl="1" indent="-178994">
              <a:buFontTx/>
              <a:buChar char="-"/>
            </a:pPr>
            <a:r>
              <a:rPr lang="en-AU" baseline="0" dirty="0" err="1" smtClean="0"/>
              <a:t>Eg</a:t>
            </a:r>
            <a:r>
              <a:rPr lang="en-AU" baseline="0" dirty="0" smtClean="0"/>
              <a:t>. Text message referendum in Mongolia. </a:t>
            </a:r>
            <a:r>
              <a:rPr lang="en-AU" baseline="0" dirty="0" err="1" smtClean="0"/>
              <a:t>Eg</a:t>
            </a:r>
            <a:r>
              <a:rPr lang="en-AU" baseline="0" dirty="0" smtClean="0"/>
              <a:t>. </a:t>
            </a:r>
            <a:r>
              <a:rPr lang="en-AU" baseline="0" dirty="0" err="1" smtClean="0"/>
              <a:t>Bouganville</a:t>
            </a:r>
            <a:r>
              <a:rPr lang="en-AU" baseline="0" dirty="0" smtClean="0"/>
              <a:t> Mining Act 2015.</a:t>
            </a:r>
          </a:p>
        </p:txBody>
      </p:sp>
      <p:sp>
        <p:nvSpPr>
          <p:cNvPr id="4" name="Slide Number Placeholder 3"/>
          <p:cNvSpPr>
            <a:spLocks noGrp="1"/>
          </p:cNvSpPr>
          <p:nvPr>
            <p:ph type="sldNum" sz="quarter" idx="10"/>
          </p:nvPr>
        </p:nvSpPr>
        <p:spPr/>
        <p:txBody>
          <a:bodyPr/>
          <a:lstStyle/>
          <a:p>
            <a:fld id="{5B43D19E-BFDB-4C92-8EDD-32EDDA8F41DF}" type="slidenum">
              <a:rPr lang="en-GB" smtClean="0"/>
              <a:pPr/>
              <a:t>23</a:t>
            </a:fld>
            <a:endParaRPr lang="en-GB" dirty="0"/>
          </a:p>
        </p:txBody>
      </p:sp>
    </p:spTree>
    <p:extLst>
      <p:ext uri="{BB962C8B-B14F-4D97-AF65-F5344CB8AC3E}">
        <p14:creationId xmlns:p14="http://schemas.microsoft.com/office/powerpoint/2010/main" val="190241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A less known factor that may impact is the future outlook for demand, if real Chinese metal demand growth were to slow or even decline, this could further compound an already volatile market. The uncertainty created will also increase volatility.</a:t>
            </a:r>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25</a:t>
            </a:fld>
            <a:endParaRPr lang="en-GB" dirty="0"/>
          </a:p>
        </p:txBody>
      </p:sp>
    </p:spTree>
    <p:extLst>
      <p:ext uri="{BB962C8B-B14F-4D97-AF65-F5344CB8AC3E}">
        <p14:creationId xmlns:p14="http://schemas.microsoft.com/office/powerpoint/2010/main" val="21284716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Initial to improve relative position on the cost curve but ineffective as most producers have adopted the same reduction, maintaining the same position relatively on the cost curve, lowering the marginal cost of production, and thereby lowering prices even further.</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Few made up for loss of productivity over the super-cycle, but those who have, have improved their cost curve performance.</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Hedging also used either voluntarily or as part of financing arrangements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But due to the link between currency and price any hedging program must considers both parts of volatility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26</a:t>
            </a:fld>
            <a:endParaRPr lang="en-GB" dirty="0"/>
          </a:p>
        </p:txBody>
      </p:sp>
    </p:spTree>
    <p:extLst>
      <p:ext uri="{BB962C8B-B14F-4D97-AF65-F5344CB8AC3E}">
        <p14:creationId xmlns:p14="http://schemas.microsoft.com/office/powerpoint/2010/main" val="141698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Key issue for CEOs as falling commodity prices and a rising supply surplus are ushering in a period of restraint in capital project investment</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Scarce capital is driving a strong focus on capital productivity or “value for money,”</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Study identified aggregate cuts in capital expenditure of more than US$27b in the period since January 2012</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Mining capital spending is expected to drop by 5% in 2014</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Iron ore represented the highest proportion of projects experiencing cost overruns at 73%, with the average cost overrun being 130%</a:t>
            </a:r>
          </a:p>
          <a:p>
            <a:pPr marL="171450" indent="-171450">
              <a:buFont typeface="Arial" panose="020B0604020202020204" pitchFamily="34" charset="0"/>
              <a:buChar char="•"/>
            </a:pPr>
            <a:endParaRPr lang="en-US" sz="1200" b="0" i="0" u="none" strike="noStrike" kern="1200" baseline="0" dirty="0" smtClean="0">
              <a:solidFill>
                <a:schemeClr val="tx1"/>
              </a:solidFill>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fld id="{5B43D19E-BFDB-4C92-8EDD-32EDDA8F41DF}" type="slidenum">
              <a:rPr lang="en-GB" smtClean="0"/>
              <a:pPr/>
              <a:t>28</a:t>
            </a:fld>
            <a:endParaRPr lang="en-GB" dirty="0"/>
          </a:p>
        </p:txBody>
      </p:sp>
    </p:spTree>
    <p:extLst>
      <p:ext uri="{BB962C8B-B14F-4D97-AF65-F5344CB8AC3E}">
        <p14:creationId xmlns:p14="http://schemas.microsoft.com/office/powerpoint/2010/main" val="38751874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Oceania and Latin America reported the highest average budget overruns due to the large amount of investment in projects in these regions occurring concurrently during the boom</a:t>
            </a:r>
          </a:p>
        </p:txBody>
      </p:sp>
      <p:sp>
        <p:nvSpPr>
          <p:cNvPr id="4" name="Slide Number Placeholder 3"/>
          <p:cNvSpPr>
            <a:spLocks noGrp="1"/>
          </p:cNvSpPr>
          <p:nvPr>
            <p:ph type="sldNum" sz="quarter" idx="10"/>
          </p:nvPr>
        </p:nvSpPr>
        <p:spPr/>
        <p:txBody>
          <a:bodyPr/>
          <a:lstStyle/>
          <a:p>
            <a:fld id="{5B43D19E-BFDB-4C92-8EDD-32EDDA8F41DF}" type="slidenum">
              <a:rPr lang="en-GB" smtClean="0"/>
              <a:pPr/>
              <a:t>29</a:t>
            </a:fld>
            <a:endParaRPr lang="en-GB" dirty="0"/>
          </a:p>
        </p:txBody>
      </p:sp>
    </p:spTree>
    <p:extLst>
      <p:ext uri="{BB962C8B-B14F-4D97-AF65-F5344CB8AC3E}">
        <p14:creationId xmlns:p14="http://schemas.microsoft.com/office/powerpoint/2010/main" val="3048387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b="0" i="0" u="none" strike="noStrike" kern="1200" baseline="0" dirty="0" smtClean="0">
                <a:solidFill>
                  <a:schemeClr val="tx1"/>
                </a:solidFill>
                <a:latin typeface="Arial" pitchFamily="34" charset="0"/>
                <a:ea typeface="+mn-ea"/>
                <a:cs typeface="+mn-cs"/>
              </a:rPr>
              <a:t>There are two key levers for companies to enhance their capital productivity performance:</a:t>
            </a:r>
          </a:p>
          <a:p>
            <a:r>
              <a:rPr lang="en-US" sz="1200" b="0" i="0" u="none" strike="noStrike" kern="1200" baseline="0" dirty="0" smtClean="0">
                <a:solidFill>
                  <a:schemeClr val="tx1"/>
                </a:solidFill>
                <a:latin typeface="Arial" pitchFamily="34" charset="0"/>
                <a:ea typeface="+mn-ea"/>
                <a:cs typeface="+mn-cs"/>
              </a:rPr>
              <a:t>1. Minimized and predictable “input” through controlled project delivery</a:t>
            </a:r>
          </a:p>
          <a:p>
            <a:r>
              <a:rPr lang="en-US" sz="1200" b="0" i="0" u="none" strike="noStrike" kern="1200" baseline="0" dirty="0" smtClean="0">
                <a:solidFill>
                  <a:schemeClr val="tx1"/>
                </a:solidFill>
                <a:latin typeface="Arial" pitchFamily="34" charset="0"/>
                <a:ea typeface="+mn-ea"/>
                <a:cs typeface="+mn-cs"/>
              </a:rPr>
              <a:t>2. Maximized and sustainable “output” through earlier asset operationalization (e.g., schedule acceleration) or operational efficiency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Successful capital mining and metals projects drive enhanced capital productivity outcomes by addressing both these levers — “inputs” are controlled and “output” efficiency is designed simultaneously</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At-risk capital projects usually are challenged by “input” inflation (such as cost and schedule variance) and compromised “output” performance (such as operational impacts of poor design). </a:t>
            </a:r>
          </a:p>
          <a:p>
            <a:r>
              <a:rPr lang="en-US" sz="1200" b="0" i="0" u="none" strike="noStrike" kern="1200" baseline="0" dirty="0" smtClean="0">
                <a:solidFill>
                  <a:schemeClr val="tx1"/>
                </a:solidFill>
                <a:latin typeface="Arial" pitchFamily="34" charset="0"/>
                <a:ea typeface="+mn-ea"/>
                <a:cs typeface="+mn-cs"/>
              </a:rPr>
              <a:t>There is a consistent theme of underinvestment and lack of focus in three, often overlooked, but critical areas:</a:t>
            </a:r>
          </a:p>
          <a:p>
            <a:r>
              <a:rPr lang="en-US" sz="1200" b="0" i="0" u="none" strike="noStrike" kern="1200" baseline="0" dirty="0" smtClean="0">
                <a:solidFill>
                  <a:schemeClr val="tx1"/>
                </a:solidFill>
                <a:latin typeface="Arial" pitchFamily="34" charset="0"/>
                <a:ea typeface="+mn-ea"/>
                <a:cs typeface="+mn-cs"/>
              </a:rPr>
              <a:t>• Implementing governance and reporting frameworks with lead indicators that reliably flag emerging risks while they can still be efficiently mitigated</a:t>
            </a:r>
          </a:p>
          <a:p>
            <a:r>
              <a:rPr lang="en-US" sz="1200" b="0" i="0" u="none" strike="noStrike" kern="1200" baseline="0" dirty="0" smtClean="0">
                <a:solidFill>
                  <a:schemeClr val="tx1"/>
                </a:solidFill>
                <a:latin typeface="Arial" pitchFamily="34" charset="0"/>
                <a:ea typeface="+mn-ea"/>
                <a:cs typeface="+mn-cs"/>
              </a:rPr>
              <a:t>• Allocating adequate cost and time contingencies to account for risks across a project’s lifecycle</a:t>
            </a:r>
          </a:p>
          <a:p>
            <a:r>
              <a:rPr lang="en-US" sz="1200" b="0" i="0" u="none" strike="noStrike" kern="1200" baseline="0" dirty="0" smtClean="0">
                <a:solidFill>
                  <a:schemeClr val="tx1"/>
                </a:solidFill>
                <a:latin typeface="Arial" pitchFamily="34" charset="0"/>
                <a:ea typeface="+mn-ea"/>
                <a:cs typeface="+mn-cs"/>
              </a:rPr>
              <a:t>• Enhancing the value of contingency planning by aligning contingency plans to scenario plans</a:t>
            </a:r>
          </a:p>
        </p:txBody>
      </p:sp>
      <p:sp>
        <p:nvSpPr>
          <p:cNvPr id="4" name="Slide Number Placeholder 3"/>
          <p:cNvSpPr>
            <a:spLocks noGrp="1"/>
          </p:cNvSpPr>
          <p:nvPr>
            <p:ph type="sldNum" sz="quarter" idx="10"/>
          </p:nvPr>
        </p:nvSpPr>
        <p:spPr/>
        <p:txBody>
          <a:bodyPr/>
          <a:lstStyle/>
          <a:p>
            <a:fld id="{5B43D19E-BFDB-4C92-8EDD-32EDDA8F41DF}" type="slidenum">
              <a:rPr lang="en-GB" smtClean="0"/>
              <a:pPr/>
              <a:t>30</a:t>
            </a:fld>
            <a:endParaRPr lang="en-GB" dirty="0"/>
          </a:p>
        </p:txBody>
      </p:sp>
    </p:spTree>
    <p:extLst>
      <p:ext uri="{BB962C8B-B14F-4D97-AF65-F5344CB8AC3E}">
        <p14:creationId xmlns:p14="http://schemas.microsoft.com/office/powerpoint/2010/main" val="1606896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smtClean="0"/>
          </a:p>
          <a:p>
            <a:pPr marL="298323" indent="-298323">
              <a:buClr>
                <a:srgbClr val="FFC000"/>
              </a:buClr>
              <a:buFont typeface="Arial" panose="020B0604020202020204" pitchFamily="34" charset="0"/>
              <a:buChar char="►"/>
            </a:pPr>
            <a:r>
              <a:rPr lang="en-US" sz="1300" b="0" dirty="0">
                <a:latin typeface="EYInterstate Light" pitchFamily="2" charset="0"/>
              </a:rPr>
              <a:t>Rising risk of energy availability as </a:t>
            </a:r>
            <a:r>
              <a:rPr lang="en-IN" sz="1300" b="0" dirty="0">
                <a:latin typeface="EYInterstate Light" pitchFamily="2" charset="0"/>
              </a:rPr>
              <a:t>mining and metals companies expand operations to remote areas with under-developed energy infrastructure</a:t>
            </a:r>
          </a:p>
          <a:p>
            <a:pPr marL="298323" indent="-298323">
              <a:buClr>
                <a:srgbClr val="FFC000"/>
              </a:buClr>
              <a:buFont typeface="Arial" panose="020B0604020202020204" pitchFamily="34" charset="0"/>
              <a:buChar char="►"/>
            </a:pPr>
            <a:r>
              <a:rPr lang="en-IN" sz="1300" b="0" dirty="0">
                <a:latin typeface="EYInterstate Light" pitchFamily="2" charset="0"/>
              </a:rPr>
              <a:t>Reducing energy footprint and reducing emissions are imperative for the industry’s social license to operate</a:t>
            </a:r>
          </a:p>
          <a:p>
            <a:pPr marL="298323" indent="-298323">
              <a:buClr>
                <a:srgbClr val="FFC000"/>
              </a:buClr>
              <a:buFont typeface="Arial" panose="020B0604020202020204" pitchFamily="34" charset="0"/>
              <a:buChar char="►"/>
            </a:pPr>
            <a:r>
              <a:rPr lang="en-IN" sz="1300" b="0" dirty="0">
                <a:latin typeface="EYInterstate Light" pitchFamily="2" charset="0"/>
              </a:rPr>
              <a:t>Competing for energy with other sectors in rapidly developing markets such as Chile and Peru</a:t>
            </a:r>
          </a:p>
          <a:p>
            <a:pPr marL="298323" indent="-298323">
              <a:buClr>
                <a:srgbClr val="FFC000"/>
              </a:buClr>
              <a:buFont typeface="Arial" panose="020B0604020202020204" pitchFamily="34" charset="0"/>
              <a:buChar char="►"/>
            </a:pPr>
            <a:r>
              <a:rPr lang="en-IN" sz="1300" b="0" dirty="0">
                <a:latin typeface="EYInterstate Light" pitchFamily="2" charset="0"/>
              </a:rPr>
              <a:t>Mines in emerging countries are located in remote locations and may not have adequate linkages to the transmission grid</a:t>
            </a:r>
          </a:p>
          <a:p>
            <a:pPr marL="298323" indent="-298323">
              <a:buClr>
                <a:srgbClr val="FFC000"/>
              </a:buClr>
              <a:buFont typeface="Arial" panose="020B0604020202020204" pitchFamily="34" charset="0"/>
              <a:buChar char="►"/>
            </a:pPr>
            <a:r>
              <a:rPr lang="en-IN" sz="1300" b="0" dirty="0">
                <a:latin typeface="EYInterstate Light" pitchFamily="2" charset="0"/>
              </a:rPr>
              <a:t>Lack of access to energy raw materials (such as coal blocks) to support the self-supply model</a:t>
            </a:r>
          </a:p>
          <a:p>
            <a:endParaRPr lang="en-US" dirty="0" smtClean="0"/>
          </a:p>
          <a:p>
            <a:r>
              <a:rPr lang="en-US" dirty="0" smtClean="0"/>
              <a:t>E.g.</a:t>
            </a:r>
          </a:p>
          <a:p>
            <a:pPr marL="238658" indent="-238658">
              <a:buAutoNum type="arabicPeriod"/>
            </a:pPr>
            <a:r>
              <a:rPr lang="en-IN" baseline="0" dirty="0" smtClean="0"/>
              <a:t>In Chile electricity costs have increased by 11% a year since 2000, making it one of the most expensive mining regions in terms of securing energy. </a:t>
            </a:r>
            <a:endParaRPr lang="en-US" baseline="0" dirty="0" smtClean="0"/>
          </a:p>
          <a:p>
            <a:pPr marL="238658" indent="-238658">
              <a:buAutoNum type="arabicPeriod"/>
            </a:pPr>
            <a:r>
              <a:rPr lang="en-IN" dirty="0" smtClean="0"/>
              <a:t>Rising residential energy demand combined with underinvestment by utilities in South Africa means a loss of competitive advantage as a low-cost energy location.</a:t>
            </a:r>
          </a:p>
          <a:p>
            <a:pPr marL="238658" indent="-238658">
              <a:buAutoNum type="arabicPeriod"/>
            </a:pPr>
            <a:r>
              <a:rPr lang="en-IN" dirty="0" smtClean="0"/>
              <a:t>The more remote the mine, the more likely off-grid power solutions are required, e.g., the majority of Chile’s mines are located in remote locations at altitude in the north of the country. Much of Chile’s remaining hydro potential is located in the south of the country, far from the mines and the urban centre of Santiago and not currently linked to the transmission network. </a:t>
            </a:r>
          </a:p>
          <a:p>
            <a:pPr marL="238658" indent="-238658">
              <a:buAutoNum type="arabicPeriod"/>
            </a:pPr>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32</a:t>
            </a:fld>
            <a:endParaRPr lang="en-GB" dirty="0"/>
          </a:p>
        </p:txBody>
      </p:sp>
    </p:spTree>
    <p:extLst>
      <p:ext uri="{BB962C8B-B14F-4D97-AF65-F5344CB8AC3E}">
        <p14:creationId xmlns:p14="http://schemas.microsoft.com/office/powerpoint/2010/main" val="1737060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smtClean="0">
                <a:solidFill>
                  <a:schemeClr val="tx1"/>
                </a:solidFill>
                <a:effectLst/>
                <a:latin typeface="Arial" pitchFamily="34" charset="0"/>
                <a:ea typeface="+mn-ea"/>
                <a:cs typeface="+mn-cs"/>
              </a:rPr>
              <a:t>Implications of the falling oil price</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Lower input costs:  energy is a large component of a mines operating costs, up to 40% in some cases. Thus mines will make cost savings directly from lower import costs. </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Incentive to hedge: it is unclear how long low prices will last for therefore there is some incentive to miners that are oil dependent to hedge their forward purchases of oil rather than trying to pick the bottom. </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Energy producers may surrender the gains: Weakness in oil prices feeds into lower coal, gas and uranium prices. There is direct relationship on gas prices, however as both coal and uranium are over-supplied markets even small amounts of substitution of oil production for thermal coal or nuclear will have a negative impact on the prices of those commodities. While revenue is likely to be weaker they should still benefit from the gains in input cost reductions.</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Changes to transportation cost differentials: Energy required to transport bulk commodities are high but proximity can make a difference and can be a significant competitive advantage. A lower oil price rebalances this equation and higher quality product can be shipped further cheaper. Brazilian iron ore producers will hope to reduce Australian producers’ freight advantage to China on a similar basis.</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Changes to production methods: Energy can be a serious constraint and if mines can use methods requiring oil over other methods it may change production methods whilst oil prices are low providing further cost savings through energy substitution.</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Weaker incentive for alternative energy: High oil costs have driven the adoption of renewable energy. A lower oil price will change that equation for the near term outlook when many of the next round of investment decisions are made.</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Provide support of inefficient energy intensive operations: Best practice operators have developed a cost advantage over their competitors by being more energy efficient. However a lower oil price may erode that advantage. </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Benefit in energy intensive beneficiation: A lower oil price may improve the commercial merits of locations requiring mandated beneficiation where a natural energy comparative advantage does not exist. This may soften part of the blow in the short term of the rise in the incidence of mandated beneficiation.</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Change in mine plans: A lower oil price may help reverse part of the trend of mines shedding “uneconomic reserves”. Such resources impacted by depth or lateral haul distances may now find their way back into life-of-mine plans.</a:t>
            </a:r>
            <a:endParaRPr lang="en-AU" sz="1200" kern="1200" dirty="0" smtClean="0">
              <a:solidFill>
                <a:schemeClr val="tx1"/>
              </a:solidFill>
              <a:effectLst/>
              <a:latin typeface="Arial" pitchFamily="34" charset="0"/>
              <a:ea typeface="+mn-ea"/>
              <a:cs typeface="+mn-cs"/>
            </a:endParaRPr>
          </a:p>
          <a:p>
            <a:pPr marL="228600" lvl="0" indent="-228600">
              <a:buFont typeface="+mj-lt"/>
              <a:buAutoNum type="arabicPeriod"/>
            </a:pPr>
            <a:r>
              <a:rPr lang="en-US" sz="1200" kern="1200" dirty="0" smtClean="0">
                <a:solidFill>
                  <a:schemeClr val="tx1"/>
                </a:solidFill>
                <a:effectLst/>
                <a:latin typeface="Arial" pitchFamily="34" charset="0"/>
                <a:ea typeface="+mn-ea"/>
                <a:cs typeface="+mn-cs"/>
              </a:rPr>
              <a:t>The related currency impact: A number of large mining export nations are also major energy exporting nations including Canada, Colombia, Mexico and Australia. As the oil price has fallen, so have their currencies devalued. Producers in these countries may therefore lose part of the benefit of a lower oil price, as it will not fall as much in local currency terms. However, they will gain an even greater advantage in the value they receive for their products in local currency.</a:t>
            </a:r>
            <a:endParaRPr lang="en-AU" sz="1200" kern="1200" dirty="0" smtClean="0">
              <a:solidFill>
                <a:schemeClr val="tx1"/>
              </a:solidFill>
              <a:effectLst/>
              <a:latin typeface="Arial" pitchFamily="34" charset="0"/>
              <a:ea typeface="+mn-ea"/>
              <a:cs typeface="+mn-cs"/>
            </a:endParaRPr>
          </a:p>
          <a:p>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33</a:t>
            </a:fld>
            <a:endParaRPr lang="en-GB" dirty="0"/>
          </a:p>
        </p:txBody>
      </p:sp>
    </p:spTree>
    <p:extLst>
      <p:ext uri="{BB962C8B-B14F-4D97-AF65-F5344CB8AC3E}">
        <p14:creationId xmlns:p14="http://schemas.microsoft.com/office/powerpoint/2010/main" val="1840087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Current prices have dis-incentivized the development of renewable energy sources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However investment in renewable energy can help companies ensure energy safety and also hedge against energy price fluctuations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On-site renewable energy generation, efficiency technologies and micro-grids help companies create a significant cost savings and operational optimization</a:t>
            </a:r>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34</a:t>
            </a:fld>
            <a:endParaRPr lang="en-GB" dirty="0"/>
          </a:p>
        </p:txBody>
      </p:sp>
    </p:spTree>
    <p:extLst>
      <p:ext uri="{BB962C8B-B14F-4D97-AF65-F5344CB8AC3E}">
        <p14:creationId xmlns:p14="http://schemas.microsoft.com/office/powerpoint/2010/main" val="6689013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Above</a:t>
            </a:r>
            <a:r>
              <a:rPr lang="en-AU" baseline="0" dirty="0" smtClean="0"/>
              <a:t> stats are all from the Global Information Security Survey, which showed a real lack of focus of time / budget on cyber in the mining and metals sector</a:t>
            </a:r>
          </a:p>
          <a:p>
            <a:endParaRPr lang="en-AU" baseline="0" dirty="0" smtClean="0"/>
          </a:p>
          <a:p>
            <a:r>
              <a:rPr lang="en-AU" baseline="0" dirty="0" smtClean="0"/>
              <a:t>42% do not have a threat intelligence program, and a further 35% only have an informal program, meaning ¾ of respondents unprepared to proactively identify and manage cyber risks</a:t>
            </a:r>
          </a:p>
          <a:p>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36</a:t>
            </a:fld>
            <a:endParaRPr lang="en-GB" dirty="0"/>
          </a:p>
        </p:txBody>
      </p:sp>
    </p:spTree>
    <p:extLst>
      <p:ext uri="{BB962C8B-B14F-4D97-AF65-F5344CB8AC3E}">
        <p14:creationId xmlns:p14="http://schemas.microsoft.com/office/powerpoint/2010/main" val="2430730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L" dirty="0" smtClean="0"/>
              <a:t>En la industria minera por cada tonelada explotada se pierde valor. El enfoque pro ciclo y corto </a:t>
            </a:r>
            <a:r>
              <a:rPr lang="es-CL" dirty="0" err="1" smtClean="0"/>
              <a:t>placista</a:t>
            </a:r>
            <a:r>
              <a:rPr lang="es-CL" dirty="0" smtClean="0"/>
              <a:t> es hoy la </a:t>
            </a:r>
            <a:r>
              <a:rPr lang="es-CL" dirty="0" err="1" smtClean="0"/>
              <a:t>tonica</a:t>
            </a:r>
            <a:r>
              <a:rPr lang="es-CL" dirty="0" smtClean="0"/>
              <a:t> del colectivo minero.</a:t>
            </a:r>
          </a:p>
          <a:p>
            <a:endParaRPr lang="es-CL" dirty="0"/>
          </a:p>
          <a:p>
            <a:r>
              <a:rPr lang="es-CL" dirty="0" smtClean="0"/>
              <a:t>Quedarse quietos no es una </a:t>
            </a:r>
            <a:r>
              <a:rPr lang="es-CL" dirty="0" err="1" smtClean="0"/>
              <a:t>opcion</a:t>
            </a:r>
            <a:r>
              <a:rPr lang="es-CL" dirty="0" smtClean="0"/>
              <a:t>..</a:t>
            </a:r>
          </a:p>
          <a:p>
            <a:endParaRPr lang="es-CL" dirty="0"/>
          </a:p>
          <a:p>
            <a:r>
              <a:rPr lang="es-CL" dirty="0" smtClean="0"/>
              <a:t>Analizar hoy las opciones de crecimiento: comprar o construir es critico, elegir requiere tener un entendimiento cabal del mercado ( oferta global, desarrollo </a:t>
            </a:r>
            <a:r>
              <a:rPr lang="es-CL" dirty="0" err="1" smtClean="0"/>
              <a:t>geopolitico</a:t>
            </a:r>
            <a:r>
              <a:rPr lang="es-CL" dirty="0" smtClean="0"/>
              <a:t>, demanda </a:t>
            </a:r>
            <a:r>
              <a:rPr lang="es-CL" dirty="0" err="1" smtClean="0"/>
              <a:t>etc</a:t>
            </a:r>
            <a:r>
              <a:rPr lang="es-CL" dirty="0" smtClean="0"/>
              <a:t>) y de la competencia</a:t>
            </a:r>
            <a:endParaRPr lang="es-CL"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a:t>
            </a:fld>
            <a:endParaRPr lang="en-GB" dirty="0"/>
          </a:p>
        </p:txBody>
      </p:sp>
    </p:spTree>
    <p:extLst>
      <p:ext uri="{BB962C8B-B14F-4D97-AF65-F5344CB8AC3E}">
        <p14:creationId xmlns:p14="http://schemas.microsoft.com/office/powerpoint/2010/main" val="23339010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smtClean="0"/>
              <a:t>Convergence</a:t>
            </a:r>
            <a:r>
              <a:rPr lang="en-AU" b="1" baseline="0" dirty="0" smtClean="0"/>
              <a:t> of IT/OT – </a:t>
            </a:r>
            <a:r>
              <a:rPr lang="en-AU" b="0" baseline="0" dirty="0" smtClean="0"/>
              <a:t>has opened more gateways to hackers. OT traditionally not managed with the level of risk management and security controls of IT and the skill sets to manage them are different</a:t>
            </a:r>
          </a:p>
          <a:p>
            <a:endParaRPr lang="en-AU" b="0" baseline="0" dirty="0" smtClean="0"/>
          </a:p>
          <a:p>
            <a:r>
              <a:rPr lang="en-AU" b="1" baseline="0" dirty="0" smtClean="0"/>
              <a:t>Underinvestment – </a:t>
            </a:r>
            <a:r>
              <a:rPr lang="en-AU" b="0" baseline="0" dirty="0" smtClean="0"/>
              <a:t>Sector only addressing top 1 or 2 critical issues due to budget restrictions – so have limited ability to keep pace with cyber threats. If you are not advancing you are standing still. Given the historical management of OT security and IT security have been separate, likely duplication of spend and resourcing</a:t>
            </a:r>
          </a:p>
          <a:p>
            <a:endParaRPr lang="en-AU" b="0" baseline="0" dirty="0" smtClean="0"/>
          </a:p>
          <a:p>
            <a:r>
              <a:rPr lang="en-AU" b="1" baseline="0" dirty="0" smtClean="0"/>
              <a:t>Understanding of whether a breach has occurred – </a:t>
            </a:r>
            <a:r>
              <a:rPr lang="en-AU" b="0" baseline="0" dirty="0" smtClean="0"/>
              <a:t>in many cases, breaches are identified much later than the breach has occurred – and with 58% saying they are unlikely to detect a sophisticated attack, this is a real challenge</a:t>
            </a:r>
            <a:endParaRPr lang="en-AU" b="1"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37</a:t>
            </a:fld>
            <a:endParaRPr lang="en-GB" dirty="0"/>
          </a:p>
        </p:txBody>
      </p:sp>
    </p:spTree>
    <p:extLst>
      <p:ext uri="{BB962C8B-B14F-4D97-AF65-F5344CB8AC3E}">
        <p14:creationId xmlns:p14="http://schemas.microsoft.com/office/powerpoint/2010/main" val="2478911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Cyber</a:t>
            </a:r>
            <a:r>
              <a:rPr lang="en-AU" baseline="0" dirty="0" smtClean="0"/>
              <a:t> security needs to be on the corporate risk register and integrated into ERP. Not just about systems – people processes and technology capabilities need to be observed. </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38</a:t>
            </a:fld>
            <a:endParaRPr lang="en-GB" dirty="0"/>
          </a:p>
        </p:txBody>
      </p:sp>
    </p:spTree>
    <p:extLst>
      <p:ext uri="{BB962C8B-B14F-4D97-AF65-F5344CB8AC3E}">
        <p14:creationId xmlns:p14="http://schemas.microsoft.com/office/powerpoint/2010/main" val="31509854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smtClean="0"/>
              <a:t>The survey was undertaken</a:t>
            </a:r>
            <a:r>
              <a:rPr lang="en-AU" baseline="0" dirty="0" smtClean="0"/>
              <a:t> by VCI (via the University of Queensland)</a:t>
            </a:r>
          </a:p>
          <a:p>
            <a:pPr marL="171450" indent="-171450">
              <a:buFont typeface="Arial" panose="020B0604020202020204" pitchFamily="34" charset="0"/>
              <a:buChar char="•"/>
            </a:pPr>
            <a:r>
              <a:rPr lang="en-AU" baseline="0" dirty="0" smtClean="0"/>
              <a:t>The benefits are clear – whoever gets this right can improve their position on the cost curve, relative to competitors</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40</a:t>
            </a:fld>
            <a:endParaRPr lang="en-GB" dirty="0"/>
          </a:p>
        </p:txBody>
      </p:sp>
    </p:spTree>
    <p:extLst>
      <p:ext uri="{BB962C8B-B14F-4D97-AF65-F5344CB8AC3E}">
        <p14:creationId xmlns:p14="http://schemas.microsoft.com/office/powerpoint/2010/main" val="685745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9931" y="4739600"/>
            <a:ext cx="5679440" cy="4605576"/>
          </a:xfrm>
        </p:spPr>
        <p:txBody>
          <a:bodyPr>
            <a:normAutofit fontScale="92500"/>
          </a:bodyPr>
          <a:lstStyle/>
          <a:p>
            <a:r>
              <a:rPr lang="en-AU" sz="1300" dirty="0"/>
              <a:t>To achieve success in innovation, the most important pre-condition that needs to be in place is to ensure that a company is one that fosters innovation. Successful companies:</a:t>
            </a:r>
          </a:p>
          <a:p>
            <a:pPr lvl="0"/>
            <a:r>
              <a:rPr lang="en-AU" sz="1300" b="1" dirty="0"/>
              <a:t>Align their innovation program to strategy: </a:t>
            </a:r>
            <a:r>
              <a:rPr lang="en-AU" sz="1300" dirty="0"/>
              <a:t>success requires ownership and tone from the CEO down. A clear vision and roadmap needs to be developed and communicated across the organization. For innovation to succeed, companies need to reward value creation (not just cost cutting) and hence have the right incentives and metrics in place for this, as well as a clearly defined budget for innovation.</a:t>
            </a:r>
          </a:p>
          <a:p>
            <a:r>
              <a:rPr lang="en-AU" sz="1300" dirty="0"/>
              <a:t> </a:t>
            </a:r>
          </a:p>
          <a:p>
            <a:pPr lvl="0"/>
            <a:r>
              <a:rPr lang="en-AU" sz="1300" b="1" dirty="0"/>
              <a:t>Have the right structure, systems and processes in place: </a:t>
            </a:r>
            <a:r>
              <a:rPr lang="en-AU" sz="1300" dirty="0"/>
              <a:t>innovation tends to be hampered not by a lack of ideas, but by poor execution. Companies need to implement a process to facilitate and empower innovation, whereby successes and early failures are celebrated. To get the structure right may mean a structural change to enable much-needed cross-functional collaboration (which we discovered was lacking in our recent report </a:t>
            </a:r>
            <a:r>
              <a:rPr lang="en-AU" sz="1300" i="1" dirty="0"/>
              <a:t>Productivity in mining – now comes the hard part</a:t>
            </a:r>
            <a:r>
              <a:rPr lang="en-AU" sz="1300" dirty="0"/>
              <a:t>).</a:t>
            </a:r>
          </a:p>
          <a:p>
            <a:r>
              <a:rPr lang="en-AU" sz="1300" dirty="0"/>
              <a:t> </a:t>
            </a:r>
          </a:p>
          <a:p>
            <a:pPr lvl="0"/>
            <a:r>
              <a:rPr lang="en-AU" sz="1300" b="1" dirty="0"/>
              <a:t>Undertake comprehensive change management: </a:t>
            </a:r>
            <a:r>
              <a:rPr lang="en-AU" sz="1300" dirty="0"/>
              <a:t>innovation is a people issue. A report by Harvard Business Review found that technology adoption alone, without the accompanying changes in work practices, has little or even a negative impact on productivity. </a:t>
            </a:r>
            <a:r>
              <a:rPr lang="en-AU" sz="1300" dirty="0" smtClean="0"/>
              <a:t>Too </a:t>
            </a:r>
            <a:r>
              <a:rPr lang="en-AU" sz="1300" dirty="0"/>
              <a:t>often innovation implementation fails due to an ineffective change management program.</a:t>
            </a:r>
          </a:p>
          <a:p>
            <a:r>
              <a:rPr lang="en-AU" sz="1300" dirty="0"/>
              <a:t> </a:t>
            </a:r>
          </a:p>
          <a:p>
            <a:r>
              <a:rPr lang="en-AU" sz="1300" b="1" dirty="0"/>
              <a:t>Collaboration is key to </a:t>
            </a:r>
            <a:r>
              <a:rPr lang="en-AU" sz="1300" b="1" dirty="0" smtClean="0"/>
              <a:t>success: </a:t>
            </a:r>
            <a:r>
              <a:rPr lang="en-AU" sz="1300" dirty="0" smtClean="0"/>
              <a:t>From </a:t>
            </a:r>
            <a:r>
              <a:rPr lang="en-AU" sz="1300" dirty="0"/>
              <a:t>other sectors, it has been proven that increasing collaboration will </a:t>
            </a:r>
            <a:r>
              <a:rPr lang="en-AU" sz="1300" dirty="0" err="1"/>
              <a:t>catalyze</a:t>
            </a:r>
            <a:r>
              <a:rPr lang="en-AU" sz="1300" dirty="0"/>
              <a:t> innovation, and also brings the benefit of cost-sharing and de-risking. There have been some successful examples of the mining and metals sector collaboration with other industries and with academia, but on the whole mining and metals organizations have often left innovation to the mining equipment, technology and services (METS) sector. R&amp;D is not seen as a core competency of mining but short-term problem solving is. However, organizations are reluctant to give small METS companies an opportunity until innovation is proven. Procurement processes also block innovation small suppliers from access via pre-qualification</a:t>
            </a:r>
            <a:r>
              <a:rPr lang="en-AU" sz="1300" dirty="0" smtClean="0"/>
              <a:t>.</a:t>
            </a:r>
          </a:p>
          <a:p>
            <a:endParaRPr lang="en-IN" sz="1300" i="1" dirty="0" smtClean="0"/>
          </a:p>
          <a:p>
            <a:r>
              <a:rPr lang="en-IN" sz="1300" b="1" i="0" dirty="0" smtClean="0"/>
              <a:t>Long</a:t>
            </a:r>
            <a:r>
              <a:rPr lang="en-IN" sz="1300" b="1" i="0" baseline="0" dirty="0" smtClean="0"/>
              <a:t> term focus: s</a:t>
            </a:r>
            <a:r>
              <a:rPr lang="en-IN" sz="1300" b="0" i="0" baseline="0" dirty="0" smtClean="0"/>
              <a:t>houldn’t be a driver for short term bottom line improvements, but rather to maximise long term returns</a:t>
            </a:r>
            <a:endParaRPr lang="en-AU" sz="1300" b="0" i="0"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41</a:t>
            </a:fld>
            <a:endParaRPr lang="en-GB" dirty="0"/>
          </a:p>
        </p:txBody>
      </p:sp>
    </p:spTree>
    <p:extLst>
      <p:ext uri="{BB962C8B-B14F-4D97-AF65-F5344CB8AC3E}">
        <p14:creationId xmlns:p14="http://schemas.microsoft.com/office/powerpoint/2010/main" val="190241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GB" sz="1300" dirty="0"/>
          </a:p>
          <a:p>
            <a:pPr marL="178994" indent="-178994">
              <a:buFont typeface="Arial" panose="020B0604020202020204" pitchFamily="34" charset="0"/>
              <a:buChar char="►"/>
            </a:pPr>
            <a:r>
              <a:rPr lang="en-AU" sz="1300" dirty="0"/>
              <a:t>Scale of investment into organic and inorganic growth at the peak of the last cycle by industry’s top companies</a:t>
            </a:r>
          </a:p>
          <a:p>
            <a:pPr marL="178994" indent="-178994">
              <a:buFont typeface="Arial" panose="020B0604020202020204" pitchFamily="34" charset="0"/>
              <a:buChar char="►"/>
            </a:pPr>
            <a:r>
              <a:rPr lang="en-AU" sz="1300" dirty="0"/>
              <a:t>Volume growth at any cost at a time of high-to-peak equity valuations</a:t>
            </a:r>
          </a:p>
          <a:p>
            <a:pPr marL="178994" indent="-178994">
              <a:buFont typeface="Arial" panose="020B0604020202020204" pitchFamily="34" charset="0"/>
              <a:buChar char="►"/>
            </a:pPr>
            <a:r>
              <a:rPr lang="en-AU" sz="1300" dirty="0"/>
              <a:t>Subsequent impact on value creation as the cycle turned is evident in total shareholder </a:t>
            </a:r>
            <a:r>
              <a:rPr lang="en-AU" sz="1300" dirty="0" smtClean="0"/>
              <a:t>returns – especially measured</a:t>
            </a:r>
            <a:r>
              <a:rPr lang="en-AU" sz="1300" baseline="0" dirty="0" smtClean="0"/>
              <a:t> by ROCE</a:t>
            </a:r>
            <a:endParaRPr lang="en-AU" sz="1300" dirty="0"/>
          </a:p>
          <a:p>
            <a:pPr marL="178994" indent="-178994">
              <a:buFont typeface="Arial" panose="020B0604020202020204" pitchFamily="34" charset="0"/>
              <a:buChar char="►"/>
            </a:pPr>
            <a:r>
              <a:rPr lang="en-AU" sz="1300" dirty="0"/>
              <a:t>Major obstacle to breaking the pattern – investors’ demands for healthier near-term </a:t>
            </a:r>
            <a:r>
              <a:rPr lang="en-AU" sz="1300" dirty="0" smtClean="0"/>
              <a:t>returns with a risk-adverse</a:t>
            </a:r>
            <a:r>
              <a:rPr lang="en-AU" sz="1300" baseline="0" dirty="0" smtClean="0"/>
              <a:t> short-term focus.</a:t>
            </a:r>
            <a:endParaRPr lang="en-AU" sz="1300" dirty="0"/>
          </a:p>
          <a:p>
            <a:endParaRPr lang="en-GB" sz="1300" dirty="0"/>
          </a:p>
          <a:p>
            <a:pPr lvl="0"/>
            <a:endParaRPr lang="en-GB" sz="1300" b="1" dirty="0" smtClean="0"/>
          </a:p>
          <a:p>
            <a:pPr lvl="0"/>
            <a:endParaRPr lang="en-GB" sz="1500" b="1" dirty="0"/>
          </a:p>
          <a:p>
            <a:pPr lvl="0"/>
            <a:r>
              <a:rPr lang="en-GB" sz="1500" b="1" dirty="0" smtClean="0"/>
              <a:t>En la </a:t>
            </a:r>
            <a:r>
              <a:rPr lang="en-GB" sz="1500" b="1" dirty="0" err="1" smtClean="0"/>
              <a:t>baja</a:t>
            </a:r>
            <a:r>
              <a:rPr lang="en-GB" sz="1500" b="1" dirty="0" smtClean="0"/>
              <a:t> del </a:t>
            </a:r>
            <a:r>
              <a:rPr lang="en-GB" sz="1500" b="1" dirty="0" err="1" smtClean="0"/>
              <a:t>ciclo</a:t>
            </a:r>
            <a:r>
              <a:rPr lang="en-GB" sz="1500" b="1" dirty="0" smtClean="0"/>
              <a:t> la </a:t>
            </a:r>
            <a:r>
              <a:rPr lang="en-GB" sz="1500" b="1" dirty="0" err="1" smtClean="0"/>
              <a:t>tonica</a:t>
            </a:r>
            <a:r>
              <a:rPr lang="en-GB" sz="1500" b="1" dirty="0" smtClean="0"/>
              <a:t> ha </a:t>
            </a:r>
            <a:r>
              <a:rPr lang="en-GB" sz="1500" b="1" dirty="0" err="1" smtClean="0"/>
              <a:t>sido</a:t>
            </a:r>
            <a:r>
              <a:rPr lang="en-GB" sz="1500" b="1" dirty="0" smtClean="0"/>
              <a:t>, </a:t>
            </a:r>
            <a:r>
              <a:rPr lang="en-GB" sz="1500" b="1" dirty="0" err="1" smtClean="0"/>
              <a:t>reduccion</a:t>
            </a:r>
            <a:r>
              <a:rPr lang="en-GB" sz="1500" b="1" dirty="0" smtClean="0"/>
              <a:t> de </a:t>
            </a:r>
            <a:r>
              <a:rPr lang="en-GB" sz="1500" b="1" dirty="0" err="1" smtClean="0"/>
              <a:t>capex</a:t>
            </a:r>
            <a:r>
              <a:rPr lang="en-GB" sz="1500" b="1" dirty="0" smtClean="0"/>
              <a:t>, </a:t>
            </a:r>
            <a:r>
              <a:rPr lang="en-GB" sz="1500" b="1" dirty="0" err="1" smtClean="0"/>
              <a:t>cierre</a:t>
            </a:r>
            <a:r>
              <a:rPr lang="en-GB" sz="1500" b="1" dirty="0" smtClean="0"/>
              <a:t> de minas, </a:t>
            </a:r>
            <a:r>
              <a:rPr lang="en-GB" sz="1500" b="1" dirty="0" err="1" smtClean="0"/>
              <a:t>ventas</a:t>
            </a:r>
            <a:r>
              <a:rPr lang="en-GB" sz="1500" b="1" dirty="0" smtClean="0"/>
              <a:t> de </a:t>
            </a:r>
            <a:r>
              <a:rPr lang="en-GB" sz="1500" b="1" dirty="0" err="1" smtClean="0"/>
              <a:t>activos</a:t>
            </a:r>
            <a:r>
              <a:rPr lang="en-GB" sz="1500" b="1" dirty="0" smtClean="0"/>
              <a:t> non </a:t>
            </a:r>
            <a:r>
              <a:rPr lang="en-GB" sz="1500" b="1" dirty="0" err="1" smtClean="0"/>
              <a:t>core.productividad</a:t>
            </a:r>
            <a:r>
              <a:rPr lang="en-GB" sz="1500" b="1" dirty="0" smtClean="0"/>
              <a:t>... En </a:t>
            </a:r>
            <a:r>
              <a:rPr lang="en-GB" sz="1500" b="1" dirty="0" err="1" smtClean="0"/>
              <a:t>que</a:t>
            </a:r>
            <a:r>
              <a:rPr lang="en-GB" sz="1500" b="1" dirty="0" smtClean="0"/>
              <a:t> </a:t>
            </a:r>
            <a:r>
              <a:rPr lang="en-GB" sz="1500" b="1" dirty="0" err="1" smtClean="0"/>
              <a:t>momento</a:t>
            </a:r>
            <a:r>
              <a:rPr lang="en-GB" sz="1500" b="1" dirty="0" smtClean="0"/>
              <a:t> </a:t>
            </a:r>
            <a:r>
              <a:rPr lang="en-GB" sz="1500" b="1" dirty="0" err="1" smtClean="0"/>
              <a:t>deben</a:t>
            </a:r>
            <a:r>
              <a:rPr lang="en-GB" sz="1500" b="1" dirty="0" smtClean="0"/>
              <a:t> </a:t>
            </a:r>
            <a:r>
              <a:rPr lang="en-GB" sz="1500" b="1" dirty="0" err="1" smtClean="0"/>
              <a:t>las</a:t>
            </a:r>
            <a:r>
              <a:rPr lang="en-GB" sz="1500" b="1" dirty="0" smtClean="0"/>
              <a:t> </a:t>
            </a:r>
            <a:r>
              <a:rPr lang="en-GB" sz="1500" b="1" dirty="0" err="1" smtClean="0"/>
              <a:t>empresas</a:t>
            </a:r>
            <a:r>
              <a:rPr lang="en-GB" sz="1500" b="1" dirty="0" smtClean="0"/>
              <a:t> </a:t>
            </a:r>
            <a:r>
              <a:rPr lang="en-GB" sz="1500" b="1" dirty="0" err="1" smtClean="0"/>
              <a:t>cambiar</a:t>
            </a:r>
            <a:r>
              <a:rPr lang="en-GB" sz="1500" b="1" dirty="0" smtClean="0"/>
              <a:t> el </a:t>
            </a:r>
            <a:r>
              <a:rPr lang="en-GB" sz="1500" b="1" dirty="0" err="1" smtClean="0"/>
              <a:t>foco</a:t>
            </a:r>
            <a:r>
              <a:rPr lang="en-GB" sz="1500" b="1" dirty="0" smtClean="0"/>
              <a:t> y </a:t>
            </a:r>
            <a:r>
              <a:rPr lang="en-GB" sz="1500" b="1" dirty="0" err="1" smtClean="0"/>
              <a:t>volcar</a:t>
            </a:r>
            <a:r>
              <a:rPr lang="en-GB" sz="1500" b="1" dirty="0" smtClean="0"/>
              <a:t> la </a:t>
            </a:r>
            <a:r>
              <a:rPr lang="en-GB" sz="1500" b="1" dirty="0" err="1" smtClean="0"/>
              <a:t>estrategia</a:t>
            </a:r>
            <a:r>
              <a:rPr lang="en-GB" sz="1500" b="1" dirty="0" smtClean="0"/>
              <a:t> </a:t>
            </a:r>
            <a:r>
              <a:rPr lang="en-GB" sz="1500" b="1" dirty="0" err="1" smtClean="0"/>
              <a:t>hacia</a:t>
            </a:r>
            <a:r>
              <a:rPr lang="en-GB" sz="1500" b="1" dirty="0" smtClean="0"/>
              <a:t> el </a:t>
            </a:r>
            <a:r>
              <a:rPr lang="en-GB" sz="1500" b="1" dirty="0" err="1" smtClean="0"/>
              <a:t>crecimiento</a:t>
            </a:r>
            <a:r>
              <a:rPr lang="en-GB" sz="1500" b="1" dirty="0" smtClean="0"/>
              <a:t>??? </a:t>
            </a:r>
            <a:r>
              <a:rPr lang="en-GB" sz="1500" b="1" dirty="0" err="1" smtClean="0"/>
              <a:t>Quienes</a:t>
            </a:r>
            <a:r>
              <a:rPr lang="en-GB" sz="1500" b="1" dirty="0" smtClean="0"/>
              <a:t> se </a:t>
            </a:r>
            <a:r>
              <a:rPr lang="en-GB" sz="1500" b="1" dirty="0" err="1" smtClean="0"/>
              <a:t>preparan</a:t>
            </a:r>
            <a:r>
              <a:rPr lang="en-GB" sz="1500" b="1" dirty="0" smtClean="0"/>
              <a:t> para el contra </a:t>
            </a:r>
            <a:r>
              <a:rPr lang="en-GB" sz="1500" b="1" dirty="0" err="1" smtClean="0"/>
              <a:t>ciclo</a:t>
            </a:r>
            <a:r>
              <a:rPr lang="en-GB" sz="1500" b="1" dirty="0" smtClean="0"/>
              <a:t>??</a:t>
            </a:r>
          </a:p>
          <a:p>
            <a:pPr lvl="0"/>
            <a:endParaRPr lang="en-GB" sz="1300" b="1" dirty="0"/>
          </a:p>
          <a:p>
            <a:pPr lvl="0"/>
            <a:r>
              <a:rPr lang="en-GB" sz="1300" b="1" dirty="0" err="1" smtClean="0"/>
              <a:t>Algunas</a:t>
            </a:r>
            <a:r>
              <a:rPr lang="en-GB" sz="1300" b="1" dirty="0" smtClean="0"/>
              <a:t> </a:t>
            </a:r>
            <a:r>
              <a:rPr lang="en-GB" sz="1300" b="1" dirty="0" err="1" smtClean="0"/>
              <a:t>consecuencias</a:t>
            </a:r>
            <a:r>
              <a:rPr lang="en-GB" sz="1300" b="1" dirty="0" smtClean="0"/>
              <a:t> del </a:t>
            </a:r>
            <a:r>
              <a:rPr lang="en-GB" sz="1300" b="1" dirty="0" err="1" smtClean="0"/>
              <a:t>enfoque</a:t>
            </a:r>
            <a:r>
              <a:rPr lang="en-GB" sz="1300" b="1" dirty="0" smtClean="0"/>
              <a:t> pro </a:t>
            </a:r>
            <a:r>
              <a:rPr lang="en-GB" sz="1300" b="1" dirty="0" err="1" smtClean="0"/>
              <a:t>ciclo</a:t>
            </a:r>
            <a:r>
              <a:rPr lang="en-GB" sz="1300" b="1" dirty="0" smtClean="0"/>
              <a:t>:</a:t>
            </a:r>
          </a:p>
          <a:p>
            <a:pPr lvl="0"/>
            <a:endParaRPr lang="en-GB" sz="1300" b="1" dirty="0"/>
          </a:p>
          <a:p>
            <a:pPr lvl="0"/>
            <a:r>
              <a:rPr lang="en-GB" sz="1300" b="1" dirty="0" err="1" smtClean="0"/>
              <a:t>Contraccion</a:t>
            </a:r>
            <a:r>
              <a:rPr lang="en-GB" sz="1300" b="1" dirty="0" smtClean="0"/>
              <a:t> en la </a:t>
            </a:r>
            <a:r>
              <a:rPr lang="en-GB" sz="1300" b="1" dirty="0" err="1" smtClean="0"/>
              <a:t>cartera</a:t>
            </a:r>
            <a:r>
              <a:rPr lang="en-GB" sz="1300" b="1" dirty="0" smtClean="0"/>
              <a:t> de </a:t>
            </a:r>
            <a:r>
              <a:rPr lang="en-GB" sz="1300" b="1" dirty="0" err="1" smtClean="0"/>
              <a:t>proyectos</a:t>
            </a:r>
            <a:r>
              <a:rPr lang="en-GB" sz="1300" b="1" dirty="0" smtClean="0"/>
              <a:t>:</a:t>
            </a:r>
            <a:r>
              <a:rPr lang="en-GB" sz="1300" dirty="0" smtClean="0"/>
              <a:t> </a:t>
            </a:r>
            <a:r>
              <a:rPr lang="en-GB" sz="1300" dirty="0" err="1" smtClean="0"/>
              <a:t>una</a:t>
            </a:r>
            <a:r>
              <a:rPr lang="en-GB" sz="1300" dirty="0" smtClean="0"/>
              <a:t> </a:t>
            </a:r>
            <a:r>
              <a:rPr lang="en-GB" sz="1300" dirty="0" err="1" smtClean="0"/>
              <a:t>reduccion</a:t>
            </a:r>
            <a:r>
              <a:rPr lang="en-GB" sz="1300" dirty="0" smtClean="0"/>
              <a:t> </a:t>
            </a:r>
            <a:r>
              <a:rPr lang="en-GB" sz="1300" dirty="0" err="1" smtClean="0"/>
              <a:t>drastica</a:t>
            </a:r>
            <a:r>
              <a:rPr lang="en-GB" sz="1300" dirty="0" smtClean="0"/>
              <a:t> de la inversion en </a:t>
            </a:r>
            <a:r>
              <a:rPr lang="en-GB" sz="1300" dirty="0" err="1" smtClean="0"/>
              <a:t>exploracion</a:t>
            </a:r>
            <a:r>
              <a:rPr lang="en-GB" sz="1300" dirty="0" smtClean="0"/>
              <a:t> </a:t>
            </a:r>
            <a:r>
              <a:rPr lang="en-GB" sz="1300" dirty="0" err="1" smtClean="0"/>
              <a:t>durante</a:t>
            </a:r>
            <a:r>
              <a:rPr lang="en-GB" sz="1300" dirty="0" smtClean="0"/>
              <a:t> los </a:t>
            </a:r>
            <a:r>
              <a:rPr lang="en-GB" sz="1300" dirty="0" err="1" smtClean="0"/>
              <a:t>años</a:t>
            </a:r>
            <a:r>
              <a:rPr lang="en-GB" sz="1300" dirty="0" smtClean="0"/>
              <a:t>  2013-14 </a:t>
            </a:r>
            <a:r>
              <a:rPr lang="en-GB" sz="1300" dirty="0" err="1" smtClean="0"/>
              <a:t>prepara</a:t>
            </a:r>
            <a:r>
              <a:rPr lang="en-GB" sz="1300" dirty="0" smtClean="0"/>
              <a:t> el </a:t>
            </a:r>
            <a:r>
              <a:rPr lang="en-GB" sz="1300" dirty="0" err="1" smtClean="0"/>
              <a:t>terreno</a:t>
            </a:r>
            <a:r>
              <a:rPr lang="en-GB" sz="1300" dirty="0" smtClean="0"/>
              <a:t> para </a:t>
            </a:r>
            <a:r>
              <a:rPr lang="en-GB" sz="1300" dirty="0" err="1" smtClean="0"/>
              <a:t>una</a:t>
            </a:r>
            <a:r>
              <a:rPr lang="en-GB" sz="1300" dirty="0" smtClean="0"/>
              <a:t> </a:t>
            </a:r>
            <a:r>
              <a:rPr lang="en-GB" sz="1300" dirty="0" err="1" smtClean="0"/>
              <a:t>baja</a:t>
            </a:r>
            <a:r>
              <a:rPr lang="en-GB" sz="1300" dirty="0" smtClean="0"/>
              <a:t> en la </a:t>
            </a:r>
            <a:r>
              <a:rPr lang="en-GB" sz="1300" dirty="0" err="1" smtClean="0"/>
              <a:t>oferta</a:t>
            </a:r>
            <a:r>
              <a:rPr lang="en-GB" sz="1300" dirty="0" smtClean="0"/>
              <a:t> de los </a:t>
            </a:r>
            <a:r>
              <a:rPr lang="en-GB" sz="1300" dirty="0" err="1" smtClean="0"/>
              <a:t>commoditiies</a:t>
            </a:r>
            <a:r>
              <a:rPr lang="en-GB" sz="1300" dirty="0" smtClean="0"/>
              <a:t> y </a:t>
            </a:r>
            <a:r>
              <a:rPr lang="en-GB" sz="1300" dirty="0" err="1" smtClean="0"/>
              <a:t>sigue</a:t>
            </a:r>
            <a:r>
              <a:rPr lang="en-GB" sz="1300" dirty="0" smtClean="0"/>
              <a:t> </a:t>
            </a:r>
            <a:r>
              <a:rPr lang="en-GB" sz="1300" dirty="0" err="1" smtClean="0"/>
              <a:t>generando</a:t>
            </a:r>
            <a:r>
              <a:rPr lang="en-GB" sz="1300" dirty="0" smtClean="0"/>
              <a:t> el </a:t>
            </a:r>
            <a:r>
              <a:rPr lang="en-GB" sz="1300" dirty="0" err="1" smtClean="0"/>
              <a:t>clasico</a:t>
            </a:r>
            <a:r>
              <a:rPr lang="en-GB" sz="1300" dirty="0" smtClean="0"/>
              <a:t> </a:t>
            </a:r>
            <a:r>
              <a:rPr lang="en-GB" sz="1300" dirty="0" err="1" smtClean="0"/>
              <a:t>ciclo</a:t>
            </a:r>
            <a:r>
              <a:rPr lang="en-GB" sz="1300" dirty="0" smtClean="0"/>
              <a:t> de </a:t>
            </a:r>
            <a:r>
              <a:rPr lang="en-GB" sz="1300" dirty="0" err="1" smtClean="0"/>
              <a:t>aumento</a:t>
            </a:r>
            <a:r>
              <a:rPr lang="en-GB" sz="1300" dirty="0" smtClean="0"/>
              <a:t> y </a:t>
            </a:r>
            <a:r>
              <a:rPr lang="en-GB" sz="1300" dirty="0" err="1" smtClean="0"/>
              <a:t>baja</a:t>
            </a:r>
            <a:r>
              <a:rPr lang="en-GB" sz="1300" dirty="0" smtClean="0"/>
              <a:t> </a:t>
            </a:r>
            <a:endParaRPr lang="en-GB" sz="1300" dirty="0"/>
          </a:p>
          <a:p>
            <a:pPr lvl="0"/>
            <a:r>
              <a:rPr lang="en-GB" sz="1300" dirty="0" smtClean="0"/>
              <a:t> </a:t>
            </a:r>
            <a:endParaRPr lang="en-AU" sz="1300" dirty="0"/>
          </a:p>
          <a:p>
            <a:pPr lvl="0"/>
            <a:r>
              <a:rPr lang="en-GB" sz="1300" b="1" dirty="0" err="1" smtClean="0"/>
              <a:t>Disminucion</a:t>
            </a:r>
            <a:r>
              <a:rPr lang="en-GB" sz="1300" b="1" dirty="0" smtClean="0"/>
              <a:t> del </a:t>
            </a:r>
            <a:r>
              <a:rPr lang="en-GB" sz="1300" b="1" dirty="0" err="1" smtClean="0"/>
              <a:t>crecimiento</a:t>
            </a:r>
            <a:r>
              <a:rPr lang="en-GB" sz="1300" b="1" dirty="0" smtClean="0"/>
              <a:t> de </a:t>
            </a:r>
            <a:r>
              <a:rPr lang="en-GB" sz="1300" b="1" dirty="0" err="1" smtClean="0"/>
              <a:t>volumen</a:t>
            </a:r>
            <a:r>
              <a:rPr lang="en-GB" sz="1300" b="1" dirty="0" smtClean="0"/>
              <a:t>:</a:t>
            </a:r>
            <a:r>
              <a:rPr lang="en-GB" sz="1300" dirty="0" smtClean="0"/>
              <a:t> Los </a:t>
            </a:r>
            <a:r>
              <a:rPr lang="en-GB" sz="1300" dirty="0" err="1" smtClean="0"/>
              <a:t>perfiles</a:t>
            </a:r>
            <a:r>
              <a:rPr lang="en-GB" sz="1300" dirty="0" smtClean="0"/>
              <a:t> de </a:t>
            </a:r>
            <a:r>
              <a:rPr lang="en-GB" sz="1300" dirty="0" err="1" smtClean="0"/>
              <a:t>produccion</a:t>
            </a:r>
            <a:r>
              <a:rPr lang="en-GB" sz="1300" dirty="0" smtClean="0"/>
              <a:t> de los </a:t>
            </a:r>
            <a:r>
              <a:rPr lang="en-GB" sz="1300" dirty="0" err="1" smtClean="0"/>
              <a:t>actores</a:t>
            </a:r>
            <a:r>
              <a:rPr lang="en-GB" sz="1300" dirty="0" smtClean="0"/>
              <a:t> </a:t>
            </a:r>
            <a:r>
              <a:rPr lang="en-GB" sz="1300" dirty="0" err="1" smtClean="0"/>
              <a:t>principales</a:t>
            </a:r>
            <a:r>
              <a:rPr lang="en-GB" sz="1300" dirty="0" smtClean="0"/>
              <a:t> se </a:t>
            </a:r>
            <a:r>
              <a:rPr lang="en-GB" sz="1300" dirty="0" err="1" smtClean="0"/>
              <a:t>estiman</a:t>
            </a:r>
            <a:r>
              <a:rPr lang="en-GB" sz="1300" dirty="0" smtClean="0"/>
              <a:t> a la </a:t>
            </a:r>
            <a:r>
              <a:rPr lang="en-GB" sz="1300" dirty="0" err="1" smtClean="0"/>
              <a:t>baja</a:t>
            </a:r>
            <a:r>
              <a:rPr lang="en-GB" sz="1300" dirty="0" smtClean="0"/>
              <a:t> </a:t>
            </a:r>
            <a:r>
              <a:rPr lang="en-GB" sz="1300" dirty="0" err="1" smtClean="0"/>
              <a:t>despues</a:t>
            </a:r>
            <a:r>
              <a:rPr lang="en-GB" sz="1300" dirty="0" smtClean="0"/>
              <a:t> de 2016 dada </a:t>
            </a:r>
            <a:r>
              <a:rPr lang="en-GB" sz="1300" dirty="0" err="1" smtClean="0"/>
              <a:t>por</a:t>
            </a:r>
            <a:r>
              <a:rPr lang="en-GB" sz="1300" dirty="0" smtClean="0"/>
              <a:t> el </a:t>
            </a:r>
            <a:r>
              <a:rPr lang="en-GB" sz="1300" dirty="0" err="1" smtClean="0"/>
              <a:t>envejecimiento</a:t>
            </a:r>
            <a:r>
              <a:rPr lang="en-GB" sz="1300" dirty="0" smtClean="0"/>
              <a:t> de </a:t>
            </a:r>
            <a:r>
              <a:rPr lang="en-GB" sz="1300" dirty="0" err="1" smtClean="0"/>
              <a:t>las</a:t>
            </a:r>
            <a:r>
              <a:rPr lang="en-GB" sz="1300" dirty="0" smtClean="0"/>
              <a:t> minas y la </a:t>
            </a:r>
            <a:r>
              <a:rPr lang="en-GB" sz="1300" dirty="0" err="1" smtClean="0"/>
              <a:t>disminucion</a:t>
            </a:r>
            <a:r>
              <a:rPr lang="en-GB" sz="1300" dirty="0" smtClean="0"/>
              <a:t> del </a:t>
            </a:r>
            <a:r>
              <a:rPr lang="en-GB" sz="1300" dirty="0" err="1" smtClean="0"/>
              <a:t>grado</a:t>
            </a:r>
            <a:r>
              <a:rPr lang="en-GB" sz="1300" dirty="0" smtClean="0"/>
              <a:t> de mineral lo </a:t>
            </a:r>
            <a:r>
              <a:rPr lang="en-GB" sz="1300" dirty="0" err="1" smtClean="0"/>
              <a:t>que</a:t>
            </a:r>
            <a:r>
              <a:rPr lang="en-GB" sz="1300" dirty="0" smtClean="0"/>
              <a:t> genera la </a:t>
            </a:r>
            <a:r>
              <a:rPr lang="en-GB" sz="1300" dirty="0" err="1" smtClean="0"/>
              <a:t>pregunta</a:t>
            </a:r>
            <a:r>
              <a:rPr lang="en-GB" sz="1300" dirty="0" smtClean="0"/>
              <a:t> de </a:t>
            </a:r>
            <a:r>
              <a:rPr lang="en-GB" sz="1300" dirty="0" err="1" smtClean="0"/>
              <a:t>como</a:t>
            </a:r>
            <a:r>
              <a:rPr lang="en-GB" sz="1300" dirty="0" smtClean="0"/>
              <a:t> </a:t>
            </a:r>
            <a:r>
              <a:rPr lang="en-GB" sz="1300" dirty="0" err="1" smtClean="0"/>
              <a:t>podran</a:t>
            </a:r>
            <a:r>
              <a:rPr lang="en-GB" sz="1300" dirty="0" smtClean="0"/>
              <a:t> </a:t>
            </a:r>
            <a:r>
              <a:rPr lang="en-GB" sz="1300" dirty="0" err="1" smtClean="0"/>
              <a:t>cumplir</a:t>
            </a:r>
            <a:r>
              <a:rPr lang="en-GB" sz="1300" dirty="0" smtClean="0"/>
              <a:t> con </a:t>
            </a:r>
            <a:r>
              <a:rPr lang="en-GB" sz="1300" dirty="0" err="1" smtClean="0"/>
              <a:t>las</a:t>
            </a:r>
            <a:r>
              <a:rPr lang="en-GB" sz="1300" dirty="0" smtClean="0"/>
              <a:t> </a:t>
            </a:r>
            <a:r>
              <a:rPr lang="en-GB" sz="1300" dirty="0" err="1" smtClean="0"/>
              <a:t>expectativas</a:t>
            </a:r>
            <a:r>
              <a:rPr lang="en-GB" sz="1300" dirty="0" smtClean="0"/>
              <a:t> de </a:t>
            </a:r>
            <a:r>
              <a:rPr lang="en-GB" sz="1300" dirty="0" err="1" smtClean="0"/>
              <a:t>crecimiento</a:t>
            </a:r>
            <a:r>
              <a:rPr lang="en-GB" sz="1300" dirty="0" smtClean="0"/>
              <a:t> en el </a:t>
            </a:r>
            <a:r>
              <a:rPr lang="en-GB" sz="1300" dirty="0" err="1" smtClean="0"/>
              <a:t>mediano</a:t>
            </a:r>
            <a:r>
              <a:rPr lang="en-GB" sz="1300" dirty="0" smtClean="0"/>
              <a:t> y largo </a:t>
            </a:r>
            <a:r>
              <a:rPr lang="en-GB" sz="1300" dirty="0" err="1" smtClean="0"/>
              <a:t>plazo</a:t>
            </a:r>
            <a:r>
              <a:rPr lang="en-GB" sz="1300" dirty="0" smtClean="0"/>
              <a:t> </a:t>
            </a:r>
            <a:r>
              <a:rPr lang="en-GB" sz="1300" dirty="0" err="1" smtClean="0"/>
              <a:t>si</a:t>
            </a:r>
            <a:r>
              <a:rPr lang="en-GB" sz="1300" dirty="0" smtClean="0"/>
              <a:t> se continua con la </a:t>
            </a:r>
            <a:r>
              <a:rPr lang="en-GB" sz="1300" dirty="0" err="1" smtClean="0"/>
              <a:t>reduccion</a:t>
            </a:r>
            <a:r>
              <a:rPr lang="en-GB" sz="1300" dirty="0" smtClean="0"/>
              <a:t> de inversion en </a:t>
            </a:r>
            <a:r>
              <a:rPr lang="en-GB" sz="1300" dirty="0" err="1" smtClean="0"/>
              <a:t>capex</a:t>
            </a:r>
            <a:r>
              <a:rPr lang="en-GB" sz="1300" dirty="0" smtClean="0"/>
              <a:t> y </a:t>
            </a:r>
            <a:r>
              <a:rPr lang="en-GB" sz="1300" dirty="0" err="1" smtClean="0"/>
              <a:t>venta</a:t>
            </a:r>
            <a:r>
              <a:rPr lang="en-GB" sz="1300" dirty="0" smtClean="0"/>
              <a:t> de </a:t>
            </a:r>
            <a:r>
              <a:rPr lang="en-GB" sz="1300" dirty="0" err="1" smtClean="0"/>
              <a:t>activos</a:t>
            </a:r>
            <a:r>
              <a:rPr lang="en-GB" sz="1300" dirty="0" smtClean="0"/>
              <a:t> con el fin de </a:t>
            </a:r>
            <a:r>
              <a:rPr lang="en-GB" sz="1300" dirty="0" err="1" smtClean="0"/>
              <a:t>entregar</a:t>
            </a:r>
            <a:r>
              <a:rPr lang="en-GB" sz="1300" dirty="0" smtClean="0"/>
              <a:t> </a:t>
            </a:r>
            <a:r>
              <a:rPr lang="en-GB" sz="1300" dirty="0" err="1" smtClean="0"/>
              <a:t>retornos</a:t>
            </a:r>
            <a:r>
              <a:rPr lang="en-GB" sz="1300" dirty="0" smtClean="0"/>
              <a:t> hoy a los </a:t>
            </a:r>
            <a:r>
              <a:rPr lang="en-GB" sz="1300" dirty="0" err="1" smtClean="0"/>
              <a:t>accionistas</a:t>
            </a:r>
            <a:r>
              <a:rPr lang="en-GB" sz="1300" dirty="0" smtClean="0"/>
              <a:t>.</a:t>
            </a:r>
          </a:p>
          <a:p>
            <a:pPr lvl="0"/>
            <a:endParaRPr lang="en-AU" sz="1300" dirty="0"/>
          </a:p>
          <a:p>
            <a:pPr lvl="0"/>
            <a:r>
              <a:rPr lang="en-GB" sz="1300" b="1" dirty="0" err="1" smtClean="0"/>
              <a:t>Competencia</a:t>
            </a:r>
            <a:r>
              <a:rPr lang="en-GB" sz="1300" b="1" dirty="0" smtClean="0"/>
              <a:t> </a:t>
            </a:r>
            <a:r>
              <a:rPr lang="en-GB" sz="1300" b="1" dirty="0" err="1" smtClean="0"/>
              <a:t>nueva</a:t>
            </a:r>
            <a:r>
              <a:rPr lang="en-GB" sz="1300" b="1" dirty="0" smtClean="0"/>
              <a:t>:</a:t>
            </a:r>
            <a:r>
              <a:rPr lang="en-GB" sz="1300" dirty="0" smtClean="0"/>
              <a:t> </a:t>
            </a:r>
            <a:r>
              <a:rPr lang="en-GB" sz="1300" dirty="0" err="1" smtClean="0"/>
              <a:t>nuevos</a:t>
            </a:r>
            <a:r>
              <a:rPr lang="en-GB" sz="1300" dirty="0" smtClean="0"/>
              <a:t> </a:t>
            </a:r>
            <a:r>
              <a:rPr lang="en-GB" sz="1300" dirty="0" err="1" smtClean="0"/>
              <a:t>compradores</a:t>
            </a:r>
            <a:r>
              <a:rPr lang="en-GB" sz="1300" dirty="0" smtClean="0"/>
              <a:t> </a:t>
            </a:r>
            <a:r>
              <a:rPr lang="en-GB" sz="1300" dirty="0" err="1" smtClean="0"/>
              <a:t>estan</a:t>
            </a:r>
            <a:r>
              <a:rPr lang="en-GB" sz="1300" dirty="0" smtClean="0"/>
              <a:t> </a:t>
            </a:r>
            <a:r>
              <a:rPr lang="en-GB" sz="1300" dirty="0" err="1" smtClean="0"/>
              <a:t>enfocados</a:t>
            </a:r>
            <a:r>
              <a:rPr lang="en-GB" sz="1300" dirty="0" smtClean="0"/>
              <a:t> en </a:t>
            </a:r>
            <a:r>
              <a:rPr lang="en-GB" sz="1300" dirty="0" err="1" smtClean="0"/>
              <a:t>dejar</a:t>
            </a:r>
            <a:r>
              <a:rPr lang="en-GB" sz="1300" dirty="0" smtClean="0"/>
              <a:t> </a:t>
            </a:r>
            <a:r>
              <a:rPr lang="en-GB" sz="1300" dirty="0" err="1" smtClean="0"/>
              <a:t>su</a:t>
            </a:r>
            <a:r>
              <a:rPr lang="en-GB" sz="1300" dirty="0" smtClean="0"/>
              <a:t> </a:t>
            </a:r>
            <a:r>
              <a:rPr lang="en-GB" sz="1300" dirty="0" err="1" smtClean="0"/>
              <a:t>marca</a:t>
            </a:r>
            <a:r>
              <a:rPr lang="en-GB" sz="1300" dirty="0" smtClean="0"/>
              <a:t> en la </a:t>
            </a:r>
            <a:r>
              <a:rPr lang="en-GB" sz="1300" dirty="0" err="1" smtClean="0"/>
              <a:t>industria</a:t>
            </a:r>
            <a:r>
              <a:rPr lang="en-GB" sz="1300" dirty="0" smtClean="0"/>
              <a:t>. </a:t>
            </a:r>
            <a:r>
              <a:rPr lang="en-GB" sz="1300" dirty="0" err="1" smtClean="0"/>
              <a:t>Fondos</a:t>
            </a:r>
            <a:r>
              <a:rPr lang="en-GB" sz="1300" dirty="0" smtClean="0"/>
              <a:t> de inversion </a:t>
            </a:r>
            <a:r>
              <a:rPr lang="en-GB" sz="1300" dirty="0" err="1" smtClean="0"/>
              <a:t>privado</a:t>
            </a:r>
            <a:r>
              <a:rPr lang="en-GB" sz="1300" dirty="0" smtClean="0"/>
              <a:t> y traders de </a:t>
            </a:r>
            <a:r>
              <a:rPr lang="en-GB" sz="1300" dirty="0" err="1" smtClean="0"/>
              <a:t>commodoties</a:t>
            </a:r>
            <a:r>
              <a:rPr lang="en-GB" sz="1300" dirty="0" smtClean="0"/>
              <a:t> </a:t>
            </a:r>
            <a:r>
              <a:rPr lang="en-GB" sz="1300" dirty="0" err="1" smtClean="0"/>
              <a:t>pueden</a:t>
            </a:r>
            <a:r>
              <a:rPr lang="en-GB" sz="1300" dirty="0" smtClean="0"/>
              <a:t> </a:t>
            </a:r>
            <a:r>
              <a:rPr lang="en-GB" sz="1300" dirty="0" err="1" smtClean="0"/>
              <a:t>estar</a:t>
            </a:r>
            <a:r>
              <a:rPr lang="en-GB" sz="1300" dirty="0" smtClean="0"/>
              <a:t> en </a:t>
            </a:r>
            <a:r>
              <a:rPr lang="en-GB" sz="1300" dirty="0" err="1" smtClean="0"/>
              <a:t>una</a:t>
            </a:r>
            <a:r>
              <a:rPr lang="en-GB" sz="1300" dirty="0" smtClean="0"/>
              <a:t> </a:t>
            </a:r>
            <a:r>
              <a:rPr lang="en-GB" sz="1300" dirty="0" err="1" smtClean="0"/>
              <a:t>mejor</a:t>
            </a:r>
            <a:r>
              <a:rPr lang="en-GB" sz="1300" dirty="0" smtClean="0"/>
              <a:t> </a:t>
            </a:r>
            <a:r>
              <a:rPr lang="en-GB" sz="1300" dirty="0" err="1" smtClean="0"/>
              <a:t>posicion</a:t>
            </a:r>
            <a:r>
              <a:rPr lang="en-GB" sz="1300" dirty="0" smtClean="0"/>
              <a:t> para </a:t>
            </a:r>
            <a:r>
              <a:rPr lang="en-GB" sz="1300" dirty="0" err="1" smtClean="0"/>
              <a:t>realizar</a:t>
            </a:r>
            <a:r>
              <a:rPr lang="en-GB" sz="1300" dirty="0" smtClean="0"/>
              <a:t> inversion </a:t>
            </a:r>
            <a:r>
              <a:rPr lang="en-GB" sz="1300" dirty="0" err="1" smtClean="0"/>
              <a:t>contraciciliclas</a:t>
            </a:r>
            <a:r>
              <a:rPr lang="en-GB" sz="1300" dirty="0" smtClean="0"/>
              <a:t> sin </a:t>
            </a:r>
            <a:r>
              <a:rPr lang="en-GB" sz="1300" dirty="0" err="1" smtClean="0"/>
              <a:t>estar</a:t>
            </a:r>
            <a:r>
              <a:rPr lang="en-GB" sz="1300" dirty="0" smtClean="0"/>
              <a:t> </a:t>
            </a:r>
            <a:r>
              <a:rPr lang="en-GB" sz="1300" dirty="0" err="1" smtClean="0"/>
              <a:t>bajo</a:t>
            </a:r>
            <a:r>
              <a:rPr lang="en-GB" sz="1300" dirty="0" smtClean="0"/>
              <a:t> la </a:t>
            </a:r>
            <a:r>
              <a:rPr lang="en-GB" sz="1300" dirty="0" err="1" smtClean="0"/>
              <a:t>lupa</a:t>
            </a:r>
            <a:r>
              <a:rPr lang="en-GB" sz="1300" dirty="0" smtClean="0"/>
              <a:t> y la </a:t>
            </a:r>
            <a:r>
              <a:rPr lang="en-GB" sz="1300" dirty="0" err="1" smtClean="0"/>
              <a:t>resistencia</a:t>
            </a:r>
            <a:r>
              <a:rPr lang="en-GB" sz="1300" dirty="0" smtClean="0"/>
              <a:t> de </a:t>
            </a:r>
            <a:r>
              <a:rPr lang="en-GB" sz="1300" dirty="0" err="1" smtClean="0"/>
              <a:t>accionistas</a:t>
            </a:r>
            <a:r>
              <a:rPr lang="en-GB" sz="1300" dirty="0" smtClean="0"/>
              <a:t> </a:t>
            </a:r>
            <a:r>
              <a:rPr lang="en-GB" sz="1300" dirty="0" err="1" smtClean="0"/>
              <a:t>publicos</a:t>
            </a:r>
            <a:r>
              <a:rPr lang="en-GB" sz="1300" dirty="0" smtClean="0"/>
              <a:t>. </a:t>
            </a:r>
            <a:r>
              <a:rPr lang="en-GB" sz="1300" dirty="0" err="1" smtClean="0"/>
              <a:t>Puede</a:t>
            </a:r>
            <a:r>
              <a:rPr lang="en-GB" sz="1300" dirty="0" smtClean="0"/>
              <a:t> </a:t>
            </a:r>
            <a:r>
              <a:rPr lang="en-GB" sz="1300" dirty="0" err="1" smtClean="0"/>
              <a:t>que</a:t>
            </a:r>
            <a:r>
              <a:rPr lang="en-GB" sz="1300" dirty="0" smtClean="0"/>
              <a:t> </a:t>
            </a:r>
            <a:r>
              <a:rPr lang="en-GB" sz="1300" dirty="0" err="1" smtClean="0"/>
              <a:t>estos</a:t>
            </a:r>
            <a:r>
              <a:rPr lang="en-GB" sz="1300" dirty="0" smtClean="0"/>
              <a:t> </a:t>
            </a:r>
            <a:r>
              <a:rPr lang="en-GB" sz="1300" dirty="0" err="1" smtClean="0"/>
              <a:t>nuevos</a:t>
            </a:r>
            <a:r>
              <a:rPr lang="en-GB" sz="1300" dirty="0" smtClean="0"/>
              <a:t> </a:t>
            </a:r>
            <a:r>
              <a:rPr lang="en-GB" sz="1300" dirty="0" err="1" smtClean="0"/>
              <a:t>actores</a:t>
            </a:r>
            <a:r>
              <a:rPr lang="en-GB" sz="1300" dirty="0" smtClean="0"/>
              <a:t> </a:t>
            </a:r>
            <a:r>
              <a:rPr lang="en-GB" sz="1300" dirty="0" err="1" smtClean="0"/>
              <a:t>tengan</a:t>
            </a:r>
            <a:r>
              <a:rPr lang="en-GB" sz="1300" dirty="0" smtClean="0"/>
              <a:t> la </a:t>
            </a:r>
            <a:r>
              <a:rPr lang="en-GB" sz="1300" dirty="0" err="1" smtClean="0"/>
              <a:t>suficiente</a:t>
            </a:r>
            <a:r>
              <a:rPr lang="en-GB" sz="1300" dirty="0" smtClean="0"/>
              <a:t> </a:t>
            </a:r>
            <a:r>
              <a:rPr lang="en-GB" sz="1300" dirty="0" err="1" smtClean="0"/>
              <a:t>fortaleza</a:t>
            </a:r>
            <a:r>
              <a:rPr lang="en-GB" sz="1300" dirty="0" smtClean="0"/>
              <a:t> </a:t>
            </a:r>
            <a:r>
              <a:rPr lang="en-GB" sz="1300" dirty="0" err="1" smtClean="0"/>
              <a:t>fiannciera</a:t>
            </a:r>
            <a:r>
              <a:rPr lang="en-GB" sz="1300" dirty="0" smtClean="0"/>
              <a:t> y </a:t>
            </a:r>
            <a:r>
              <a:rPr lang="en-GB" sz="1300" dirty="0" err="1" smtClean="0"/>
              <a:t>experiencia</a:t>
            </a:r>
            <a:r>
              <a:rPr lang="en-GB" sz="1300" dirty="0" smtClean="0"/>
              <a:t> en la </a:t>
            </a:r>
            <a:r>
              <a:rPr lang="en-GB" sz="1300" dirty="0" err="1" smtClean="0"/>
              <a:t>industria</a:t>
            </a:r>
            <a:r>
              <a:rPr lang="en-GB" sz="1300" dirty="0" smtClean="0"/>
              <a:t> para </a:t>
            </a:r>
            <a:r>
              <a:rPr lang="en-GB" sz="1300" dirty="0" err="1" smtClean="0"/>
              <a:t>convertirse</a:t>
            </a:r>
            <a:r>
              <a:rPr lang="en-GB" sz="1300" dirty="0" smtClean="0"/>
              <a:t> en </a:t>
            </a:r>
            <a:r>
              <a:rPr lang="en-GB" sz="1300" dirty="0" err="1" smtClean="0"/>
              <a:t>en</a:t>
            </a:r>
            <a:r>
              <a:rPr lang="en-GB" sz="1300" dirty="0" smtClean="0"/>
              <a:t> </a:t>
            </a:r>
            <a:r>
              <a:rPr lang="en-GB" sz="1300" dirty="0" err="1" smtClean="0"/>
              <a:t>propietarios</a:t>
            </a:r>
            <a:r>
              <a:rPr lang="en-GB" sz="1300" dirty="0" smtClean="0"/>
              <a:t> de </a:t>
            </a:r>
            <a:r>
              <a:rPr lang="en-GB" sz="1300" dirty="0" err="1" smtClean="0"/>
              <a:t>operaciones</a:t>
            </a:r>
            <a:r>
              <a:rPr lang="en-GB" sz="1300" dirty="0" smtClean="0"/>
              <a:t> </a:t>
            </a:r>
            <a:r>
              <a:rPr lang="en-GB" sz="1300" dirty="0" err="1" smtClean="0"/>
              <a:t>importnates</a:t>
            </a:r>
            <a:r>
              <a:rPr lang="en-GB" sz="1300" dirty="0" smtClean="0"/>
              <a:t> y/o </a:t>
            </a:r>
            <a:r>
              <a:rPr lang="en-GB" sz="1300" dirty="0" err="1" smtClean="0"/>
              <a:t>estrategicas</a:t>
            </a:r>
            <a:r>
              <a:rPr lang="en-GB" sz="1300" dirty="0" smtClean="0"/>
              <a:t>.</a:t>
            </a:r>
          </a:p>
          <a:p>
            <a:pPr lvl="0"/>
            <a:endParaRPr lang="en-AU" sz="1300" dirty="0"/>
          </a:p>
          <a:p>
            <a:pPr lvl="0"/>
            <a:r>
              <a:rPr lang="en-GB" sz="1300" b="1" dirty="0" err="1" smtClean="0"/>
              <a:t>Costo</a:t>
            </a:r>
            <a:r>
              <a:rPr lang="en-GB" sz="1300" b="1" dirty="0" smtClean="0"/>
              <a:t> </a:t>
            </a:r>
            <a:r>
              <a:rPr lang="en-GB" sz="1300" b="1" dirty="0" err="1" smtClean="0"/>
              <a:t>oportunidad</a:t>
            </a:r>
            <a:r>
              <a:rPr lang="en-GB" sz="1300" b="1" dirty="0" smtClean="0"/>
              <a:t>:</a:t>
            </a:r>
            <a:r>
              <a:rPr lang="en-GB" sz="1300" dirty="0" smtClean="0"/>
              <a:t> la </a:t>
            </a:r>
            <a:r>
              <a:rPr lang="en-GB" sz="1300" dirty="0" err="1" smtClean="0"/>
              <a:t>mayoria</a:t>
            </a:r>
            <a:r>
              <a:rPr lang="en-GB" sz="1300" dirty="0" smtClean="0"/>
              <a:t> de </a:t>
            </a:r>
            <a:r>
              <a:rPr lang="en-GB" sz="1300" dirty="0" err="1" smtClean="0"/>
              <a:t>las</a:t>
            </a:r>
            <a:r>
              <a:rPr lang="en-GB" sz="1300" dirty="0" smtClean="0"/>
              <a:t> </a:t>
            </a:r>
            <a:r>
              <a:rPr lang="en-GB" sz="1300" dirty="0" err="1" smtClean="0"/>
              <a:t>organizaciones</a:t>
            </a:r>
            <a:r>
              <a:rPr lang="en-GB" sz="1300" dirty="0" smtClean="0"/>
              <a:t> </a:t>
            </a:r>
            <a:r>
              <a:rPr lang="en-GB" sz="1300" dirty="0" err="1" smtClean="0"/>
              <a:t>estan</a:t>
            </a:r>
            <a:r>
              <a:rPr lang="en-GB" sz="1300" dirty="0" smtClean="0"/>
              <a:t> </a:t>
            </a:r>
            <a:r>
              <a:rPr lang="en-GB" sz="1300" dirty="0" err="1" smtClean="0"/>
              <a:t>enfocadas</a:t>
            </a:r>
            <a:r>
              <a:rPr lang="en-GB" sz="1300" dirty="0" smtClean="0"/>
              <a:t> </a:t>
            </a:r>
            <a:r>
              <a:rPr lang="en-GB" sz="1300" dirty="0" err="1" smtClean="0"/>
              <a:t>disminuir</a:t>
            </a:r>
            <a:r>
              <a:rPr lang="en-GB" sz="1300" dirty="0" smtClean="0"/>
              <a:t> los </a:t>
            </a:r>
            <a:r>
              <a:rPr lang="en-GB" sz="1300" dirty="0" err="1" smtClean="0"/>
              <a:t>activos</a:t>
            </a:r>
            <a:r>
              <a:rPr lang="en-GB" sz="1300" dirty="0" smtClean="0"/>
              <a:t> </a:t>
            </a:r>
            <a:r>
              <a:rPr lang="en-GB" sz="1300" dirty="0" err="1" smtClean="0"/>
              <a:t>que</a:t>
            </a:r>
            <a:r>
              <a:rPr lang="en-GB" sz="1300" dirty="0" smtClean="0"/>
              <a:t> no </a:t>
            </a:r>
            <a:r>
              <a:rPr lang="en-GB" sz="1300" dirty="0" err="1" smtClean="0"/>
              <a:t>sean</a:t>
            </a:r>
            <a:r>
              <a:rPr lang="en-GB" sz="1300" dirty="0" smtClean="0"/>
              <a:t> </a:t>
            </a:r>
            <a:r>
              <a:rPr lang="en-GB" sz="1300" dirty="0" err="1" smtClean="0"/>
              <a:t>esenciales</a:t>
            </a:r>
            <a:r>
              <a:rPr lang="en-GB" sz="1300" dirty="0" smtClean="0"/>
              <a:t> </a:t>
            </a:r>
            <a:r>
              <a:rPr lang="en-GB" sz="1300" dirty="0" err="1" smtClean="0"/>
              <a:t>pero</a:t>
            </a:r>
            <a:r>
              <a:rPr lang="en-GB" sz="1300" dirty="0" smtClean="0"/>
              <a:t> se </a:t>
            </a:r>
            <a:r>
              <a:rPr lang="en-GB" sz="1300" dirty="0" err="1" smtClean="0"/>
              <a:t>arriesgan</a:t>
            </a:r>
            <a:r>
              <a:rPr lang="en-GB" sz="1300" dirty="0" smtClean="0"/>
              <a:t> a </a:t>
            </a:r>
            <a:r>
              <a:rPr lang="en-GB" sz="1300" dirty="0" err="1" smtClean="0"/>
              <a:t>perder</a:t>
            </a:r>
            <a:r>
              <a:rPr lang="en-GB" sz="1300" dirty="0" smtClean="0"/>
              <a:t> la </a:t>
            </a:r>
            <a:r>
              <a:rPr lang="en-GB" sz="1300" dirty="0" err="1" smtClean="0"/>
              <a:t>oportunidad</a:t>
            </a:r>
            <a:r>
              <a:rPr lang="en-GB" sz="1300" dirty="0" smtClean="0"/>
              <a:t> de </a:t>
            </a:r>
            <a:r>
              <a:rPr lang="en-GB" sz="1300" dirty="0" err="1" smtClean="0"/>
              <a:t>adquirir</a:t>
            </a:r>
            <a:r>
              <a:rPr lang="en-GB" sz="1300" dirty="0" smtClean="0"/>
              <a:t> </a:t>
            </a:r>
            <a:r>
              <a:rPr lang="en-GB" sz="1300" dirty="0" err="1" smtClean="0"/>
              <a:t>activos</a:t>
            </a:r>
            <a:r>
              <a:rPr lang="en-GB" sz="1300" dirty="0" smtClean="0"/>
              <a:t> sub </a:t>
            </a:r>
            <a:r>
              <a:rPr lang="en-GB" sz="1300" dirty="0" err="1" smtClean="0"/>
              <a:t>valuados</a:t>
            </a:r>
            <a:r>
              <a:rPr lang="en-GB" sz="1300" dirty="0" smtClean="0"/>
              <a:t> </a:t>
            </a:r>
            <a:r>
              <a:rPr lang="en-GB" sz="1300" dirty="0" err="1" smtClean="0"/>
              <a:t>que</a:t>
            </a:r>
            <a:r>
              <a:rPr lang="en-GB" sz="1300" dirty="0" smtClean="0"/>
              <a:t> </a:t>
            </a:r>
            <a:r>
              <a:rPr lang="en-GB" sz="1300" dirty="0" err="1" smtClean="0"/>
              <a:t>esten</a:t>
            </a:r>
            <a:r>
              <a:rPr lang="en-GB" sz="1300" dirty="0" smtClean="0"/>
              <a:t> </a:t>
            </a:r>
            <a:r>
              <a:rPr lang="en-GB" sz="1300" dirty="0" err="1" smtClean="0"/>
              <a:t>cerca</a:t>
            </a:r>
            <a:r>
              <a:rPr lang="en-GB" sz="1300" dirty="0" smtClean="0"/>
              <a:t> de </a:t>
            </a:r>
            <a:r>
              <a:rPr lang="en-GB" sz="1300" dirty="0" err="1" smtClean="0"/>
              <a:t>estar</a:t>
            </a:r>
            <a:r>
              <a:rPr lang="en-GB" sz="1300" dirty="0" smtClean="0"/>
              <a:t> </a:t>
            </a:r>
            <a:r>
              <a:rPr lang="en-GB" sz="1300" dirty="0" err="1" smtClean="0"/>
              <a:t>operativos</a:t>
            </a:r>
            <a:r>
              <a:rPr lang="en-GB" sz="1300" dirty="0" smtClean="0"/>
              <a:t> </a:t>
            </a:r>
            <a:r>
              <a:rPr lang="en-GB" sz="1300" dirty="0" err="1" smtClean="0"/>
              <a:t>que</a:t>
            </a:r>
            <a:r>
              <a:rPr lang="en-GB" sz="1300" dirty="0" smtClean="0"/>
              <a:t> hoy se </a:t>
            </a:r>
            <a:r>
              <a:rPr lang="en-GB" sz="1300" dirty="0" err="1" smtClean="0"/>
              <a:t>encuentran</a:t>
            </a:r>
            <a:r>
              <a:rPr lang="en-GB" sz="1300" dirty="0" smtClean="0"/>
              <a:t> en el </a:t>
            </a:r>
            <a:r>
              <a:rPr lang="en-GB" sz="1300" dirty="0" err="1" smtClean="0"/>
              <a:t>mercado</a:t>
            </a:r>
            <a:r>
              <a:rPr lang="en-GB" sz="1300" dirty="0" smtClean="0"/>
              <a:t> a </a:t>
            </a:r>
            <a:r>
              <a:rPr lang="en-GB" sz="1300" dirty="0" err="1" smtClean="0"/>
              <a:t>su</a:t>
            </a:r>
            <a:r>
              <a:rPr lang="en-GB" sz="1300" dirty="0" smtClean="0"/>
              <a:t> </a:t>
            </a:r>
            <a:r>
              <a:rPr lang="en-GB" sz="1300" dirty="0" err="1" smtClean="0"/>
              <a:t>valor</a:t>
            </a:r>
            <a:r>
              <a:rPr lang="en-GB" sz="1300" dirty="0" smtClean="0"/>
              <a:t> mas </a:t>
            </a:r>
            <a:r>
              <a:rPr lang="en-GB" sz="1300" dirty="0" err="1" smtClean="0"/>
              <a:t>bajo</a:t>
            </a:r>
            <a:r>
              <a:rPr lang="en-GB" sz="1300" dirty="0" smtClean="0"/>
              <a:t>. </a:t>
            </a:r>
            <a:endParaRPr lang="en-AU" sz="1300"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4</a:t>
            </a:fld>
            <a:endParaRPr lang="en-GB" dirty="0"/>
          </a:p>
        </p:txBody>
      </p:sp>
    </p:spTree>
    <p:extLst>
      <p:ext uri="{BB962C8B-B14F-4D97-AF65-F5344CB8AC3E}">
        <p14:creationId xmlns:p14="http://schemas.microsoft.com/office/powerpoint/2010/main" val="3244263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dirty="0" smtClean="0"/>
              <a:t>Hoy </a:t>
            </a:r>
            <a:r>
              <a:rPr lang="en-GB" sz="1000" dirty="0" err="1" smtClean="0"/>
              <a:t>las</a:t>
            </a:r>
            <a:r>
              <a:rPr lang="en-GB" sz="1000" dirty="0" smtClean="0"/>
              <a:t> </a:t>
            </a:r>
            <a:r>
              <a:rPr lang="en-GB" sz="1000" dirty="0" err="1" smtClean="0"/>
              <a:t>compañías</a:t>
            </a:r>
            <a:r>
              <a:rPr lang="en-GB" sz="1000" dirty="0" smtClean="0"/>
              <a:t> se </a:t>
            </a:r>
            <a:r>
              <a:rPr lang="en-GB" sz="1000" dirty="0" err="1" smtClean="0"/>
              <a:t>enfrentan</a:t>
            </a:r>
            <a:r>
              <a:rPr lang="en-GB" sz="1000" dirty="0" smtClean="0"/>
              <a:t> a </a:t>
            </a:r>
            <a:r>
              <a:rPr lang="en-GB" sz="1000" dirty="0" err="1" smtClean="0"/>
              <a:t>una</a:t>
            </a:r>
            <a:r>
              <a:rPr lang="en-GB" sz="1000" dirty="0" smtClean="0"/>
              <a:t> decision </a:t>
            </a:r>
            <a:r>
              <a:rPr lang="en-GB" sz="1000" dirty="0" err="1" smtClean="0"/>
              <a:t>dificil</a:t>
            </a:r>
            <a:r>
              <a:rPr lang="en-GB" sz="1000" dirty="0" smtClean="0"/>
              <a:t>, </a:t>
            </a:r>
            <a:r>
              <a:rPr lang="en-GB" dirty="0" err="1" smtClean="0"/>
              <a:t>donde</a:t>
            </a:r>
            <a:r>
              <a:rPr lang="en-GB" dirty="0" smtClean="0"/>
              <a:t> </a:t>
            </a:r>
            <a:r>
              <a:rPr lang="en-GB" dirty="0" err="1" smtClean="0"/>
              <a:t>asigno</a:t>
            </a:r>
            <a:r>
              <a:rPr lang="en-GB" dirty="0" smtClean="0"/>
              <a:t> el capital y </a:t>
            </a:r>
            <a:r>
              <a:rPr lang="en-GB" dirty="0" err="1" smtClean="0"/>
              <a:t>como</a:t>
            </a:r>
            <a:r>
              <a:rPr lang="en-GB" dirty="0" smtClean="0"/>
              <a:t> </a:t>
            </a:r>
            <a:r>
              <a:rPr lang="en-GB" dirty="0" err="1" smtClean="0"/>
              <a:t>genero</a:t>
            </a:r>
            <a:r>
              <a:rPr lang="en-GB" dirty="0" smtClean="0"/>
              <a:t> </a:t>
            </a:r>
            <a:r>
              <a:rPr lang="en-GB" dirty="0" err="1" smtClean="0"/>
              <a:t>valor</a:t>
            </a:r>
            <a:r>
              <a:rPr lang="en-GB" sz="1000" dirty="0" smtClean="0"/>
              <a:t>? </a:t>
            </a:r>
            <a:r>
              <a:rPr lang="en-GB" sz="1000" dirty="0" err="1" smtClean="0"/>
              <a:t>Llevandolo</a:t>
            </a:r>
            <a:r>
              <a:rPr lang="en-GB" sz="1000" dirty="0" smtClean="0"/>
              <a:t> a lo mas simple </a:t>
            </a:r>
            <a:r>
              <a:rPr lang="en-GB" sz="1000" dirty="0" err="1" smtClean="0"/>
              <a:t>las</a:t>
            </a:r>
            <a:r>
              <a:rPr lang="en-GB" sz="1000" dirty="0" smtClean="0"/>
              <a:t> </a:t>
            </a:r>
            <a:r>
              <a:rPr lang="en-GB" sz="1000" dirty="0" err="1" smtClean="0"/>
              <a:t>opciones</a:t>
            </a:r>
            <a:r>
              <a:rPr lang="en-GB" sz="1000" dirty="0" smtClean="0"/>
              <a:t> son : </a:t>
            </a:r>
            <a:r>
              <a:rPr lang="en-GB" dirty="0" err="1" smtClean="0"/>
              <a:t>compro</a:t>
            </a:r>
            <a:r>
              <a:rPr lang="en-GB" dirty="0" smtClean="0"/>
              <a:t>, </a:t>
            </a:r>
            <a:r>
              <a:rPr lang="en-GB" dirty="0" err="1" smtClean="0"/>
              <a:t>construyo</a:t>
            </a:r>
            <a:r>
              <a:rPr lang="en-GB" dirty="0" smtClean="0"/>
              <a:t> o </a:t>
            </a:r>
            <a:r>
              <a:rPr lang="en-GB" dirty="0" err="1" smtClean="0"/>
              <a:t>retorno</a:t>
            </a:r>
            <a:r>
              <a:rPr lang="en-GB" dirty="0" smtClean="0"/>
              <a:t> </a:t>
            </a:r>
            <a:r>
              <a:rPr lang="en-GB" sz="1000" dirty="0" smtClean="0"/>
              <a:t>, </a:t>
            </a:r>
            <a:r>
              <a:rPr lang="en-GB" sz="1000" dirty="0" err="1" smtClean="0"/>
              <a:t>esto</a:t>
            </a:r>
            <a:r>
              <a:rPr lang="en-GB" sz="1000" dirty="0" smtClean="0"/>
              <a:t> en el </a:t>
            </a:r>
            <a:r>
              <a:rPr lang="en-GB" sz="1000" dirty="0" err="1" smtClean="0"/>
              <a:t>contexto</a:t>
            </a:r>
            <a:r>
              <a:rPr lang="en-GB" sz="1000" dirty="0" smtClean="0"/>
              <a:t> de </a:t>
            </a:r>
            <a:r>
              <a:rPr lang="en-GB" sz="1000" dirty="0" err="1" smtClean="0"/>
              <a:t>balancear</a:t>
            </a:r>
            <a:r>
              <a:rPr lang="en-GB" sz="1000" dirty="0" smtClean="0"/>
              <a:t> </a:t>
            </a:r>
            <a:r>
              <a:rPr lang="en-GB" sz="1000" dirty="0" err="1" smtClean="0"/>
              <a:t>necesidades</a:t>
            </a:r>
            <a:r>
              <a:rPr lang="en-GB" sz="1000" dirty="0" smtClean="0"/>
              <a:t> </a:t>
            </a:r>
            <a:r>
              <a:rPr lang="en-GB" sz="1000" dirty="0" err="1" smtClean="0"/>
              <a:t>corto</a:t>
            </a:r>
            <a:r>
              <a:rPr lang="en-GB" sz="1000" dirty="0" smtClean="0"/>
              <a:t> y la </a:t>
            </a:r>
            <a:r>
              <a:rPr lang="en-GB" sz="1000" dirty="0" err="1" smtClean="0"/>
              <a:t>generacion</a:t>
            </a:r>
            <a:r>
              <a:rPr lang="en-GB" sz="1000" dirty="0" smtClean="0"/>
              <a:t> de </a:t>
            </a:r>
            <a:r>
              <a:rPr lang="en-GB" sz="1000" dirty="0" err="1" smtClean="0"/>
              <a:t>valor</a:t>
            </a:r>
            <a:r>
              <a:rPr lang="en-GB" sz="1000" dirty="0" smtClean="0"/>
              <a:t> al largo </a:t>
            </a:r>
            <a:r>
              <a:rPr lang="en-GB" sz="1000" dirty="0" err="1" smtClean="0"/>
              <a:t>plazo</a:t>
            </a:r>
            <a:r>
              <a:rPr lang="en-GB" sz="1000" dirty="0" smtClean="0"/>
              <a:t>.</a:t>
            </a:r>
          </a:p>
          <a:p>
            <a:endParaRPr lang="en-GB" sz="1000" dirty="0"/>
          </a:p>
          <a:p>
            <a:r>
              <a:rPr lang="en-GB" sz="1000" dirty="0" err="1" smtClean="0"/>
              <a:t>Esto</a:t>
            </a:r>
            <a:r>
              <a:rPr lang="en-GB" sz="1000" dirty="0" smtClean="0"/>
              <a:t> se </a:t>
            </a:r>
            <a:r>
              <a:rPr lang="en-GB" sz="1000" dirty="0" err="1" smtClean="0"/>
              <a:t>complica</a:t>
            </a:r>
            <a:r>
              <a:rPr lang="en-GB" sz="1000" dirty="0" smtClean="0"/>
              <a:t> </a:t>
            </a:r>
            <a:r>
              <a:rPr lang="en-GB" sz="1000" dirty="0" err="1" smtClean="0"/>
              <a:t>aun</a:t>
            </a:r>
            <a:r>
              <a:rPr lang="en-GB" sz="1000" dirty="0" smtClean="0"/>
              <a:t> mas con la </a:t>
            </a:r>
            <a:r>
              <a:rPr lang="en-GB" sz="1000" dirty="0" err="1" smtClean="0"/>
              <a:t>resistencia</a:t>
            </a:r>
            <a:r>
              <a:rPr lang="en-GB" sz="1000" dirty="0" smtClean="0"/>
              <a:t> de los </a:t>
            </a:r>
            <a:r>
              <a:rPr lang="en-GB" sz="1000" dirty="0" err="1" smtClean="0"/>
              <a:t>accionistas</a:t>
            </a:r>
            <a:r>
              <a:rPr lang="en-GB" sz="1000" dirty="0" smtClean="0"/>
              <a:t> y </a:t>
            </a:r>
            <a:r>
              <a:rPr lang="en-GB" sz="1000" dirty="0" err="1" smtClean="0"/>
              <a:t>proveedores</a:t>
            </a:r>
            <a:r>
              <a:rPr lang="en-GB" sz="1000" dirty="0" smtClean="0"/>
              <a:t> de capital a </a:t>
            </a:r>
            <a:r>
              <a:rPr lang="en-GB" sz="1000" dirty="0" err="1" smtClean="0"/>
              <a:t>apoyar</a:t>
            </a:r>
            <a:r>
              <a:rPr lang="en-GB" sz="1000" dirty="0" smtClean="0"/>
              <a:t> o </a:t>
            </a:r>
            <a:r>
              <a:rPr lang="en-GB" sz="1000" dirty="0" err="1" smtClean="0"/>
              <a:t>financiar</a:t>
            </a:r>
            <a:r>
              <a:rPr lang="en-GB" sz="1000" dirty="0" smtClean="0"/>
              <a:t> </a:t>
            </a:r>
            <a:r>
              <a:rPr lang="en-GB" sz="1000" dirty="0" err="1" smtClean="0"/>
              <a:t>inversiones</a:t>
            </a:r>
            <a:r>
              <a:rPr lang="en-GB" sz="1000" dirty="0" smtClean="0"/>
              <a:t> en </a:t>
            </a:r>
            <a:r>
              <a:rPr lang="en-GB" sz="1000" dirty="0" err="1" smtClean="0"/>
              <a:t>crecimiento</a:t>
            </a:r>
            <a:r>
              <a:rPr lang="en-GB" sz="1000" dirty="0" smtClean="0"/>
              <a:t> en </a:t>
            </a:r>
            <a:r>
              <a:rPr lang="en-GB" sz="1000" dirty="0" err="1" smtClean="0"/>
              <a:t>una</a:t>
            </a:r>
            <a:r>
              <a:rPr lang="en-GB" sz="1000" dirty="0" smtClean="0"/>
              <a:t> </a:t>
            </a:r>
            <a:r>
              <a:rPr lang="en-GB" sz="1000" dirty="0" err="1" smtClean="0"/>
              <a:t>industria</a:t>
            </a:r>
            <a:r>
              <a:rPr lang="en-GB" sz="1000" dirty="0" smtClean="0"/>
              <a:t> </a:t>
            </a:r>
            <a:r>
              <a:rPr lang="en-GB" sz="1000" dirty="0" err="1" smtClean="0"/>
              <a:t>que</a:t>
            </a:r>
            <a:r>
              <a:rPr lang="en-GB" sz="1000" dirty="0" smtClean="0"/>
              <a:t> </a:t>
            </a:r>
            <a:r>
              <a:rPr lang="en-GB" sz="1000" dirty="0" err="1" smtClean="0"/>
              <a:t>debe</a:t>
            </a:r>
            <a:r>
              <a:rPr lang="en-GB" sz="1000" dirty="0" smtClean="0"/>
              <a:t> </a:t>
            </a:r>
            <a:r>
              <a:rPr lang="en-GB" sz="1000" dirty="0" err="1" smtClean="0"/>
              <a:t>invertir</a:t>
            </a:r>
            <a:r>
              <a:rPr lang="en-GB" sz="1000" dirty="0" smtClean="0"/>
              <a:t> con </a:t>
            </a:r>
            <a:r>
              <a:rPr lang="en-GB" sz="1000" dirty="0" err="1" smtClean="0"/>
              <a:t>años</a:t>
            </a:r>
            <a:r>
              <a:rPr lang="en-GB" sz="1000" dirty="0" smtClean="0"/>
              <a:t> de </a:t>
            </a:r>
            <a:r>
              <a:rPr lang="en-GB" sz="1000" dirty="0" err="1" smtClean="0"/>
              <a:t>anticipacion</a:t>
            </a:r>
            <a:r>
              <a:rPr lang="en-GB" sz="1000" dirty="0" smtClean="0"/>
              <a:t> a la </a:t>
            </a:r>
            <a:r>
              <a:rPr lang="en-GB" sz="1000" dirty="0" err="1" smtClean="0"/>
              <a:t>produccion</a:t>
            </a:r>
            <a:r>
              <a:rPr lang="en-GB" sz="1000" dirty="0" smtClean="0"/>
              <a:t>, con </a:t>
            </a:r>
            <a:r>
              <a:rPr lang="en-GB" sz="1000" dirty="0" err="1" smtClean="0"/>
              <a:t>tantos</a:t>
            </a:r>
            <a:r>
              <a:rPr lang="en-GB" sz="1000" dirty="0" smtClean="0"/>
              <a:t> </a:t>
            </a:r>
            <a:r>
              <a:rPr lang="en-GB" sz="1000" dirty="0" err="1" smtClean="0"/>
              <a:t>factores</a:t>
            </a:r>
            <a:r>
              <a:rPr lang="en-GB" sz="1000" dirty="0" smtClean="0"/>
              <a:t> </a:t>
            </a:r>
            <a:r>
              <a:rPr lang="en-GB" sz="1000" dirty="0" err="1" smtClean="0"/>
              <a:t>que</a:t>
            </a:r>
            <a:r>
              <a:rPr lang="en-GB" sz="1000" dirty="0" smtClean="0"/>
              <a:t> </a:t>
            </a:r>
            <a:r>
              <a:rPr lang="en-GB" sz="1000" dirty="0" err="1" smtClean="0"/>
              <a:t>escapan</a:t>
            </a:r>
            <a:r>
              <a:rPr lang="en-GB" sz="1000" dirty="0" smtClean="0"/>
              <a:t> el control de la </a:t>
            </a:r>
            <a:r>
              <a:rPr lang="en-GB" sz="1000" dirty="0" err="1" smtClean="0"/>
              <a:t>administracion</a:t>
            </a:r>
            <a:r>
              <a:rPr lang="en-GB" sz="1000" dirty="0" smtClean="0"/>
              <a:t>.</a:t>
            </a:r>
            <a:endParaRPr lang="en-AU" sz="1000" dirty="0" smtClean="0"/>
          </a:p>
          <a:p>
            <a:endParaRPr lang="en-AU" sz="1000" dirty="0"/>
          </a:p>
          <a:p>
            <a:r>
              <a:rPr lang="en-GB" sz="1000" dirty="0" err="1" smtClean="0"/>
              <a:t>Inmovilizarse</a:t>
            </a:r>
            <a:r>
              <a:rPr lang="en-GB" sz="1000" dirty="0" smtClean="0"/>
              <a:t> NO </a:t>
            </a:r>
            <a:r>
              <a:rPr lang="en-GB" sz="1000" dirty="0" err="1" smtClean="0"/>
              <a:t>es</a:t>
            </a:r>
            <a:r>
              <a:rPr lang="en-GB" sz="1000" dirty="0" smtClean="0"/>
              <a:t> </a:t>
            </a:r>
            <a:r>
              <a:rPr lang="en-GB" sz="1000" dirty="0" err="1" smtClean="0"/>
              <a:t>una</a:t>
            </a:r>
            <a:r>
              <a:rPr lang="en-GB" sz="1000" dirty="0" smtClean="0"/>
              <a:t> </a:t>
            </a:r>
            <a:r>
              <a:rPr lang="en-GB" sz="1000" dirty="0" err="1" smtClean="0"/>
              <a:t>opcion</a:t>
            </a:r>
            <a:r>
              <a:rPr lang="en-GB" sz="1000" dirty="0" smtClean="0"/>
              <a:t>. El </a:t>
            </a:r>
            <a:r>
              <a:rPr lang="en-GB" sz="1000" dirty="0" err="1" smtClean="0"/>
              <a:t>crecimiento</a:t>
            </a:r>
            <a:r>
              <a:rPr lang="en-GB" sz="1000" dirty="0" smtClean="0"/>
              <a:t> </a:t>
            </a:r>
            <a:r>
              <a:rPr lang="en-GB" sz="1000" dirty="0" err="1" smtClean="0"/>
              <a:t>es</a:t>
            </a:r>
            <a:r>
              <a:rPr lang="en-GB" sz="1000" dirty="0" smtClean="0"/>
              <a:t> </a:t>
            </a:r>
            <a:r>
              <a:rPr lang="en-GB" sz="1000" dirty="0" err="1" smtClean="0"/>
              <a:t>critico</a:t>
            </a:r>
            <a:r>
              <a:rPr lang="en-GB" sz="1000" dirty="0" smtClean="0"/>
              <a:t> para la </a:t>
            </a:r>
            <a:r>
              <a:rPr lang="en-GB" sz="1000" dirty="0" err="1" smtClean="0"/>
              <a:t>industria</a:t>
            </a:r>
            <a:r>
              <a:rPr lang="en-GB" sz="1000" dirty="0" smtClean="0"/>
              <a:t>, </a:t>
            </a:r>
            <a:r>
              <a:rPr lang="en-GB" sz="1000" dirty="0" err="1" smtClean="0"/>
              <a:t>que</a:t>
            </a:r>
            <a:r>
              <a:rPr lang="en-GB" sz="1000" dirty="0" smtClean="0"/>
              <a:t> </a:t>
            </a:r>
            <a:r>
              <a:rPr lang="en-GB" sz="1000" dirty="0" err="1" smtClean="0"/>
              <a:t>destruye</a:t>
            </a:r>
            <a:r>
              <a:rPr lang="en-GB" sz="1000" dirty="0" smtClean="0"/>
              <a:t> </a:t>
            </a:r>
            <a:r>
              <a:rPr lang="en-GB" sz="1000" dirty="0" err="1" smtClean="0"/>
              <a:t>valor</a:t>
            </a:r>
            <a:r>
              <a:rPr lang="en-GB" sz="1000" dirty="0" smtClean="0"/>
              <a:t> </a:t>
            </a:r>
            <a:r>
              <a:rPr lang="en-GB" sz="1000" dirty="0" err="1" smtClean="0"/>
              <a:t>si</a:t>
            </a:r>
            <a:r>
              <a:rPr lang="en-GB" sz="1000" dirty="0" smtClean="0"/>
              <a:t> el pipeline de </a:t>
            </a:r>
            <a:r>
              <a:rPr lang="en-GB" sz="1000" dirty="0" err="1" smtClean="0"/>
              <a:t>proyectos</a:t>
            </a:r>
            <a:r>
              <a:rPr lang="en-GB" sz="1000" dirty="0" smtClean="0"/>
              <a:t> no se </a:t>
            </a:r>
            <a:r>
              <a:rPr lang="en-GB" sz="1000" dirty="0" err="1" smtClean="0"/>
              <a:t>actualiza</a:t>
            </a:r>
            <a:r>
              <a:rPr lang="en-GB" sz="1000" dirty="0" smtClean="0"/>
              <a:t>. </a:t>
            </a:r>
          </a:p>
          <a:p>
            <a:endParaRPr lang="en-GB" sz="1000" dirty="0"/>
          </a:p>
          <a:p>
            <a:r>
              <a:rPr lang="en-GB" sz="1000" dirty="0" smtClean="0"/>
              <a:t>While </a:t>
            </a:r>
            <a:r>
              <a:rPr lang="en-GB" sz="1000" dirty="0"/>
              <a:t>risk appetites may vary over the commodity price cycle, the investment horizon of mining and metals  is still long-term, and pro-cyclical behaviour will lower long-term returns.  </a:t>
            </a:r>
            <a:r>
              <a:rPr lang="en-GB" sz="1000" dirty="0" smtClean="0"/>
              <a:t>Demand continues to grow even while supply begins to decline in a few years.</a:t>
            </a:r>
          </a:p>
          <a:p>
            <a:endParaRPr lang="en-AU" b="1" dirty="0"/>
          </a:p>
          <a:p>
            <a:r>
              <a:rPr lang="en-GB" b="1" dirty="0" smtClean="0"/>
              <a:t>El </a:t>
            </a:r>
            <a:r>
              <a:rPr lang="en-GB" b="1" dirty="0" err="1" smtClean="0"/>
              <a:t>precio</a:t>
            </a:r>
            <a:r>
              <a:rPr lang="en-GB" b="1" dirty="0" smtClean="0"/>
              <a:t> </a:t>
            </a:r>
            <a:r>
              <a:rPr lang="en-GB" b="1" dirty="0" err="1" smtClean="0"/>
              <a:t>por</a:t>
            </a:r>
            <a:r>
              <a:rPr lang="en-GB" b="1" dirty="0" smtClean="0"/>
              <a:t> </a:t>
            </a:r>
            <a:r>
              <a:rPr lang="en-GB" b="1" dirty="0" err="1" smtClean="0"/>
              <a:t>si</a:t>
            </a:r>
            <a:r>
              <a:rPr lang="en-GB" b="1" dirty="0" smtClean="0"/>
              <a:t> solo no </a:t>
            </a:r>
            <a:r>
              <a:rPr lang="en-GB" b="1" dirty="0" err="1" smtClean="0"/>
              <a:t>va</a:t>
            </a:r>
            <a:r>
              <a:rPr lang="en-GB" b="1" dirty="0" smtClean="0"/>
              <a:t> a </a:t>
            </a:r>
            <a:r>
              <a:rPr lang="en-GB" b="1" dirty="0" err="1" smtClean="0"/>
              <a:t>asegurar</a:t>
            </a:r>
            <a:r>
              <a:rPr lang="en-GB" b="1" dirty="0" smtClean="0"/>
              <a:t> el </a:t>
            </a:r>
            <a:r>
              <a:rPr lang="en-GB" b="1" dirty="0" err="1" smtClean="0"/>
              <a:t>crecimiento</a:t>
            </a:r>
            <a:r>
              <a:rPr lang="en-GB" b="1" dirty="0" smtClean="0"/>
              <a:t>…Growth </a:t>
            </a:r>
            <a:r>
              <a:rPr lang="en-GB" sz="1000" dirty="0"/>
              <a:t>today is fraught with risk and tension. In an era of slower and lower global economic growth, it is likely that company-specific catalysts rather than commodity prices will drive upside share price performance. Companies must work much harder for growth this time around, no longer able to rely on rapid and extreme demand-driven price rises. </a:t>
            </a:r>
            <a:endParaRPr lang="en-AU" sz="1000" dirty="0"/>
          </a:p>
          <a:p>
            <a:endParaRPr lang="en-GB" sz="1100" b="1" dirty="0" smtClean="0"/>
          </a:p>
          <a:p>
            <a:r>
              <a:rPr lang="en-GB" sz="1100" b="1" dirty="0" smtClean="0"/>
              <a:t>Para </a:t>
            </a:r>
            <a:r>
              <a:rPr lang="en-GB" sz="1100" b="1" dirty="0" err="1" smtClean="0"/>
              <a:t>que</a:t>
            </a:r>
            <a:r>
              <a:rPr lang="en-GB" sz="1100" b="1" dirty="0" smtClean="0"/>
              <a:t> </a:t>
            </a:r>
            <a:r>
              <a:rPr lang="en-GB" sz="1100" b="1" dirty="0" err="1" smtClean="0"/>
              <a:t>las</a:t>
            </a:r>
            <a:r>
              <a:rPr lang="en-GB" sz="1100" b="1" dirty="0" smtClean="0"/>
              <a:t> </a:t>
            </a:r>
            <a:r>
              <a:rPr lang="en-GB" sz="1100" b="1" dirty="0" err="1" smtClean="0"/>
              <a:t>empresas</a:t>
            </a:r>
            <a:r>
              <a:rPr lang="en-GB" sz="1100" b="1" dirty="0" smtClean="0"/>
              <a:t> </a:t>
            </a:r>
            <a:r>
              <a:rPr lang="en-GB" sz="1100" b="1" dirty="0" err="1" smtClean="0"/>
              <a:t>puedan</a:t>
            </a:r>
            <a:r>
              <a:rPr lang="en-GB" sz="1100" b="1" dirty="0" smtClean="0"/>
              <a:t> re-</a:t>
            </a:r>
            <a:r>
              <a:rPr lang="en-GB" sz="1100" b="1" dirty="0" err="1" smtClean="0"/>
              <a:t>enfocarse</a:t>
            </a:r>
            <a:r>
              <a:rPr lang="en-GB" sz="1100" b="1" dirty="0" smtClean="0"/>
              <a:t> </a:t>
            </a:r>
            <a:r>
              <a:rPr lang="en-GB" sz="1100" b="1" dirty="0" err="1" smtClean="0"/>
              <a:t>exitosamente</a:t>
            </a:r>
            <a:r>
              <a:rPr lang="en-GB" sz="1100" b="1" dirty="0" smtClean="0"/>
              <a:t> en el </a:t>
            </a:r>
            <a:r>
              <a:rPr lang="en-GB" sz="1100" b="1" dirty="0" err="1" smtClean="0"/>
              <a:t>crecimiento</a:t>
            </a:r>
            <a:r>
              <a:rPr lang="en-GB" sz="1100" b="1" dirty="0" smtClean="0"/>
              <a:t> </a:t>
            </a:r>
            <a:r>
              <a:rPr lang="en-GB" sz="1100" b="1" dirty="0" err="1" smtClean="0"/>
              <a:t>debe</a:t>
            </a:r>
            <a:r>
              <a:rPr lang="en-GB" sz="1100" b="1" dirty="0" smtClean="0"/>
              <a:t> </a:t>
            </a:r>
            <a:r>
              <a:rPr lang="en-GB" sz="1100" b="1" dirty="0" err="1" smtClean="0"/>
              <a:t>demostrar</a:t>
            </a:r>
            <a:r>
              <a:rPr lang="en-GB" sz="1100" b="1" dirty="0" smtClean="0"/>
              <a:t> </a:t>
            </a:r>
            <a:r>
              <a:rPr lang="en-GB" sz="1100" b="1" dirty="0" err="1" smtClean="0"/>
              <a:t>tener</a:t>
            </a:r>
            <a:r>
              <a:rPr lang="en-GB" sz="1100" b="1" dirty="0" smtClean="0"/>
              <a:t> </a:t>
            </a:r>
            <a:r>
              <a:rPr lang="en-GB" sz="1100" b="1" dirty="0" err="1" smtClean="0"/>
              <a:t>su</a:t>
            </a:r>
            <a:r>
              <a:rPr lang="en-GB" sz="1100" b="1" dirty="0" smtClean="0"/>
              <a:t> </a:t>
            </a:r>
            <a:r>
              <a:rPr lang="en-GB" sz="1100" b="1" dirty="0" err="1" smtClean="0"/>
              <a:t>gestion</a:t>
            </a:r>
            <a:r>
              <a:rPr lang="en-GB" sz="1100" b="1" dirty="0" smtClean="0"/>
              <a:t> </a:t>
            </a:r>
            <a:r>
              <a:rPr lang="en-GB" sz="1100" b="1" dirty="0" err="1" smtClean="0"/>
              <a:t>interna</a:t>
            </a:r>
            <a:r>
              <a:rPr lang="en-GB" sz="1100" b="1" dirty="0" smtClean="0"/>
              <a:t> en </a:t>
            </a:r>
            <a:r>
              <a:rPr lang="en-GB" sz="1100" b="1" dirty="0" err="1" smtClean="0"/>
              <a:t>orden</a:t>
            </a:r>
            <a:r>
              <a:rPr lang="en-GB" sz="1100" b="1" dirty="0" smtClean="0"/>
              <a:t>, </a:t>
            </a:r>
            <a:r>
              <a:rPr lang="en-GB" sz="1100" b="1" dirty="0" err="1" smtClean="0"/>
              <a:t>asegurar</a:t>
            </a:r>
            <a:r>
              <a:rPr lang="en-GB" sz="1100" b="1" dirty="0" smtClean="0"/>
              <a:t> </a:t>
            </a:r>
            <a:r>
              <a:rPr lang="en-GB" sz="1100" b="1" dirty="0" err="1" smtClean="0"/>
              <a:t>que</a:t>
            </a:r>
            <a:r>
              <a:rPr lang="en-GB" sz="1100" b="1" dirty="0" smtClean="0"/>
              <a:t> </a:t>
            </a:r>
            <a:r>
              <a:rPr lang="en-GB" sz="1100" b="1" dirty="0" err="1" smtClean="0"/>
              <a:t>su</a:t>
            </a:r>
            <a:r>
              <a:rPr lang="en-GB" sz="1100" b="1" dirty="0" smtClean="0"/>
              <a:t> </a:t>
            </a:r>
            <a:r>
              <a:rPr lang="en-GB" sz="1100" b="1" dirty="0" err="1" smtClean="0"/>
              <a:t>operacion</a:t>
            </a:r>
            <a:r>
              <a:rPr lang="en-GB" sz="1100" b="1" dirty="0" smtClean="0"/>
              <a:t> y </a:t>
            </a:r>
            <a:r>
              <a:rPr lang="en-GB" sz="1100" b="1" dirty="0" err="1" smtClean="0"/>
              <a:t>estrategia</a:t>
            </a:r>
            <a:r>
              <a:rPr lang="en-GB" sz="1100" b="1" dirty="0" smtClean="0"/>
              <a:t> son </a:t>
            </a:r>
            <a:r>
              <a:rPr lang="en-GB" sz="1100" b="1" dirty="0" err="1" smtClean="0"/>
              <a:t>rescilientes</a:t>
            </a:r>
            <a:r>
              <a:rPr lang="en-GB" sz="1100" b="1" dirty="0" smtClean="0"/>
              <a:t> y </a:t>
            </a:r>
            <a:r>
              <a:rPr lang="en-GB" sz="1100" b="1" dirty="0" err="1" smtClean="0"/>
              <a:t>flexibles</a:t>
            </a:r>
            <a:r>
              <a:rPr lang="en-GB" sz="1100" b="1" dirty="0" smtClean="0"/>
              <a:t> </a:t>
            </a:r>
            <a:r>
              <a:rPr lang="en-GB" sz="1100" b="1" dirty="0" err="1" smtClean="0"/>
              <a:t>como</a:t>
            </a:r>
            <a:r>
              <a:rPr lang="en-GB" sz="1100" b="1" dirty="0" smtClean="0"/>
              <a:t> para </a:t>
            </a:r>
            <a:r>
              <a:rPr lang="en-GB" sz="1100" b="1" dirty="0" err="1" smtClean="0"/>
              <a:t>adaptarse</a:t>
            </a:r>
            <a:r>
              <a:rPr lang="en-GB" sz="1100" b="1" dirty="0" smtClean="0"/>
              <a:t> </a:t>
            </a:r>
            <a:r>
              <a:rPr lang="en-GB" sz="1100" b="1" dirty="0" err="1" smtClean="0"/>
              <a:t>rapidamente</a:t>
            </a:r>
            <a:r>
              <a:rPr lang="en-GB" sz="1100" b="1" dirty="0" smtClean="0"/>
              <a:t> a los </a:t>
            </a:r>
            <a:r>
              <a:rPr lang="en-GB" sz="1100" b="1" dirty="0" err="1" smtClean="0"/>
              <a:t>cambios</a:t>
            </a:r>
            <a:r>
              <a:rPr lang="en-GB" sz="1100" b="1" dirty="0" smtClean="0"/>
              <a:t> en el </a:t>
            </a:r>
            <a:r>
              <a:rPr lang="en-GB" sz="1100" b="1" dirty="0" err="1" smtClean="0"/>
              <a:t>mercado</a:t>
            </a:r>
            <a:r>
              <a:rPr lang="en-GB" sz="1100" b="1" dirty="0" smtClean="0"/>
              <a:t> y </a:t>
            </a:r>
            <a:r>
              <a:rPr lang="en-GB" sz="1100" b="1" dirty="0" err="1" smtClean="0"/>
              <a:t>que</a:t>
            </a:r>
            <a:r>
              <a:rPr lang="en-GB" sz="1100" b="1" dirty="0" smtClean="0"/>
              <a:t> son </a:t>
            </a:r>
            <a:r>
              <a:rPr lang="en-GB" sz="1100" b="1" dirty="0" err="1" smtClean="0"/>
              <a:t>capaces</a:t>
            </a:r>
            <a:r>
              <a:rPr lang="en-GB" sz="1100" b="1" dirty="0" smtClean="0"/>
              <a:t> de </a:t>
            </a:r>
            <a:r>
              <a:rPr lang="en-GB" sz="1100" b="1" dirty="0" err="1" smtClean="0"/>
              <a:t>operar</a:t>
            </a:r>
            <a:r>
              <a:rPr lang="en-GB" sz="1100" b="1" dirty="0" smtClean="0"/>
              <a:t> a </a:t>
            </a:r>
            <a:r>
              <a:rPr lang="en-GB" sz="1100" b="1" dirty="0" err="1" smtClean="0"/>
              <a:t>traves</a:t>
            </a:r>
            <a:r>
              <a:rPr lang="en-GB" sz="1100" b="1" dirty="0" smtClean="0"/>
              <a:t> de los </a:t>
            </a:r>
            <a:r>
              <a:rPr lang="en-GB" sz="1100" b="1" dirty="0" err="1" smtClean="0"/>
              <a:t>ciclos</a:t>
            </a:r>
            <a:r>
              <a:rPr lang="en-GB" sz="1100" b="1" dirty="0" smtClean="0"/>
              <a:t> con sus </a:t>
            </a:r>
            <a:r>
              <a:rPr lang="en-GB" sz="1100" b="1" dirty="0" err="1" smtClean="0"/>
              <a:t>accionistas</a:t>
            </a:r>
            <a:r>
              <a:rPr lang="en-GB" sz="1100" b="1" dirty="0" smtClean="0"/>
              <a:t> </a:t>
            </a:r>
            <a:r>
              <a:rPr lang="en-GB" sz="1100" b="1" dirty="0" err="1" smtClean="0"/>
              <a:t>alineados</a:t>
            </a:r>
            <a:r>
              <a:rPr lang="en-GB" sz="1100" b="1" dirty="0" smtClean="0"/>
              <a:t>.</a:t>
            </a:r>
            <a:r>
              <a:rPr lang="en-GB" sz="1000" dirty="0" smtClean="0"/>
              <a:t> </a:t>
            </a:r>
            <a:endParaRPr lang="en-AU" sz="1000" dirty="0"/>
          </a:p>
          <a:p>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5</a:t>
            </a:fld>
            <a:endParaRPr lang="en-GB" dirty="0"/>
          </a:p>
        </p:txBody>
      </p:sp>
    </p:spTree>
    <p:extLst>
      <p:ext uri="{BB962C8B-B14F-4D97-AF65-F5344CB8AC3E}">
        <p14:creationId xmlns:p14="http://schemas.microsoft.com/office/powerpoint/2010/main" val="723630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You need to have a clear understanding and evaluation of the growth options available and their potential impact on the overall business and its strategic direction, need to be established</a:t>
            </a:r>
          </a:p>
          <a:p>
            <a:pPr marL="17145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Consolidating competitive advantage</a:t>
            </a:r>
            <a:r>
              <a:rPr lang="en-US" sz="1200" b="0" i="0" u="none" strike="noStrike" kern="1200" baseline="0" dirty="0" smtClean="0">
                <a:solidFill>
                  <a:schemeClr val="tx1"/>
                </a:solidFill>
                <a:latin typeface="Arial" pitchFamily="34" charset="0"/>
                <a:ea typeface="+mn-ea"/>
                <a:cs typeface="+mn-cs"/>
              </a:rPr>
              <a:t>: Playing to existing strengths is the one clear strategy dominating the industry at the moment, as the major iron ore producers exploit their competitive cost positions through volume increases to push higher cost supply out of the market. Understanding and exploiting and effectively executing on unique capabilities or opportunities can help to expedite a risk-managed growth journey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Possibilities include:</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Exploiting a unique value proposition to create or unlock value in an acquisition that the current owners are unable to</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Consolidating market share through lower-risk, noncompetitive acquisitions in safe jurisdictions or locations in proximity to existing projects, in order to lower costs, enhance volume growth and improve access to capital</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Identifying opportunities to improve project economics and reduce execution risks </a:t>
            </a:r>
          </a:p>
          <a:p>
            <a:pPr marL="171450" lvl="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Acquiring competitive advantage: </a:t>
            </a:r>
            <a:r>
              <a:rPr lang="en-US" sz="1200" b="0" i="0" u="none" strike="noStrike" kern="1200" baseline="0" dirty="0" smtClean="0">
                <a:solidFill>
                  <a:schemeClr val="tx1"/>
                </a:solidFill>
                <a:latin typeface="Arial" pitchFamily="34" charset="0"/>
                <a:ea typeface="+mn-ea"/>
                <a:cs typeface="+mn-cs"/>
              </a:rPr>
              <a:t>Regular portfolio review is essential for understanding the current strengths and gaps in relation to the company’s growth strategy. Management should also start to think longer term about how to drive performance and growth through the acquisition of assets and capabilities that don’t already exist in the portfolio. Examples could include:</a:t>
            </a:r>
          </a:p>
          <a:p>
            <a:pPr lvl="1"/>
            <a:r>
              <a:rPr lang="en-US" sz="1200" b="0" i="0" u="none" strike="noStrike" kern="1200" baseline="0" dirty="0" smtClean="0">
                <a:solidFill>
                  <a:schemeClr val="tx1"/>
                </a:solidFill>
                <a:latin typeface="Arial" pitchFamily="34" charset="0"/>
                <a:ea typeface="+mn-ea"/>
                <a:cs typeface="+mn-cs"/>
              </a:rPr>
              <a:t>• </a:t>
            </a:r>
            <a:r>
              <a:rPr lang="en-US" sz="1200" b="1" i="0" u="none" strike="noStrike" kern="1200" baseline="0" dirty="0" smtClean="0">
                <a:solidFill>
                  <a:schemeClr val="tx1"/>
                </a:solidFill>
                <a:latin typeface="Arial" pitchFamily="34" charset="0"/>
                <a:ea typeface="+mn-ea"/>
                <a:cs typeface="+mn-cs"/>
              </a:rPr>
              <a:t>Change of commodity, product or geographic focus to diversify or minimize risk exposure</a:t>
            </a:r>
          </a:p>
          <a:p>
            <a:pPr lvl="1"/>
            <a:r>
              <a:rPr lang="en-US" sz="1200" b="1" i="0" u="none" strike="noStrike" kern="1200" baseline="0" dirty="0" smtClean="0">
                <a:solidFill>
                  <a:schemeClr val="tx1"/>
                </a:solidFill>
                <a:latin typeface="Arial" pitchFamily="34" charset="0"/>
                <a:ea typeface="+mn-ea"/>
                <a:cs typeface="+mn-cs"/>
              </a:rPr>
              <a:t>• Joint ventures with strategic partners that bring something extra to the table, such as unique synergies, technological capabilities, marketing relationships, infrastructure access and capital</a:t>
            </a:r>
          </a:p>
          <a:p>
            <a:pPr lvl="1"/>
            <a:r>
              <a:rPr lang="en-US" sz="1200" b="1" i="0" u="none" strike="noStrike" kern="1200" baseline="0" dirty="0" smtClean="0">
                <a:solidFill>
                  <a:schemeClr val="tx1"/>
                </a:solidFill>
                <a:latin typeface="Arial" pitchFamily="34" charset="0"/>
                <a:ea typeface="+mn-ea"/>
                <a:cs typeface="+mn-cs"/>
              </a:rPr>
              <a:t>• Access to capital — partnerships with long-term investors that have a mutual interest in achieving the company’s objectives, offer a relatively stable source of capital, and can bring additional value such as industry expertise, government relationships or advice on issues surrounding social license to operate</a:t>
            </a:r>
          </a:p>
          <a:p>
            <a:pPr lvl="1"/>
            <a:r>
              <a:rPr lang="en-US" sz="1200" b="1" i="0" u="none" strike="noStrike" kern="1200" baseline="0" dirty="0" smtClean="0">
                <a:solidFill>
                  <a:schemeClr val="tx1"/>
                </a:solidFill>
                <a:latin typeface="Arial" pitchFamily="34" charset="0"/>
                <a:ea typeface="+mn-ea"/>
                <a:cs typeface="+mn-cs"/>
              </a:rPr>
              <a:t>• Acquisition of value-add downstream capabilities, or collaboration with consumer sectors, to</a:t>
            </a:r>
            <a:r>
              <a:rPr lang="en-US" sz="1200" b="0" i="0" u="none" strike="noStrike" kern="1200" baseline="0" dirty="0" smtClean="0">
                <a:solidFill>
                  <a:schemeClr val="tx1"/>
                </a:solidFill>
                <a:latin typeface="Arial" pitchFamily="34" charset="0"/>
                <a:ea typeface="+mn-ea"/>
                <a:cs typeface="+mn-cs"/>
              </a:rPr>
              <a:t> optimize products and gain competitive advantage through evolution and provision of supply to emerging technologies </a:t>
            </a:r>
          </a:p>
          <a:p>
            <a:pPr lvl="1"/>
            <a:r>
              <a:rPr lang="en-US" sz="1200" b="0" i="0" u="none" strike="noStrike" kern="1200" baseline="0" dirty="0" smtClean="0">
                <a:solidFill>
                  <a:schemeClr val="tx1"/>
                </a:solidFill>
                <a:latin typeface="Arial" pitchFamily="34" charset="0"/>
                <a:ea typeface="+mn-ea"/>
                <a:cs typeface="+mn-cs"/>
              </a:rPr>
              <a:t>• Acquisition of new businesses that transform the business model or supply chain — for example, integration </a:t>
            </a:r>
            <a:r>
              <a:rPr lang="en-US" sz="1200" b="1" i="0" u="none" strike="noStrike" kern="1200" baseline="0" dirty="0" smtClean="0">
                <a:solidFill>
                  <a:schemeClr val="tx1"/>
                </a:solidFill>
                <a:latin typeface="Arial" pitchFamily="34" charset="0"/>
                <a:ea typeface="+mn-ea"/>
                <a:cs typeface="+mn-cs"/>
              </a:rPr>
              <a:t>of trading capabilities</a:t>
            </a:r>
          </a:p>
          <a:p>
            <a:pPr lvl="1"/>
            <a:r>
              <a:rPr lang="en-US" sz="1200" b="1" i="0" u="none" strike="noStrike" kern="1200" baseline="0" dirty="0" smtClean="0">
                <a:solidFill>
                  <a:schemeClr val="tx1"/>
                </a:solidFill>
                <a:latin typeface="Arial" pitchFamily="34" charset="0"/>
                <a:ea typeface="+mn-ea"/>
                <a:cs typeface="+mn-cs"/>
              </a:rPr>
              <a:t>• Acquisition of technologies to improve project economics and productivity, or open up access to previously impenetrable geographies or geologies</a:t>
            </a:r>
          </a:p>
          <a:p>
            <a:pPr lvl="1"/>
            <a:r>
              <a:rPr lang="en-US" sz="1200" b="0" i="0" u="none" strike="noStrike" kern="1200" baseline="0" dirty="0" smtClean="0">
                <a:solidFill>
                  <a:schemeClr val="tx1"/>
                </a:solidFill>
                <a:latin typeface="Arial" pitchFamily="34" charset="0"/>
                <a:ea typeface="+mn-ea"/>
                <a:cs typeface="+mn-cs"/>
              </a:rPr>
              <a:t>• Low-risk, cost-minimized investing in prospective greenfield projects today, so that investment decisions are possible by 2016 and beyond,</a:t>
            </a:r>
          </a:p>
          <a:p>
            <a:pPr marL="17145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Determining the opportune timing </a:t>
            </a:r>
            <a:r>
              <a:rPr lang="en-US" sz="1200" b="0" i="0" u="none" strike="noStrike" kern="1200" baseline="0" dirty="0" smtClean="0">
                <a:solidFill>
                  <a:schemeClr val="tx1"/>
                </a:solidFill>
                <a:latin typeface="Arial" pitchFamily="34" charset="0"/>
                <a:ea typeface="+mn-ea"/>
                <a:cs typeface="+mn-cs"/>
              </a:rPr>
              <a:t>It is clear that (a) preparation is critical and (b) timing is a game of pure chance or guesswork without that preparation in place. Without solid foundations, market awareness and shareholder support, companies will be unable to successfully capitalize on unique market opportunities as they present themselves. </a:t>
            </a:r>
          </a:p>
          <a:p>
            <a:pPr marL="171450" indent="-171450">
              <a:buFont typeface="Arial" panose="020B0604020202020204" pitchFamily="34" charset="0"/>
              <a:buChar char="•"/>
            </a:pPr>
            <a:r>
              <a:rPr lang="en-US" sz="1400" b="1" i="0" u="none" strike="noStrike" kern="1200" baseline="0" dirty="0" smtClean="0">
                <a:solidFill>
                  <a:schemeClr val="tx1"/>
                </a:solidFill>
              </a:rPr>
              <a:t>Now is the time to begin that growth journey — to prepare the organization, its operations and its stakeholders, to reset minds on long-term growth, and to build a business that is more sustainable, resilient and profitable throughout economic cycles.</a:t>
            </a:r>
            <a:endParaRPr lang="en-AU" sz="1400" b="1"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6</a:t>
            </a:fld>
            <a:endParaRPr lang="en-GB" dirty="0"/>
          </a:p>
        </p:txBody>
      </p:sp>
    </p:spTree>
    <p:extLst>
      <p:ext uri="{BB962C8B-B14F-4D97-AF65-F5344CB8AC3E}">
        <p14:creationId xmlns:p14="http://schemas.microsoft.com/office/powerpoint/2010/main" val="2164986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You need to have a clear understanding and evaluation of the growth options available and their potential impact on the overall business and its strategic direction, need to be established</a:t>
            </a:r>
          </a:p>
          <a:p>
            <a:pPr marL="17145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Consolidating competitive advantage</a:t>
            </a:r>
            <a:r>
              <a:rPr lang="en-US" sz="1200" b="0" i="0" u="none" strike="noStrike" kern="1200" baseline="0" dirty="0" smtClean="0">
                <a:solidFill>
                  <a:schemeClr val="tx1"/>
                </a:solidFill>
                <a:latin typeface="Arial" pitchFamily="34" charset="0"/>
                <a:ea typeface="+mn-ea"/>
                <a:cs typeface="+mn-cs"/>
              </a:rPr>
              <a:t>: Playing to existing strengths is the one clear strategy dominating the industry at the moment, as the major iron ore producers exploit their competitive cost positions through volume increases to push higher cost supply out of the market. Understanding and exploiting and effectively executing on unique capabilities or opportunities can help to expedite a risk-managed growth journey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Possibilities include:</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Exploiting a unique value proposition to create or unlock value in an acquisition that the current owners are unable to</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Consolidating market share through lower-risk, noncompetitive acquisitions in safe jurisdictions or locations in proximity to existing projects, in order to lower costs, enhance volume growth and improve access to capital</a:t>
            </a:r>
          </a:p>
          <a:p>
            <a:pPr marL="628650" lvl="1"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Identifying opportunities to improve project economics and reduce execution risks </a:t>
            </a:r>
          </a:p>
          <a:p>
            <a:pPr marL="171450" lvl="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Acquiring competitive advantage: </a:t>
            </a:r>
            <a:r>
              <a:rPr lang="en-US" sz="1200" b="0" i="0" u="none" strike="noStrike" kern="1200" baseline="0" dirty="0" smtClean="0">
                <a:solidFill>
                  <a:schemeClr val="tx1"/>
                </a:solidFill>
                <a:latin typeface="Arial" pitchFamily="34" charset="0"/>
                <a:ea typeface="+mn-ea"/>
                <a:cs typeface="+mn-cs"/>
              </a:rPr>
              <a:t>Regular portfolio review is essential for understanding the current strengths and gaps in relation to the company’s growth strategy. Management should also start to think longer term about how to drive performance and growth through the acquisition of assets and capabilities that don’t already exist in the portfolio. Examples could include:</a:t>
            </a:r>
          </a:p>
          <a:p>
            <a:pPr lvl="1"/>
            <a:r>
              <a:rPr lang="en-US" sz="1200" b="0" i="0" u="none" strike="noStrike" kern="1200" baseline="0" dirty="0" smtClean="0">
                <a:solidFill>
                  <a:schemeClr val="tx1"/>
                </a:solidFill>
                <a:latin typeface="Arial" pitchFamily="34" charset="0"/>
                <a:ea typeface="+mn-ea"/>
                <a:cs typeface="+mn-cs"/>
              </a:rPr>
              <a:t>• Change of commodity, product or geographic focus to diversify or minimize risk exposure</a:t>
            </a:r>
          </a:p>
          <a:p>
            <a:pPr lvl="1"/>
            <a:r>
              <a:rPr lang="en-US" sz="1200" b="0" i="0" u="none" strike="noStrike" kern="1200" baseline="0" dirty="0" smtClean="0">
                <a:solidFill>
                  <a:schemeClr val="tx1"/>
                </a:solidFill>
                <a:latin typeface="Arial" pitchFamily="34" charset="0"/>
                <a:ea typeface="+mn-ea"/>
                <a:cs typeface="+mn-cs"/>
              </a:rPr>
              <a:t>• Joint ventures with strategic partners that bring something extra to the table, such as unique synergies, technological capabilities, marketing relationships, infrastructure access and capital</a:t>
            </a:r>
          </a:p>
          <a:p>
            <a:pPr lvl="1"/>
            <a:r>
              <a:rPr lang="en-US" sz="1200" b="0" i="0" u="none" strike="noStrike" kern="1200" baseline="0" dirty="0" smtClean="0">
                <a:solidFill>
                  <a:schemeClr val="tx1"/>
                </a:solidFill>
                <a:latin typeface="Arial" pitchFamily="34" charset="0"/>
                <a:ea typeface="+mn-ea"/>
                <a:cs typeface="+mn-cs"/>
              </a:rPr>
              <a:t>• Access to capital — partnerships with long-term investors that have a mutual interest in achieving the company’s objectives, offer a relatively stable source of capital, and can bring additional value such as industry expertise, government relationships or advice on issues surrounding social license to operate</a:t>
            </a:r>
          </a:p>
          <a:p>
            <a:pPr lvl="1"/>
            <a:r>
              <a:rPr lang="en-US" sz="1200" b="0" i="0" u="none" strike="noStrike" kern="1200" baseline="0" dirty="0" smtClean="0">
                <a:solidFill>
                  <a:schemeClr val="tx1"/>
                </a:solidFill>
                <a:latin typeface="Arial" pitchFamily="34" charset="0"/>
                <a:ea typeface="+mn-ea"/>
                <a:cs typeface="+mn-cs"/>
              </a:rPr>
              <a:t>• Acquisition of value-add downstream capabilities, or collaboration with consumer sectors, to optimize products and gain competitive advantage through evolution and provision of supply to emerging technologies </a:t>
            </a:r>
          </a:p>
          <a:p>
            <a:pPr lvl="1"/>
            <a:r>
              <a:rPr lang="en-US" sz="1200" b="0" i="0" u="none" strike="noStrike" kern="1200" baseline="0" dirty="0" smtClean="0">
                <a:solidFill>
                  <a:schemeClr val="tx1"/>
                </a:solidFill>
                <a:latin typeface="Arial" pitchFamily="34" charset="0"/>
                <a:ea typeface="+mn-ea"/>
                <a:cs typeface="+mn-cs"/>
              </a:rPr>
              <a:t>• Acquisition of new businesses that transform the business model or supply chain — for example, integration of trading capabilities</a:t>
            </a:r>
          </a:p>
          <a:p>
            <a:pPr lvl="1"/>
            <a:r>
              <a:rPr lang="en-US" sz="1200" b="0" i="0" u="none" strike="noStrike" kern="1200" baseline="0" dirty="0" smtClean="0">
                <a:solidFill>
                  <a:schemeClr val="tx1"/>
                </a:solidFill>
                <a:latin typeface="Arial" pitchFamily="34" charset="0"/>
                <a:ea typeface="+mn-ea"/>
                <a:cs typeface="+mn-cs"/>
              </a:rPr>
              <a:t>• Acquisition of technologies to improve project economics and productivity, or open up access to previously impenetrable geographies or geologies</a:t>
            </a:r>
          </a:p>
          <a:p>
            <a:pPr lvl="1"/>
            <a:r>
              <a:rPr lang="en-US" sz="1200" b="0" i="0" u="none" strike="noStrike" kern="1200" baseline="0" dirty="0" smtClean="0">
                <a:solidFill>
                  <a:schemeClr val="tx1"/>
                </a:solidFill>
                <a:latin typeface="Arial" pitchFamily="34" charset="0"/>
                <a:ea typeface="+mn-ea"/>
                <a:cs typeface="+mn-cs"/>
              </a:rPr>
              <a:t>• Low-risk, cost-minimized investing in prospective greenfield projects today, so that investment decisions are possible by 2016 and beyond,</a:t>
            </a:r>
          </a:p>
          <a:p>
            <a:pPr marL="171450" indent="-171450">
              <a:buFont typeface="Arial" panose="020B0604020202020204" pitchFamily="34" charset="0"/>
              <a:buChar char="•"/>
            </a:pPr>
            <a:r>
              <a:rPr lang="en-US" sz="1200" b="1" i="0" u="none" strike="noStrike" kern="1200" baseline="0" dirty="0" smtClean="0">
                <a:solidFill>
                  <a:schemeClr val="tx1"/>
                </a:solidFill>
                <a:latin typeface="Arial" pitchFamily="34" charset="0"/>
                <a:ea typeface="+mn-ea"/>
                <a:cs typeface="+mn-cs"/>
              </a:rPr>
              <a:t>Determining the opportune timing </a:t>
            </a:r>
            <a:r>
              <a:rPr lang="en-US" sz="1200" b="0" i="0" u="none" strike="noStrike" kern="1200" baseline="0" dirty="0" smtClean="0">
                <a:solidFill>
                  <a:schemeClr val="tx1"/>
                </a:solidFill>
                <a:latin typeface="Arial" pitchFamily="34" charset="0"/>
                <a:ea typeface="+mn-ea"/>
                <a:cs typeface="+mn-cs"/>
              </a:rPr>
              <a:t>It is clear that (a) preparation is critical and (b) timing is a game of pure chance or guesswork without that preparation in place. Without solid foundations, market awareness and shareholder support, companies will be unable to successfully capitalize on unique market opportunities as they present themselves.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pitchFamily="34" charset="0"/>
                <a:ea typeface="+mn-ea"/>
                <a:cs typeface="+mn-cs"/>
              </a:rPr>
              <a:t>Now is the time to begin that growth journey — to prepare the organization, its operations and its stakeholders, to reset minds on long-term growth, and to build a business that is more sustainable, resilient and profitable throughout economic cycles.</a:t>
            </a:r>
            <a:endParaRPr lang="en-AU"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8</a:t>
            </a:fld>
            <a:endParaRPr lang="en-GB" dirty="0"/>
          </a:p>
        </p:txBody>
      </p:sp>
    </p:spTree>
    <p:extLst>
      <p:ext uri="{BB962C8B-B14F-4D97-AF65-F5344CB8AC3E}">
        <p14:creationId xmlns:p14="http://schemas.microsoft.com/office/powerpoint/2010/main" val="2164986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A narrow focus on point solutions or continuous improvement will not close the productivity gap sufficiently, and may even be counterproductive. Real productivity gains will only come from end-to-end transformation.</a:t>
            </a:r>
          </a:p>
          <a:p>
            <a:pPr marL="171450" indent="-171450">
              <a:buFont typeface="Arial" panose="020B0604020202020204" pitchFamily="34" charset="0"/>
              <a:buChar char="•"/>
            </a:pPr>
            <a:r>
              <a:rPr lang="en-US" sz="1200" kern="1200" dirty="0" smtClean="0">
                <a:solidFill>
                  <a:schemeClr val="tx1"/>
                </a:solidFill>
                <a:effectLst/>
                <a:latin typeface="Arial" pitchFamily="34" charset="0"/>
                <a:ea typeface="+mn-ea"/>
                <a:cs typeface="+mn-cs"/>
              </a:rPr>
              <a:t>Having reached a ceiling on cost reduction, mining companies have since made substantial progress with their productivity initiatives and working capital solutions </a:t>
            </a:r>
          </a:p>
        </p:txBody>
      </p:sp>
      <p:sp>
        <p:nvSpPr>
          <p:cNvPr id="4" name="Slide Number Placeholder 3"/>
          <p:cNvSpPr>
            <a:spLocks noGrp="1"/>
          </p:cNvSpPr>
          <p:nvPr>
            <p:ph type="sldNum" sz="quarter" idx="10"/>
          </p:nvPr>
        </p:nvSpPr>
        <p:spPr/>
        <p:txBody>
          <a:bodyPr/>
          <a:lstStyle/>
          <a:p>
            <a:fld id="{5B43D19E-BFDB-4C92-8EDD-32EDDA8F41DF}" type="slidenum">
              <a:rPr lang="en-GB" smtClean="0"/>
              <a:pPr/>
              <a:t>9</a:t>
            </a:fld>
            <a:endParaRPr lang="en-GB" dirty="0"/>
          </a:p>
        </p:txBody>
      </p:sp>
    </p:spTree>
    <p:extLst>
      <p:ext uri="{BB962C8B-B14F-4D97-AF65-F5344CB8AC3E}">
        <p14:creationId xmlns:p14="http://schemas.microsoft.com/office/powerpoint/2010/main" val="1425308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mn-cs"/>
              </a:rPr>
              <a:t>More needs to be done to ensure that each element in the business, from the resource in the ground to the product being delivered to clients is optimized — not on its own, but as part of a business system. </a:t>
            </a:r>
            <a:endParaRPr lang="en-US" dirty="0" smtClean="0"/>
          </a:p>
          <a:p>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10</a:t>
            </a:fld>
            <a:endParaRPr lang="en-GB" dirty="0"/>
          </a:p>
        </p:txBody>
      </p:sp>
    </p:spTree>
    <p:extLst>
      <p:ext uri="{BB962C8B-B14F-4D97-AF65-F5344CB8AC3E}">
        <p14:creationId xmlns:p14="http://schemas.microsoft.com/office/powerpoint/2010/main" val="989317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267712" y="777600"/>
            <a:ext cx="5524328" cy="860400"/>
          </a:xfrm>
        </p:spPr>
        <p:txBody>
          <a:bodyPr/>
          <a:lstStyle>
            <a:lvl1pPr>
              <a:defRPr>
                <a:solidFill>
                  <a:schemeClr val="bg1"/>
                </a:solidFill>
                <a:latin typeface="+mn-lt"/>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267712" y="1753200"/>
            <a:ext cx="5524328" cy="968400"/>
          </a:xfrm>
        </p:spPr>
        <p:txBody>
          <a:bodyPr/>
          <a:lstStyle>
            <a:lvl1pPr marL="0" indent="0" algn="l">
              <a:buNone/>
              <a:defRPr sz="2000">
                <a:solidFill>
                  <a:schemeClr val="bg1"/>
                </a:solidFill>
                <a:latin typeface="+mn-lt"/>
                <a:cs typeface="Arial" pitchFamily="34" charset="0"/>
              </a:defRPr>
            </a:lvl1pPr>
            <a:lvl2pPr marL="0" indent="0" algn="l">
              <a:buNone/>
              <a:defRPr sz="1600">
                <a:solidFill>
                  <a:schemeClr val="bg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grpSp>
        <p:nvGrpSpPr>
          <p:cNvPr id="12" name="Group 11"/>
          <p:cNvGrpSpPr/>
          <p:nvPr userDrawn="1"/>
        </p:nvGrpSpPr>
        <p:grpSpPr>
          <a:xfrm>
            <a:off x="-6532" y="2405084"/>
            <a:ext cx="9150532" cy="3349170"/>
            <a:chOff x="-6532" y="2405084"/>
            <a:chExt cx="9150532" cy="3349170"/>
          </a:xfrm>
        </p:grpSpPr>
        <p:sp>
          <p:nvSpPr>
            <p:cNvPr id="1032" name="Freeform 8"/>
            <p:cNvSpPr>
              <a:spLocks/>
            </p:cNvSpPr>
            <p:nvPr userDrawn="1"/>
          </p:nvSpPr>
          <p:spPr bwMode="gray">
            <a:xfrm>
              <a:off x="2273222" y="2405084"/>
              <a:ext cx="6870778" cy="249522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latin typeface="+mn-lt"/>
                <a:cs typeface="Arial" pitchFamily="34" charset="0"/>
              </a:endParaRPr>
            </a:p>
          </p:txBody>
        </p:sp>
        <p:pic>
          <p:nvPicPr>
            <p:cNvPr id="8" name="Picture 3"/>
            <p:cNvPicPr>
              <a:picLocks noChangeAspect="1" noChangeArrowheads="1"/>
            </p:cNvPicPr>
            <p:nvPr userDrawn="1"/>
          </p:nvPicPr>
          <p:blipFill>
            <a:blip r:embed="rId2" cstate="print"/>
            <a:srcRect/>
            <a:stretch>
              <a:fillRect/>
            </a:stretch>
          </p:blipFill>
          <p:spPr bwMode="auto">
            <a:xfrm>
              <a:off x="-6532" y="4411503"/>
              <a:ext cx="2289891" cy="1342751"/>
            </a:xfrm>
            <a:prstGeom prst="rect">
              <a:avLst/>
            </a:prstGeom>
            <a:noFill/>
            <a:ln w="9525">
              <a:noFill/>
              <a:miter lim="800000"/>
              <a:headEnd/>
              <a:tailEnd/>
            </a:ln>
            <a:effectLst/>
          </p:spPr>
        </p:pic>
      </p:grpSp>
      <p:pic>
        <p:nvPicPr>
          <p:cNvPr id="10" name="Picture 9" descr="EY_Logo2.emf"/>
          <p:cNvPicPr>
            <a:picLocks noChangeAspect="1"/>
          </p:cNvPicPr>
          <p:nvPr userDrawn="1"/>
        </p:nvPicPr>
        <p:blipFill>
          <a:blip r:embed="rId3" cstate="print"/>
          <a:stretch>
            <a:fillRect/>
          </a:stretch>
        </p:blipFill>
        <p:spPr>
          <a:xfrm>
            <a:off x="2267712" y="5754254"/>
            <a:ext cx="989153" cy="74980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mn-lt"/>
                <a:cs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5598"/>
            <a:ext cx="8229600" cy="4698977"/>
          </a:xfrm>
        </p:spPr>
        <p:txBody>
          <a:bodyPr/>
          <a:lstStyle>
            <a:lvl1pPr>
              <a:defRPr>
                <a:solidFill>
                  <a:schemeClr val="bg1"/>
                </a:solidFill>
                <a:latin typeface="+mn-lt"/>
                <a:cs typeface="Arial" pitchFamily="34" charset="0"/>
              </a:defRPr>
            </a:lvl1pPr>
            <a:lvl2pPr>
              <a:defRPr>
                <a:solidFill>
                  <a:schemeClr val="bg1"/>
                </a:solidFill>
                <a:latin typeface="+mn-lt"/>
                <a:cs typeface="Arial" pitchFamily="34" charset="0"/>
              </a:defRPr>
            </a:lvl2pPr>
            <a:lvl3pPr>
              <a:defRPr>
                <a:solidFill>
                  <a:schemeClr val="bg1"/>
                </a:solidFill>
                <a:latin typeface="+mn-lt"/>
                <a:cs typeface="Arial" pitchFamily="34" charset="0"/>
              </a:defRPr>
            </a:lvl3pPr>
            <a:lvl4pPr>
              <a:defRPr>
                <a:solidFill>
                  <a:schemeClr val="bg1"/>
                </a:solidFill>
                <a:latin typeface="+mn-lt"/>
                <a:cs typeface="Arial" pitchFamily="34" charset="0"/>
              </a:defRPr>
            </a:lvl4pPr>
            <a:lvl5pPr>
              <a:defRPr>
                <a:solidFill>
                  <a:schemeClr val="bg1"/>
                </a:solidFill>
                <a:latin typeface="+mn-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n-lt"/>
              <a:cs typeface="Arial" pitchFamily="34" charset="0"/>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n-lt"/>
              <a:cs typeface="Arial" pitchFamily="34" charset="0"/>
            </a:endParaRPr>
          </a:p>
        </p:txBody>
      </p:sp>
      <p:sp>
        <p:nvSpPr>
          <p:cNvPr id="9" name="Footer Placeholder 4"/>
          <p:cNvSpPr>
            <a:spLocks noGrp="1"/>
          </p:cNvSpPr>
          <p:nvPr>
            <p:ph type="ftr" sz="quarter" idx="3"/>
          </p:nvPr>
        </p:nvSpPr>
        <p:spPr>
          <a:xfrm>
            <a:off x="2588400" y="6409944"/>
            <a:ext cx="3434400" cy="201168"/>
          </a:xfrm>
          <a:prstGeom prst="rect">
            <a:avLst/>
          </a:prstGeom>
        </p:spPr>
        <p:txBody>
          <a:bodyPr vert="horz" lIns="0" tIns="0" rIns="0" bIns="0" rtlCol="0" anchor="ctr" anchorCtr="0">
            <a:noAutofit/>
          </a:bodyPr>
          <a:lstStyle>
            <a:lvl1pPr algn="l">
              <a:defRPr sz="1100">
                <a:solidFill>
                  <a:schemeClr val="bg1"/>
                </a:solidFill>
                <a:latin typeface="+mn-lt"/>
                <a:cs typeface="Arial" pitchFamily="34" charset="0"/>
              </a:defRPr>
            </a:lvl1pPr>
          </a:lstStyle>
          <a:p>
            <a:r>
              <a:rPr lang="en-GB" smtClean="0"/>
              <a:t>Presentation title</a:t>
            </a:r>
            <a:endParaRPr lang="en-GB" dirty="0"/>
          </a:p>
        </p:txBody>
      </p:sp>
      <p:sp>
        <p:nvSpPr>
          <p:cNvPr id="10" name="Date Placeholder 3"/>
          <p:cNvSpPr>
            <a:spLocks noGrp="1"/>
          </p:cNvSpPr>
          <p:nvPr>
            <p:ph type="dt" sz="half" idx="2"/>
          </p:nvPr>
        </p:nvSpPr>
        <p:spPr>
          <a:xfrm>
            <a:off x="1217792" y="6409944"/>
            <a:ext cx="1188720" cy="201168"/>
          </a:xfrm>
          <a:prstGeom prst="rect">
            <a:avLst/>
          </a:prstGeom>
        </p:spPr>
        <p:txBody>
          <a:bodyPr vert="horz" wrap="none" lIns="0" tIns="45720" rIns="91440" bIns="45720" rtlCol="0" anchor="ctr" anchorCtr="0">
            <a:noAutofit/>
          </a:bodyPr>
          <a:lstStyle>
            <a:lvl1pPr algn="l">
              <a:defRPr sz="1100">
                <a:solidFill>
                  <a:schemeClr val="bg1"/>
                </a:solidFill>
                <a:latin typeface="+mn-lt"/>
                <a:cs typeface="Arial" pitchFamily="34" charset="0"/>
              </a:defRPr>
            </a:lvl1pPr>
          </a:lstStyle>
          <a:p>
            <a:r>
              <a:rPr lang="en-US" smtClean="0"/>
              <a:t>1 January 2014</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latin typeface="+mn-lt"/>
                <a:cs typeface="Arial" pitchFamily="34" charset="0"/>
              </a:defRPr>
            </a:lvl1pPr>
          </a:lstStyle>
          <a:p>
            <a:pPr lvl="0" algn="l" fontAlgn="base">
              <a:lnSpc>
                <a:spcPct val="85000"/>
              </a:lnSpc>
              <a:spcAft>
                <a:spcPct val="0"/>
              </a:spcAft>
            </a:pPr>
            <a:r>
              <a:rPr lang="en-US" smtClean="0"/>
              <a:t>Click to edit Master title style</a:t>
            </a:r>
            <a:endParaRPr lang="en-US" dirty="0"/>
          </a:p>
        </p:txBody>
      </p:sp>
      <p:sp>
        <p:nvSpPr>
          <p:cNvPr id="3077" name="Freeform 5"/>
          <p:cNvSpPr>
            <a:spLocks/>
          </p:cNvSpPr>
          <p:nvPr userDrawn="1"/>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latin typeface="+mn-lt"/>
              <a:cs typeface="Arial" pitchFamily="34" charset="0"/>
            </a:endParaRPr>
          </a:p>
        </p:txBody>
      </p:sp>
      <p:sp>
        <p:nvSpPr>
          <p:cNvPr id="2" name="Date Placeholder 1"/>
          <p:cNvSpPr>
            <a:spLocks noGrp="1"/>
          </p:cNvSpPr>
          <p:nvPr>
            <p:ph type="dt" sz="half" idx="10"/>
          </p:nvPr>
        </p:nvSpPr>
        <p:spPr/>
        <p:txBody>
          <a:bodyPr/>
          <a:lstStyle/>
          <a:p>
            <a:r>
              <a:rPr lang="en-US" smtClean="0"/>
              <a:t>1 January 2014</a:t>
            </a:r>
            <a:endParaRPr lang="en-US" dirty="0"/>
          </a:p>
        </p:txBody>
      </p:sp>
      <p:sp>
        <p:nvSpPr>
          <p:cNvPr id="3" name="Footer Placeholder 2"/>
          <p:cNvSpPr>
            <a:spLocks noGrp="1"/>
          </p:cNvSpPr>
          <p:nvPr>
            <p:ph type="ftr" sz="quarter" idx="11"/>
          </p:nvPr>
        </p:nvSpPr>
        <p:spPr/>
        <p:txBody>
          <a:bodyPr/>
          <a:lstStyle/>
          <a:p>
            <a:r>
              <a:rPr lang="en-GB" smtClean="0"/>
              <a:t>Presentation title</a:t>
            </a:r>
            <a:endParaRPr lang="en-GB" dirty="0"/>
          </a:p>
        </p:txBody>
      </p:sp>
    </p:spTree>
    <p:extLst>
      <p:ext uri="{BB962C8B-B14F-4D97-AF65-F5344CB8AC3E}">
        <p14:creationId xmlns:p14="http://schemas.microsoft.com/office/powerpoint/2010/main" val="1999940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latin typeface="+mn-lt"/>
              <a:cs typeface="Arial" pitchFamily="34" charset="0"/>
            </a:endParaRPr>
          </a:p>
        </p:txBody>
      </p:sp>
      <p:sp>
        <p:nvSpPr>
          <p:cNvPr id="2" name="Date Placeholder 1"/>
          <p:cNvSpPr>
            <a:spLocks noGrp="1"/>
          </p:cNvSpPr>
          <p:nvPr>
            <p:ph type="dt" sz="half" idx="10"/>
          </p:nvPr>
        </p:nvSpPr>
        <p:spPr/>
        <p:txBody>
          <a:bodyPr/>
          <a:lstStyle/>
          <a:p>
            <a:r>
              <a:rPr lang="en-US" smtClean="0"/>
              <a:t>1 January 2014</a:t>
            </a:r>
            <a:endParaRPr lang="en-US" dirty="0"/>
          </a:p>
        </p:txBody>
      </p:sp>
      <p:sp>
        <p:nvSpPr>
          <p:cNvPr id="3" name="Footer Placeholder 2"/>
          <p:cNvSpPr>
            <a:spLocks noGrp="1"/>
          </p:cNvSpPr>
          <p:nvPr>
            <p:ph type="ftr" sz="quarter" idx="11"/>
          </p:nvPr>
        </p:nvSpPr>
        <p:spPr/>
        <p:txBody>
          <a:bodyPr/>
          <a:lstStyle/>
          <a:p>
            <a:r>
              <a:rPr lang="en-GB" smtClean="0"/>
              <a:t>Presentation title</a:t>
            </a:r>
            <a:endParaRPr lang="en-GB" dirty="0"/>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384145" y="388759"/>
            <a:ext cx="8446734" cy="550380"/>
          </a:xfrm>
        </p:spPr>
        <p:txBody>
          <a:bodyPr/>
          <a:lstStyle>
            <a:lvl1pPr>
              <a:defRPr sz="2100">
                <a:latin typeface="+mj-lt"/>
              </a:defRPr>
            </a:lvl1pPr>
          </a:lstStyle>
          <a:p>
            <a:r>
              <a:rPr lang="en-US" dirty="0" smtClean="0"/>
              <a:t>Click to edit Master title style</a:t>
            </a:r>
            <a:endParaRPr lang="en-GB" dirty="0"/>
          </a:p>
        </p:txBody>
      </p:sp>
      <p:sp>
        <p:nvSpPr>
          <p:cNvPr id="7" name="Line 10"/>
          <p:cNvSpPr>
            <a:spLocks noChangeShapeType="1"/>
          </p:cNvSpPr>
          <p:nvPr userDrawn="1"/>
        </p:nvSpPr>
        <p:spPr bwMode="auto">
          <a:xfrm>
            <a:off x="384145" y="1041278"/>
            <a:ext cx="8447343" cy="0"/>
          </a:xfrm>
          <a:prstGeom prst="line">
            <a:avLst/>
          </a:prstGeom>
          <a:noFill/>
          <a:ln w="19050">
            <a:solidFill>
              <a:schemeClr val="accent2"/>
            </a:solidFill>
            <a:round/>
            <a:headEnd/>
            <a:tailEnd/>
          </a:ln>
          <a:effectLst/>
        </p:spPr>
        <p:txBody>
          <a:bodyPr wrap="none" lIns="91431" tIns="45715" rIns="91431" bIns="4571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j-lt"/>
            </a:endParaRPr>
          </a:p>
        </p:txBody>
      </p:sp>
    </p:spTree>
    <p:extLst>
      <p:ext uri="{BB962C8B-B14F-4D97-AF65-F5344CB8AC3E}">
        <p14:creationId xmlns:p14="http://schemas.microsoft.com/office/powerpoint/2010/main" val="35248973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4025" y="201600"/>
            <a:ext cx="8232775" cy="860400"/>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25600"/>
            <a:ext cx="8229600" cy="4698976"/>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588400" y="6409944"/>
            <a:ext cx="3736200" cy="201168"/>
          </a:xfrm>
          <a:prstGeom prst="rect">
            <a:avLst/>
          </a:prstGeom>
        </p:spPr>
        <p:txBody>
          <a:bodyPr vert="horz" lIns="0" tIns="0" rIns="0" bIns="0" rtlCol="0" anchor="ctr" anchorCtr="0">
            <a:noAutofit/>
          </a:bodyPr>
          <a:lstStyle>
            <a:lvl1pPr algn="l">
              <a:defRPr sz="1100">
                <a:solidFill>
                  <a:schemeClr val="bg1"/>
                </a:solidFill>
                <a:latin typeface="+mn-lt"/>
                <a:cs typeface="Arial" pitchFamily="34" charset="0"/>
              </a:defRPr>
            </a:lvl1pPr>
          </a:lstStyle>
          <a:p>
            <a:r>
              <a:rPr lang="en-GB" dirty="0" smtClean="0"/>
              <a:t>Business Risks facing  mining &amp; metals in Latin America</a:t>
            </a:r>
            <a:endParaRPr lang="en-GB" dirty="0"/>
          </a:p>
        </p:txBody>
      </p:sp>
      <p:sp>
        <p:nvSpPr>
          <p:cNvPr id="7" name="TextBox 6"/>
          <p:cNvSpPr txBox="1"/>
          <p:nvPr/>
        </p:nvSpPr>
        <p:spPr>
          <a:xfrm>
            <a:off x="457200" y="6409944"/>
            <a:ext cx="722376" cy="201168"/>
          </a:xfrm>
          <a:prstGeom prst="rect">
            <a:avLst/>
          </a:prstGeom>
          <a:noFill/>
        </p:spPr>
        <p:txBody>
          <a:bodyPr wrap="square" lIns="0" tIns="0" rIns="0" bIns="0" rtlCol="0" anchor="ctr" anchorCtr="0">
            <a:noAutofit/>
          </a:bodyPr>
          <a:lstStyle/>
          <a:p>
            <a:r>
              <a:rPr lang="en-GB" sz="1100" dirty="0" smtClean="0">
                <a:solidFill>
                  <a:schemeClr val="bg1"/>
                </a:solidFill>
                <a:latin typeface="+mn-lt"/>
                <a:cs typeface="Arial" pitchFamily="34" charset="0"/>
              </a:rPr>
              <a:t>Page </a:t>
            </a:r>
            <a:fld id="{9AE4D82F-B047-469B-AC52-A46321747EAF}" type="slidenum">
              <a:rPr lang="en-GB" sz="1100" smtClean="0">
                <a:solidFill>
                  <a:schemeClr val="bg1"/>
                </a:solidFill>
                <a:latin typeface="+mn-lt"/>
                <a:cs typeface="Arial" pitchFamily="34" charset="0"/>
              </a:rPr>
              <a:pPr/>
              <a:t>‹#›</a:t>
            </a:fld>
            <a:endParaRPr lang="en-GB" sz="1100" dirty="0">
              <a:solidFill>
                <a:schemeClr val="bg1"/>
              </a:solidFill>
              <a:latin typeface="+mn-lt"/>
              <a:cs typeface="Arial" pitchFamily="34" charset="0"/>
            </a:endParaRPr>
          </a:p>
        </p:txBody>
      </p:sp>
      <p:grpSp>
        <p:nvGrpSpPr>
          <p:cNvPr id="8" name="Group 7"/>
          <p:cNvGrpSpPr/>
          <p:nvPr/>
        </p:nvGrpSpPr>
        <p:grpSpPr bwMode="gray">
          <a:xfrm>
            <a:off x="8348663" y="6450013"/>
            <a:ext cx="338137" cy="204787"/>
            <a:chOff x="8348663" y="6450013"/>
            <a:chExt cx="338137" cy="204787"/>
          </a:xfrm>
          <a:solidFill>
            <a:srgbClr val="808080"/>
          </a:solidFill>
        </p:grpSpPr>
        <p:sp>
          <p:nvSpPr>
            <p:cNvPr id="10" name="Freeform 5"/>
            <p:cNvSpPr>
              <a:spLocks/>
            </p:cNvSpPr>
            <p:nvPr userDrawn="1"/>
          </p:nvSpPr>
          <p:spPr bwMode="gray">
            <a:xfrm>
              <a:off x="8348663" y="6450013"/>
              <a:ext cx="163512" cy="204787"/>
            </a:xfrm>
            <a:custGeom>
              <a:avLst/>
              <a:gdLst/>
              <a:ahLst/>
              <a:cxnLst>
                <a:cxn ang="0">
                  <a:pos x="39" y="78"/>
                </a:cxn>
                <a:cxn ang="0">
                  <a:pos x="85" y="78"/>
                </a:cxn>
                <a:cxn ang="0">
                  <a:pos x="85" y="51"/>
                </a:cxn>
                <a:cxn ang="0">
                  <a:pos x="39" y="51"/>
                </a:cxn>
                <a:cxn ang="0">
                  <a:pos x="39" y="30"/>
                </a:cxn>
                <a:cxn ang="0">
                  <a:pos x="90" y="30"/>
                </a:cxn>
                <a:cxn ang="0">
                  <a:pos x="73" y="0"/>
                </a:cxn>
                <a:cxn ang="0">
                  <a:pos x="0" y="0"/>
                </a:cxn>
                <a:cxn ang="0">
                  <a:pos x="0" y="129"/>
                </a:cxn>
                <a:cxn ang="0">
                  <a:pos x="103" y="129"/>
                </a:cxn>
                <a:cxn ang="0">
                  <a:pos x="103" y="99"/>
                </a:cxn>
                <a:cxn ang="0">
                  <a:pos x="39" y="99"/>
                </a:cxn>
                <a:cxn ang="0">
                  <a:pos x="39" y="78"/>
                </a:cxn>
              </a:cxnLst>
              <a:rect l="0" t="0" r="r" b="b"/>
              <a:pathLst>
                <a:path w="103" h="129">
                  <a:moveTo>
                    <a:pt x="39" y="78"/>
                  </a:moveTo>
                  <a:lnTo>
                    <a:pt x="85" y="78"/>
                  </a:lnTo>
                  <a:lnTo>
                    <a:pt x="85" y="51"/>
                  </a:lnTo>
                  <a:lnTo>
                    <a:pt x="39" y="51"/>
                  </a:lnTo>
                  <a:lnTo>
                    <a:pt x="39" y="30"/>
                  </a:lnTo>
                  <a:lnTo>
                    <a:pt x="90" y="30"/>
                  </a:lnTo>
                  <a:lnTo>
                    <a:pt x="73" y="0"/>
                  </a:lnTo>
                  <a:lnTo>
                    <a:pt x="0" y="0"/>
                  </a:lnTo>
                  <a:lnTo>
                    <a:pt x="0" y="129"/>
                  </a:lnTo>
                  <a:lnTo>
                    <a:pt x="103" y="129"/>
                  </a:lnTo>
                  <a:lnTo>
                    <a:pt x="103" y="99"/>
                  </a:lnTo>
                  <a:lnTo>
                    <a:pt x="39" y="99"/>
                  </a:lnTo>
                  <a:lnTo>
                    <a:pt x="39" y="7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latin typeface="+mn-lt"/>
                <a:cs typeface="Arial" pitchFamily="34" charset="0"/>
              </a:endParaRPr>
            </a:p>
          </p:txBody>
        </p:sp>
        <p:sp>
          <p:nvSpPr>
            <p:cNvPr id="11" name="Freeform 6"/>
            <p:cNvSpPr>
              <a:spLocks/>
            </p:cNvSpPr>
            <p:nvPr userDrawn="1"/>
          </p:nvSpPr>
          <p:spPr bwMode="gray">
            <a:xfrm>
              <a:off x="8483600" y="6450013"/>
              <a:ext cx="203200" cy="204787"/>
            </a:xfrm>
            <a:custGeom>
              <a:avLst/>
              <a:gdLst/>
              <a:ahLst/>
              <a:cxnLst>
                <a:cxn ang="0">
                  <a:pos x="86" y="0"/>
                </a:cxn>
                <a:cxn ang="0">
                  <a:pos x="64" y="42"/>
                </a:cxn>
                <a:cxn ang="0">
                  <a:pos x="42" y="0"/>
                </a:cxn>
                <a:cxn ang="0">
                  <a:pos x="0" y="0"/>
                </a:cxn>
                <a:cxn ang="0">
                  <a:pos x="45" y="78"/>
                </a:cxn>
                <a:cxn ang="0">
                  <a:pos x="45" y="129"/>
                </a:cxn>
                <a:cxn ang="0">
                  <a:pos x="83" y="129"/>
                </a:cxn>
                <a:cxn ang="0">
                  <a:pos x="83" y="78"/>
                </a:cxn>
                <a:cxn ang="0">
                  <a:pos x="128" y="0"/>
                </a:cxn>
                <a:cxn ang="0">
                  <a:pos x="86" y="0"/>
                </a:cxn>
              </a:cxnLst>
              <a:rect l="0" t="0" r="r" b="b"/>
              <a:pathLst>
                <a:path w="128" h="129">
                  <a:moveTo>
                    <a:pt x="86" y="0"/>
                  </a:moveTo>
                  <a:lnTo>
                    <a:pt x="64" y="42"/>
                  </a:lnTo>
                  <a:lnTo>
                    <a:pt x="42" y="0"/>
                  </a:lnTo>
                  <a:lnTo>
                    <a:pt x="0" y="0"/>
                  </a:lnTo>
                  <a:lnTo>
                    <a:pt x="45" y="78"/>
                  </a:lnTo>
                  <a:lnTo>
                    <a:pt x="45" y="129"/>
                  </a:lnTo>
                  <a:lnTo>
                    <a:pt x="83" y="129"/>
                  </a:lnTo>
                  <a:lnTo>
                    <a:pt x="83" y="78"/>
                  </a:lnTo>
                  <a:lnTo>
                    <a:pt x="128" y="0"/>
                  </a:lnTo>
                  <a:lnTo>
                    <a:pt x="8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latin typeface="+mn-lt"/>
                <a:cs typeface="Arial" pitchFamily="34" charset="0"/>
              </a:endParaRPr>
            </a:p>
          </p:txBody>
        </p:sp>
      </p:grpSp>
      <p:sp>
        <p:nvSpPr>
          <p:cNvPr id="4" name="Date Placeholder 3"/>
          <p:cNvSpPr>
            <a:spLocks noGrp="1"/>
          </p:cNvSpPr>
          <p:nvPr>
            <p:ph type="dt" sz="half" idx="2"/>
          </p:nvPr>
        </p:nvSpPr>
        <p:spPr>
          <a:xfrm>
            <a:off x="1217792" y="6409944"/>
            <a:ext cx="1188720" cy="201168"/>
          </a:xfrm>
          <a:prstGeom prst="rect">
            <a:avLst/>
          </a:prstGeom>
        </p:spPr>
        <p:txBody>
          <a:bodyPr vert="horz" wrap="none" lIns="0" tIns="45720" rIns="91440" bIns="45720" rtlCol="0" anchor="ctr" anchorCtr="0">
            <a:noAutofit/>
          </a:bodyPr>
          <a:lstStyle>
            <a:lvl1pPr algn="l">
              <a:defRPr sz="1100">
                <a:solidFill>
                  <a:schemeClr val="bg1"/>
                </a:solidFill>
                <a:latin typeface="+mn-lt"/>
                <a:cs typeface="Arial" pitchFamily="34" charset="0"/>
              </a:defRPr>
            </a:lvl1pPr>
          </a:lstStyle>
          <a:p>
            <a:r>
              <a:rPr lang="en-US" dirty="0" smtClean="0"/>
              <a:t>26 May 2015</a:t>
            </a:r>
            <a:endParaRPr lang="en-US" dirty="0"/>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73" r:id="rId3"/>
    <p:sldLayoutId id="2147483677" r:id="rId4"/>
    <p:sldLayoutId id="2147483757" r:id="rId5"/>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Riesgos</a:t>
            </a:r>
            <a:r>
              <a:rPr lang="en-GB" dirty="0" smtClean="0"/>
              <a:t> de la </a:t>
            </a:r>
            <a:r>
              <a:rPr lang="en-GB" dirty="0" err="1" smtClean="0"/>
              <a:t>industria</a:t>
            </a:r>
            <a:r>
              <a:rPr lang="en-GB" dirty="0" smtClean="0"/>
              <a:t> </a:t>
            </a:r>
            <a:r>
              <a:rPr lang="en-GB" dirty="0" err="1" smtClean="0"/>
              <a:t>minera</a:t>
            </a:r>
            <a:endParaRPr lang="en-GB" dirty="0"/>
          </a:p>
        </p:txBody>
      </p:sp>
      <p:sp>
        <p:nvSpPr>
          <p:cNvPr id="3" name="Subtitle 2"/>
          <p:cNvSpPr>
            <a:spLocks noGrp="1"/>
          </p:cNvSpPr>
          <p:nvPr>
            <p:ph type="subTitle" idx="1"/>
          </p:nvPr>
        </p:nvSpPr>
        <p:spPr/>
        <p:txBody>
          <a:bodyPr/>
          <a:lstStyle/>
          <a:p>
            <a:r>
              <a:rPr lang="en-GB" dirty="0" smtClean="0"/>
              <a:t>2015-16</a:t>
            </a:r>
          </a:p>
          <a:p>
            <a:pPr lvl="1"/>
            <a:endParaRPr lang="en-GB" dirty="0" smtClean="0"/>
          </a:p>
          <a:p>
            <a:pPr lvl="1"/>
            <a:r>
              <a:rPr lang="en-GB" dirty="0" smtClean="0"/>
              <a:t>Julio 2015</a:t>
            </a:r>
          </a:p>
          <a:p>
            <a:pPr lvl="1"/>
            <a:endParaRPr lang="en-GB" dirty="0"/>
          </a:p>
        </p:txBody>
      </p:sp>
      <p:sp>
        <p:nvSpPr>
          <p:cNvPr id="4" name="Subtitle 2"/>
          <p:cNvSpPr txBox="1">
            <a:spLocks/>
          </p:cNvSpPr>
          <p:nvPr/>
        </p:nvSpPr>
        <p:spPr>
          <a:xfrm>
            <a:off x="3902149" y="4989041"/>
            <a:ext cx="5690337" cy="1241637"/>
          </a:xfrm>
          <a:prstGeom prst="rect">
            <a:avLst/>
          </a:prstGeom>
        </p:spPr>
        <p:txBody>
          <a:bodyPr vert="horz" lIns="0" tIns="0" rIns="0" bIns="0" rtlCol="0" anchor="t" anchorCtr="0">
            <a:noAutofit/>
          </a:bodyPr>
          <a:lstStyle>
            <a:lvl1pPr marL="0" indent="0" algn="l" defTabSz="914400" rtl="0" eaLnBrk="1" latinLnBrk="0" hangingPunct="1">
              <a:spcBef>
                <a:spcPct val="20000"/>
              </a:spcBef>
              <a:buClr>
                <a:schemeClr val="accent2"/>
              </a:buClr>
              <a:buSzPct val="70000"/>
              <a:buFont typeface="Arial" pitchFamily="34" charset="0"/>
              <a:buNone/>
              <a:defRPr sz="2000" kern="1200">
                <a:solidFill>
                  <a:schemeClr val="bg1"/>
                </a:solidFill>
                <a:latin typeface="+mn-lt"/>
                <a:ea typeface="+mn-ea"/>
                <a:cs typeface="Arial" pitchFamily="34" charset="0"/>
              </a:defRPr>
            </a:lvl1pPr>
            <a:lvl2pPr marL="0" indent="0" algn="l" defTabSz="914400" rtl="0" eaLnBrk="1" latinLnBrk="0" hangingPunct="1">
              <a:spcBef>
                <a:spcPct val="20000"/>
              </a:spcBef>
              <a:buClr>
                <a:schemeClr val="accent2"/>
              </a:buClr>
              <a:buSzPct val="70000"/>
              <a:buFont typeface="Arial" pitchFamily="34" charset="0"/>
              <a:buNone/>
              <a:defRPr sz="1600" kern="1200">
                <a:solidFill>
                  <a:schemeClr val="bg1"/>
                </a:solidFill>
                <a:latin typeface="+mn-lt"/>
                <a:ea typeface="+mn-ea"/>
                <a:cs typeface="Arial" pitchFamily="34" charset="0"/>
              </a:defRPr>
            </a:lvl2pPr>
            <a:lvl3pPr marL="914400" indent="0" algn="ctr" defTabSz="914400" rtl="0" eaLnBrk="1" latinLnBrk="0" hangingPunct="1">
              <a:spcBef>
                <a:spcPct val="20000"/>
              </a:spcBef>
              <a:buClr>
                <a:schemeClr val="accent2"/>
              </a:buClr>
              <a:buSzPct val="70000"/>
              <a:buFont typeface="Arial" pitchFamily="34" charset="0"/>
              <a:buNone/>
              <a:defRPr sz="1800" kern="1200">
                <a:solidFill>
                  <a:schemeClr val="tx1">
                    <a:tint val="75000"/>
                  </a:schemeClr>
                </a:solidFill>
                <a:latin typeface="+mn-lt"/>
                <a:ea typeface="+mn-ea"/>
                <a:cs typeface="Arial" pitchFamily="34" charset="0"/>
              </a:defRPr>
            </a:lvl3pPr>
            <a:lvl4pPr marL="1371600" indent="0" algn="ctr" defTabSz="914400" rtl="0" eaLnBrk="1" latinLnBrk="0" hangingPunct="1">
              <a:spcBef>
                <a:spcPct val="20000"/>
              </a:spcBef>
              <a:buClr>
                <a:schemeClr val="accent2"/>
              </a:buClr>
              <a:buSzPct val="70000"/>
              <a:buFont typeface="Arial" pitchFamily="34" charset="0"/>
              <a:buNone/>
              <a:defRPr sz="1600" kern="1200">
                <a:solidFill>
                  <a:schemeClr val="tx1">
                    <a:tint val="75000"/>
                  </a:schemeClr>
                </a:solidFill>
                <a:latin typeface="+mn-lt"/>
                <a:ea typeface="+mn-ea"/>
                <a:cs typeface="Arial" pitchFamily="34" charset="0"/>
              </a:defRPr>
            </a:lvl4pPr>
            <a:lvl5pPr marL="1828800" indent="0" algn="ctr" defTabSz="914400" rtl="0" eaLnBrk="1" latinLnBrk="0" hangingPunct="1">
              <a:spcBef>
                <a:spcPct val="20000"/>
              </a:spcBef>
              <a:buClr>
                <a:schemeClr val="accent2"/>
              </a:buClr>
              <a:buSzPct val="70000"/>
              <a:buFont typeface="Arial" pitchFamily="34" charset="0"/>
              <a:buNone/>
              <a:defRPr sz="1600" kern="1200">
                <a:solidFill>
                  <a:schemeClr val="tx1">
                    <a:tint val="75000"/>
                  </a:schemeClr>
                </a:solidFill>
                <a:latin typeface="+mn-lt"/>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1"/>
            <a:r>
              <a:rPr lang="en-GB" b="1" dirty="0"/>
              <a:t>María Javiera Contreras</a:t>
            </a:r>
          </a:p>
          <a:p>
            <a:pPr lvl="1"/>
            <a:r>
              <a:rPr lang="en-GB" dirty="0" err="1"/>
              <a:t>Líder</a:t>
            </a:r>
            <a:r>
              <a:rPr lang="en-GB" dirty="0"/>
              <a:t> de </a:t>
            </a:r>
            <a:r>
              <a:rPr lang="en-GB" dirty="0" err="1"/>
              <a:t>Industria</a:t>
            </a:r>
            <a:r>
              <a:rPr lang="en-GB" dirty="0"/>
              <a:t> </a:t>
            </a:r>
            <a:r>
              <a:rPr lang="en-GB" dirty="0" err="1"/>
              <a:t>Minera</a:t>
            </a:r>
            <a:r>
              <a:rPr lang="en-GB" dirty="0"/>
              <a:t> de </a:t>
            </a:r>
            <a:r>
              <a:rPr lang="en-GB" dirty="0" smtClean="0"/>
              <a:t>EY</a:t>
            </a:r>
          </a:p>
          <a:p>
            <a:pPr lvl="1"/>
            <a:r>
              <a:rPr lang="en-GB" b="1" dirty="0" smtClean="0"/>
              <a:t>Alejandra Medina</a:t>
            </a:r>
          </a:p>
          <a:p>
            <a:pPr lvl="1"/>
            <a:r>
              <a:rPr lang="en-GB" dirty="0" err="1" smtClean="0"/>
              <a:t>Líder</a:t>
            </a:r>
            <a:r>
              <a:rPr lang="en-GB" dirty="0" smtClean="0"/>
              <a:t> </a:t>
            </a:r>
            <a:r>
              <a:rPr lang="en-GB" dirty="0" err="1" smtClean="0"/>
              <a:t>Consultoría</a:t>
            </a:r>
            <a:r>
              <a:rPr lang="en-GB" dirty="0" smtClean="0"/>
              <a:t> </a:t>
            </a:r>
            <a:r>
              <a:rPr lang="en-GB" dirty="0" err="1" smtClean="0"/>
              <a:t>en</a:t>
            </a:r>
            <a:r>
              <a:rPr lang="en-GB" dirty="0" smtClean="0"/>
              <a:t> </a:t>
            </a:r>
            <a:r>
              <a:rPr lang="en-GB" dirty="0" err="1" smtClean="0"/>
              <a:t>Sostenbilidad</a:t>
            </a:r>
            <a:r>
              <a:rPr lang="en-GB" dirty="0" smtClean="0"/>
              <a:t> de EY</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630" y="388759"/>
            <a:ext cx="8446734" cy="550380"/>
          </a:xfrm>
        </p:spPr>
        <p:txBody>
          <a:bodyPr/>
          <a:lstStyle/>
          <a:p>
            <a:r>
              <a:rPr lang="en-AU" dirty="0" smtClean="0"/>
              <a:t>El </a:t>
            </a:r>
            <a:r>
              <a:rPr lang="en-AU" dirty="0" err="1" smtClean="0"/>
              <a:t>progreso</a:t>
            </a:r>
            <a:r>
              <a:rPr lang="en-AU" dirty="0" smtClean="0"/>
              <a:t> a la </a:t>
            </a:r>
            <a:r>
              <a:rPr lang="en-AU" dirty="0" err="1" smtClean="0"/>
              <a:t>fecha</a:t>
            </a:r>
            <a:r>
              <a:rPr lang="en-AU" dirty="0" smtClean="0"/>
              <a:t> ha </a:t>
            </a:r>
            <a:r>
              <a:rPr lang="en-AU" dirty="0" err="1" smtClean="0"/>
              <a:t>sido</a:t>
            </a:r>
            <a:r>
              <a:rPr lang="en-AU" dirty="0" smtClean="0"/>
              <a:t> considerable</a:t>
            </a:r>
            <a:endParaRPr lang="en-AU" dirty="0"/>
          </a:p>
        </p:txBody>
      </p:sp>
      <p:sp>
        <p:nvSpPr>
          <p:cNvPr id="4" name="Oval 3"/>
          <p:cNvSpPr/>
          <p:nvPr/>
        </p:nvSpPr>
        <p:spPr>
          <a:xfrm>
            <a:off x="570066" y="1483928"/>
            <a:ext cx="1123632" cy="1195879"/>
          </a:xfrm>
          <a:prstGeom prst="ellipse">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err="1" smtClean="0">
                <a:solidFill>
                  <a:schemeClr val="tx1">
                    <a:lumMod val="85000"/>
                    <a:lumOff val="15000"/>
                  </a:schemeClr>
                </a:solidFill>
              </a:rPr>
              <a:t>Reducción</a:t>
            </a:r>
            <a:r>
              <a:rPr lang="en-IN" sz="1000" b="1" dirty="0" smtClean="0">
                <a:solidFill>
                  <a:schemeClr val="tx1">
                    <a:lumMod val="85000"/>
                    <a:lumOff val="15000"/>
                  </a:schemeClr>
                </a:solidFill>
              </a:rPr>
              <a:t> de </a:t>
            </a:r>
            <a:r>
              <a:rPr lang="en-IN" sz="1000" b="1" dirty="0" err="1" smtClean="0">
                <a:solidFill>
                  <a:schemeClr val="tx1">
                    <a:lumMod val="85000"/>
                    <a:lumOff val="15000"/>
                  </a:schemeClr>
                </a:solidFill>
              </a:rPr>
              <a:t>costos</a:t>
            </a:r>
            <a:endParaRPr lang="en-IN" sz="1000" b="1" dirty="0">
              <a:solidFill>
                <a:schemeClr val="tx1">
                  <a:lumMod val="85000"/>
                  <a:lumOff val="15000"/>
                </a:schemeClr>
              </a:solidFill>
            </a:endParaRPr>
          </a:p>
        </p:txBody>
      </p:sp>
      <p:sp>
        <p:nvSpPr>
          <p:cNvPr id="5" name="Freeform 23"/>
          <p:cNvSpPr>
            <a:spLocks noChangeAspect="1"/>
          </p:cNvSpPr>
          <p:nvPr/>
        </p:nvSpPr>
        <p:spPr bwMode="auto">
          <a:xfrm flipV="1">
            <a:off x="389624" y="1293008"/>
            <a:ext cx="2621809" cy="1651661"/>
          </a:xfrm>
          <a:custGeom>
            <a:avLst/>
            <a:gdLst>
              <a:gd name="T0" fmla="*/ 806 w 806"/>
              <a:gd name="T1" fmla="*/ 38 h 477"/>
              <a:gd name="T2" fmla="*/ 734 w 806"/>
              <a:gd name="T3" fmla="*/ 0 h 477"/>
              <a:gd name="T4" fmla="*/ 734 w 806"/>
              <a:gd name="T5" fmla="*/ 19 h 477"/>
              <a:gd name="T6" fmla="*/ 321 w 806"/>
              <a:gd name="T7" fmla="*/ 19 h 477"/>
              <a:gd name="T8" fmla="*/ 314 w 806"/>
              <a:gd name="T9" fmla="*/ 18 h 477"/>
              <a:gd name="T10" fmla="*/ 308 w 806"/>
              <a:gd name="T11" fmla="*/ 19 h 477"/>
              <a:gd name="T12" fmla="*/ 294 w 806"/>
              <a:gd name="T13" fmla="*/ 27 h 477"/>
              <a:gd name="T14" fmla="*/ 286 w 806"/>
              <a:gd name="T15" fmla="*/ 46 h 477"/>
              <a:gd name="T16" fmla="*/ 288 w 806"/>
              <a:gd name="T17" fmla="*/ 57 h 477"/>
              <a:gd name="T18" fmla="*/ 299 w 806"/>
              <a:gd name="T19" fmla="*/ 70 h 477"/>
              <a:gd name="T20" fmla="*/ 308 w 806"/>
              <a:gd name="T21" fmla="*/ 74 h 477"/>
              <a:gd name="T22" fmla="*/ 421 w 806"/>
              <a:gd name="T23" fmla="*/ 248 h 477"/>
              <a:gd name="T24" fmla="*/ 230 w 806"/>
              <a:gd name="T25" fmla="*/ 439 h 477"/>
              <a:gd name="T26" fmla="*/ 39 w 806"/>
              <a:gd name="T27" fmla="*/ 248 h 477"/>
              <a:gd name="T28" fmla="*/ 151 w 806"/>
              <a:gd name="T29" fmla="*/ 74 h 477"/>
              <a:gd name="T30" fmla="*/ 161 w 806"/>
              <a:gd name="T31" fmla="*/ 70 h 477"/>
              <a:gd name="T32" fmla="*/ 171 w 806"/>
              <a:gd name="T33" fmla="*/ 57 h 477"/>
              <a:gd name="T34" fmla="*/ 173 w 806"/>
              <a:gd name="T35" fmla="*/ 46 h 477"/>
              <a:gd name="T36" fmla="*/ 166 w 806"/>
              <a:gd name="T37" fmla="*/ 27 h 477"/>
              <a:gd name="T38" fmla="*/ 151 w 806"/>
              <a:gd name="T39" fmla="*/ 19 h 477"/>
              <a:gd name="T40" fmla="*/ 145 w 806"/>
              <a:gd name="T41" fmla="*/ 18 h 477"/>
              <a:gd name="T42" fmla="*/ 139 w 806"/>
              <a:gd name="T43" fmla="*/ 19 h 477"/>
              <a:gd name="T44" fmla="*/ 0 w 806"/>
              <a:gd name="T45" fmla="*/ 19 h 477"/>
              <a:gd name="T46" fmla="*/ 0 w 806"/>
              <a:gd name="T47" fmla="*/ 57 h 477"/>
              <a:gd name="T48" fmla="*/ 102 w 806"/>
              <a:gd name="T49" fmla="*/ 57 h 477"/>
              <a:gd name="T50" fmla="*/ 0 w 806"/>
              <a:gd name="T51" fmla="*/ 248 h 477"/>
              <a:gd name="T52" fmla="*/ 230 w 806"/>
              <a:gd name="T53" fmla="*/ 477 h 477"/>
              <a:gd name="T54" fmla="*/ 459 w 806"/>
              <a:gd name="T55" fmla="*/ 248 h 477"/>
              <a:gd name="T56" fmla="*/ 358 w 806"/>
              <a:gd name="T57" fmla="*/ 57 h 477"/>
              <a:gd name="T58" fmla="*/ 734 w 806"/>
              <a:gd name="T59" fmla="*/ 57 h 477"/>
              <a:gd name="T60" fmla="*/ 734 w 806"/>
              <a:gd name="T61" fmla="*/ 76 h 477"/>
              <a:gd name="T62" fmla="*/ 806 w 806"/>
              <a:gd name="T63" fmla="*/ 3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6" h="477">
                <a:moveTo>
                  <a:pt x="806" y="38"/>
                </a:moveTo>
                <a:cubicBezTo>
                  <a:pt x="734" y="0"/>
                  <a:pt x="734" y="0"/>
                  <a:pt x="734" y="0"/>
                </a:cubicBezTo>
                <a:cubicBezTo>
                  <a:pt x="734" y="19"/>
                  <a:pt x="734" y="19"/>
                  <a:pt x="734" y="19"/>
                </a:cubicBezTo>
                <a:cubicBezTo>
                  <a:pt x="321" y="19"/>
                  <a:pt x="321" y="19"/>
                  <a:pt x="321" y="19"/>
                </a:cubicBezTo>
                <a:cubicBezTo>
                  <a:pt x="319" y="18"/>
                  <a:pt x="316" y="18"/>
                  <a:pt x="314" y="18"/>
                </a:cubicBezTo>
                <a:cubicBezTo>
                  <a:pt x="312" y="18"/>
                  <a:pt x="310" y="18"/>
                  <a:pt x="308" y="19"/>
                </a:cubicBezTo>
                <a:cubicBezTo>
                  <a:pt x="302" y="20"/>
                  <a:pt x="297" y="23"/>
                  <a:pt x="294" y="27"/>
                </a:cubicBezTo>
                <a:cubicBezTo>
                  <a:pt x="289" y="32"/>
                  <a:pt x="286" y="39"/>
                  <a:pt x="286" y="46"/>
                </a:cubicBezTo>
                <a:cubicBezTo>
                  <a:pt x="286" y="50"/>
                  <a:pt x="287" y="54"/>
                  <a:pt x="288" y="57"/>
                </a:cubicBezTo>
                <a:cubicBezTo>
                  <a:pt x="290" y="62"/>
                  <a:pt x="294" y="67"/>
                  <a:pt x="299" y="70"/>
                </a:cubicBezTo>
                <a:cubicBezTo>
                  <a:pt x="301" y="72"/>
                  <a:pt x="305" y="73"/>
                  <a:pt x="308" y="74"/>
                </a:cubicBezTo>
                <a:cubicBezTo>
                  <a:pt x="375" y="104"/>
                  <a:pt x="421" y="170"/>
                  <a:pt x="421" y="248"/>
                </a:cubicBezTo>
                <a:cubicBezTo>
                  <a:pt x="421" y="353"/>
                  <a:pt x="335" y="439"/>
                  <a:pt x="230" y="439"/>
                </a:cubicBezTo>
                <a:cubicBezTo>
                  <a:pt x="124" y="439"/>
                  <a:pt x="39" y="353"/>
                  <a:pt x="39" y="248"/>
                </a:cubicBezTo>
                <a:cubicBezTo>
                  <a:pt x="39" y="170"/>
                  <a:pt x="85" y="104"/>
                  <a:pt x="151" y="74"/>
                </a:cubicBezTo>
                <a:cubicBezTo>
                  <a:pt x="154" y="73"/>
                  <a:pt x="158" y="72"/>
                  <a:pt x="161" y="70"/>
                </a:cubicBezTo>
                <a:cubicBezTo>
                  <a:pt x="165" y="67"/>
                  <a:pt x="169" y="62"/>
                  <a:pt x="171" y="57"/>
                </a:cubicBezTo>
                <a:cubicBezTo>
                  <a:pt x="172" y="54"/>
                  <a:pt x="173" y="50"/>
                  <a:pt x="173" y="46"/>
                </a:cubicBezTo>
                <a:cubicBezTo>
                  <a:pt x="173" y="39"/>
                  <a:pt x="170" y="32"/>
                  <a:pt x="166" y="27"/>
                </a:cubicBezTo>
                <a:cubicBezTo>
                  <a:pt x="162" y="23"/>
                  <a:pt x="157" y="20"/>
                  <a:pt x="151" y="19"/>
                </a:cubicBezTo>
                <a:cubicBezTo>
                  <a:pt x="149" y="18"/>
                  <a:pt x="147" y="18"/>
                  <a:pt x="145" y="18"/>
                </a:cubicBezTo>
                <a:cubicBezTo>
                  <a:pt x="143" y="18"/>
                  <a:pt x="141" y="18"/>
                  <a:pt x="139" y="19"/>
                </a:cubicBezTo>
                <a:cubicBezTo>
                  <a:pt x="0" y="19"/>
                  <a:pt x="0" y="19"/>
                  <a:pt x="0" y="19"/>
                </a:cubicBezTo>
                <a:cubicBezTo>
                  <a:pt x="0" y="57"/>
                  <a:pt x="0" y="57"/>
                  <a:pt x="0" y="57"/>
                </a:cubicBezTo>
                <a:cubicBezTo>
                  <a:pt x="102" y="57"/>
                  <a:pt x="102" y="57"/>
                  <a:pt x="102" y="57"/>
                </a:cubicBezTo>
                <a:cubicBezTo>
                  <a:pt x="40" y="98"/>
                  <a:pt x="0" y="168"/>
                  <a:pt x="0" y="248"/>
                </a:cubicBezTo>
                <a:cubicBezTo>
                  <a:pt x="0" y="375"/>
                  <a:pt x="103" y="477"/>
                  <a:pt x="230" y="477"/>
                </a:cubicBezTo>
                <a:cubicBezTo>
                  <a:pt x="357" y="477"/>
                  <a:pt x="459" y="375"/>
                  <a:pt x="459" y="248"/>
                </a:cubicBezTo>
                <a:cubicBezTo>
                  <a:pt x="459" y="168"/>
                  <a:pt x="419" y="98"/>
                  <a:pt x="358" y="57"/>
                </a:cubicBezTo>
                <a:cubicBezTo>
                  <a:pt x="734" y="57"/>
                  <a:pt x="734" y="57"/>
                  <a:pt x="734" y="57"/>
                </a:cubicBezTo>
                <a:cubicBezTo>
                  <a:pt x="734" y="76"/>
                  <a:pt x="734" y="76"/>
                  <a:pt x="734" y="76"/>
                </a:cubicBezTo>
                <a:lnTo>
                  <a:pt x="806" y="38"/>
                </a:lnTo>
                <a:close/>
              </a:path>
            </a:pathLst>
          </a:custGeom>
          <a:solidFill>
            <a:schemeClr val="accent1"/>
          </a:solidFill>
          <a:ln w="15875" cap="flat">
            <a:noFill/>
            <a:prstDash val="solid"/>
            <a:miter lim="800000"/>
            <a:headEnd/>
            <a:tailEnd/>
          </a:ln>
        </p:spPr>
        <p:txBody>
          <a:bodyPr vert="horz" wrap="square" lIns="79992" tIns="39996" rIns="79992" bIns="39996" numCol="1" anchor="t" anchorCtr="0" compatLnSpc="1">
            <a:prstTxWarp prst="textNoShape">
              <a:avLst/>
            </a:prstTxWarp>
          </a:bodyPr>
          <a:lstStyle/>
          <a:p>
            <a:endParaRPr lang="en-IN"/>
          </a:p>
        </p:txBody>
      </p:sp>
      <p:sp>
        <p:nvSpPr>
          <p:cNvPr id="7" name="Oval 6"/>
          <p:cNvSpPr/>
          <p:nvPr/>
        </p:nvSpPr>
        <p:spPr>
          <a:xfrm>
            <a:off x="3395568" y="1483928"/>
            <a:ext cx="1309233" cy="1195879"/>
          </a:xfrm>
          <a:prstGeom prst="ellipse">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950" b="1" dirty="0" err="1" smtClean="0">
                <a:solidFill>
                  <a:schemeClr val="tx1">
                    <a:lumMod val="85000"/>
                    <a:lumOff val="15000"/>
                  </a:schemeClr>
                </a:solidFill>
              </a:rPr>
              <a:t>Productividad</a:t>
            </a:r>
            <a:endParaRPr lang="en-IN" sz="950" b="1" dirty="0">
              <a:solidFill>
                <a:schemeClr val="tx1">
                  <a:lumMod val="85000"/>
                  <a:lumOff val="15000"/>
                </a:schemeClr>
              </a:solidFill>
            </a:endParaRPr>
          </a:p>
        </p:txBody>
      </p:sp>
      <p:sp>
        <p:nvSpPr>
          <p:cNvPr id="8" name="Freeform 23"/>
          <p:cNvSpPr>
            <a:spLocks noChangeAspect="1"/>
          </p:cNvSpPr>
          <p:nvPr/>
        </p:nvSpPr>
        <p:spPr bwMode="auto">
          <a:xfrm flipV="1">
            <a:off x="3292341" y="1293008"/>
            <a:ext cx="2621809" cy="1651661"/>
          </a:xfrm>
          <a:custGeom>
            <a:avLst/>
            <a:gdLst>
              <a:gd name="T0" fmla="*/ 806 w 806"/>
              <a:gd name="T1" fmla="*/ 38 h 477"/>
              <a:gd name="T2" fmla="*/ 734 w 806"/>
              <a:gd name="T3" fmla="*/ 0 h 477"/>
              <a:gd name="T4" fmla="*/ 734 w 806"/>
              <a:gd name="T5" fmla="*/ 19 h 477"/>
              <a:gd name="T6" fmla="*/ 321 w 806"/>
              <a:gd name="T7" fmla="*/ 19 h 477"/>
              <a:gd name="T8" fmla="*/ 314 w 806"/>
              <a:gd name="T9" fmla="*/ 18 h 477"/>
              <a:gd name="T10" fmla="*/ 308 w 806"/>
              <a:gd name="T11" fmla="*/ 19 h 477"/>
              <a:gd name="T12" fmla="*/ 294 w 806"/>
              <a:gd name="T13" fmla="*/ 27 h 477"/>
              <a:gd name="T14" fmla="*/ 286 w 806"/>
              <a:gd name="T15" fmla="*/ 46 h 477"/>
              <a:gd name="T16" fmla="*/ 288 w 806"/>
              <a:gd name="T17" fmla="*/ 57 h 477"/>
              <a:gd name="T18" fmla="*/ 299 w 806"/>
              <a:gd name="T19" fmla="*/ 70 h 477"/>
              <a:gd name="T20" fmla="*/ 308 w 806"/>
              <a:gd name="T21" fmla="*/ 74 h 477"/>
              <a:gd name="T22" fmla="*/ 421 w 806"/>
              <a:gd name="T23" fmla="*/ 248 h 477"/>
              <a:gd name="T24" fmla="*/ 230 w 806"/>
              <a:gd name="T25" fmla="*/ 439 h 477"/>
              <a:gd name="T26" fmla="*/ 39 w 806"/>
              <a:gd name="T27" fmla="*/ 248 h 477"/>
              <a:gd name="T28" fmla="*/ 151 w 806"/>
              <a:gd name="T29" fmla="*/ 74 h 477"/>
              <a:gd name="T30" fmla="*/ 161 w 806"/>
              <a:gd name="T31" fmla="*/ 70 h 477"/>
              <a:gd name="T32" fmla="*/ 171 w 806"/>
              <a:gd name="T33" fmla="*/ 57 h 477"/>
              <a:gd name="T34" fmla="*/ 173 w 806"/>
              <a:gd name="T35" fmla="*/ 46 h 477"/>
              <a:gd name="T36" fmla="*/ 166 w 806"/>
              <a:gd name="T37" fmla="*/ 27 h 477"/>
              <a:gd name="T38" fmla="*/ 151 w 806"/>
              <a:gd name="T39" fmla="*/ 19 h 477"/>
              <a:gd name="T40" fmla="*/ 145 w 806"/>
              <a:gd name="T41" fmla="*/ 18 h 477"/>
              <a:gd name="T42" fmla="*/ 139 w 806"/>
              <a:gd name="T43" fmla="*/ 19 h 477"/>
              <a:gd name="T44" fmla="*/ 0 w 806"/>
              <a:gd name="T45" fmla="*/ 19 h 477"/>
              <a:gd name="T46" fmla="*/ 0 w 806"/>
              <a:gd name="T47" fmla="*/ 57 h 477"/>
              <a:gd name="T48" fmla="*/ 102 w 806"/>
              <a:gd name="T49" fmla="*/ 57 h 477"/>
              <a:gd name="T50" fmla="*/ 0 w 806"/>
              <a:gd name="T51" fmla="*/ 248 h 477"/>
              <a:gd name="T52" fmla="*/ 230 w 806"/>
              <a:gd name="T53" fmla="*/ 477 h 477"/>
              <a:gd name="T54" fmla="*/ 459 w 806"/>
              <a:gd name="T55" fmla="*/ 248 h 477"/>
              <a:gd name="T56" fmla="*/ 358 w 806"/>
              <a:gd name="T57" fmla="*/ 57 h 477"/>
              <a:gd name="T58" fmla="*/ 734 w 806"/>
              <a:gd name="T59" fmla="*/ 57 h 477"/>
              <a:gd name="T60" fmla="*/ 734 w 806"/>
              <a:gd name="T61" fmla="*/ 76 h 477"/>
              <a:gd name="T62" fmla="*/ 806 w 806"/>
              <a:gd name="T63" fmla="*/ 3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6" h="477">
                <a:moveTo>
                  <a:pt x="806" y="38"/>
                </a:moveTo>
                <a:cubicBezTo>
                  <a:pt x="734" y="0"/>
                  <a:pt x="734" y="0"/>
                  <a:pt x="734" y="0"/>
                </a:cubicBezTo>
                <a:cubicBezTo>
                  <a:pt x="734" y="19"/>
                  <a:pt x="734" y="19"/>
                  <a:pt x="734" y="19"/>
                </a:cubicBezTo>
                <a:cubicBezTo>
                  <a:pt x="321" y="19"/>
                  <a:pt x="321" y="19"/>
                  <a:pt x="321" y="19"/>
                </a:cubicBezTo>
                <a:cubicBezTo>
                  <a:pt x="319" y="18"/>
                  <a:pt x="316" y="18"/>
                  <a:pt x="314" y="18"/>
                </a:cubicBezTo>
                <a:cubicBezTo>
                  <a:pt x="312" y="18"/>
                  <a:pt x="310" y="18"/>
                  <a:pt x="308" y="19"/>
                </a:cubicBezTo>
                <a:cubicBezTo>
                  <a:pt x="302" y="20"/>
                  <a:pt x="297" y="23"/>
                  <a:pt x="294" y="27"/>
                </a:cubicBezTo>
                <a:cubicBezTo>
                  <a:pt x="289" y="32"/>
                  <a:pt x="286" y="39"/>
                  <a:pt x="286" y="46"/>
                </a:cubicBezTo>
                <a:cubicBezTo>
                  <a:pt x="286" y="50"/>
                  <a:pt x="287" y="54"/>
                  <a:pt x="288" y="57"/>
                </a:cubicBezTo>
                <a:cubicBezTo>
                  <a:pt x="290" y="62"/>
                  <a:pt x="294" y="67"/>
                  <a:pt x="299" y="70"/>
                </a:cubicBezTo>
                <a:cubicBezTo>
                  <a:pt x="301" y="72"/>
                  <a:pt x="305" y="73"/>
                  <a:pt x="308" y="74"/>
                </a:cubicBezTo>
                <a:cubicBezTo>
                  <a:pt x="375" y="104"/>
                  <a:pt x="421" y="170"/>
                  <a:pt x="421" y="248"/>
                </a:cubicBezTo>
                <a:cubicBezTo>
                  <a:pt x="421" y="353"/>
                  <a:pt x="335" y="439"/>
                  <a:pt x="230" y="439"/>
                </a:cubicBezTo>
                <a:cubicBezTo>
                  <a:pt x="124" y="439"/>
                  <a:pt x="39" y="353"/>
                  <a:pt x="39" y="248"/>
                </a:cubicBezTo>
                <a:cubicBezTo>
                  <a:pt x="39" y="170"/>
                  <a:pt x="85" y="104"/>
                  <a:pt x="151" y="74"/>
                </a:cubicBezTo>
                <a:cubicBezTo>
                  <a:pt x="154" y="73"/>
                  <a:pt x="158" y="72"/>
                  <a:pt x="161" y="70"/>
                </a:cubicBezTo>
                <a:cubicBezTo>
                  <a:pt x="165" y="67"/>
                  <a:pt x="169" y="62"/>
                  <a:pt x="171" y="57"/>
                </a:cubicBezTo>
                <a:cubicBezTo>
                  <a:pt x="172" y="54"/>
                  <a:pt x="173" y="50"/>
                  <a:pt x="173" y="46"/>
                </a:cubicBezTo>
                <a:cubicBezTo>
                  <a:pt x="173" y="39"/>
                  <a:pt x="170" y="32"/>
                  <a:pt x="166" y="27"/>
                </a:cubicBezTo>
                <a:cubicBezTo>
                  <a:pt x="162" y="23"/>
                  <a:pt x="157" y="20"/>
                  <a:pt x="151" y="19"/>
                </a:cubicBezTo>
                <a:cubicBezTo>
                  <a:pt x="149" y="18"/>
                  <a:pt x="147" y="18"/>
                  <a:pt x="145" y="18"/>
                </a:cubicBezTo>
                <a:cubicBezTo>
                  <a:pt x="143" y="18"/>
                  <a:pt x="141" y="18"/>
                  <a:pt x="139" y="19"/>
                </a:cubicBezTo>
                <a:cubicBezTo>
                  <a:pt x="0" y="19"/>
                  <a:pt x="0" y="19"/>
                  <a:pt x="0" y="19"/>
                </a:cubicBezTo>
                <a:cubicBezTo>
                  <a:pt x="0" y="57"/>
                  <a:pt x="0" y="57"/>
                  <a:pt x="0" y="57"/>
                </a:cubicBezTo>
                <a:cubicBezTo>
                  <a:pt x="102" y="57"/>
                  <a:pt x="102" y="57"/>
                  <a:pt x="102" y="57"/>
                </a:cubicBezTo>
                <a:cubicBezTo>
                  <a:pt x="40" y="98"/>
                  <a:pt x="0" y="168"/>
                  <a:pt x="0" y="248"/>
                </a:cubicBezTo>
                <a:cubicBezTo>
                  <a:pt x="0" y="375"/>
                  <a:pt x="103" y="477"/>
                  <a:pt x="230" y="477"/>
                </a:cubicBezTo>
                <a:cubicBezTo>
                  <a:pt x="357" y="477"/>
                  <a:pt x="459" y="375"/>
                  <a:pt x="459" y="248"/>
                </a:cubicBezTo>
                <a:cubicBezTo>
                  <a:pt x="459" y="168"/>
                  <a:pt x="419" y="98"/>
                  <a:pt x="358" y="57"/>
                </a:cubicBezTo>
                <a:cubicBezTo>
                  <a:pt x="734" y="57"/>
                  <a:pt x="734" y="57"/>
                  <a:pt x="734" y="57"/>
                </a:cubicBezTo>
                <a:cubicBezTo>
                  <a:pt x="734" y="76"/>
                  <a:pt x="734" y="76"/>
                  <a:pt x="734" y="76"/>
                </a:cubicBezTo>
                <a:lnTo>
                  <a:pt x="806" y="38"/>
                </a:lnTo>
                <a:close/>
              </a:path>
            </a:pathLst>
          </a:custGeom>
          <a:solidFill>
            <a:schemeClr val="accent3"/>
          </a:solidFill>
          <a:ln w="15875" cap="flat">
            <a:noFill/>
            <a:prstDash val="solid"/>
            <a:miter lim="800000"/>
            <a:headEnd/>
            <a:tailEnd/>
          </a:ln>
        </p:spPr>
        <p:txBody>
          <a:bodyPr vert="horz" wrap="square" lIns="79992" tIns="39996" rIns="79992" bIns="39996" numCol="1" anchor="t" anchorCtr="0" compatLnSpc="1">
            <a:prstTxWarp prst="textNoShape">
              <a:avLst/>
            </a:prstTxWarp>
          </a:bodyPr>
          <a:lstStyle/>
          <a:p>
            <a:endParaRPr lang="en-IN"/>
          </a:p>
        </p:txBody>
      </p:sp>
      <p:sp>
        <p:nvSpPr>
          <p:cNvPr id="10" name="Freeform 10"/>
          <p:cNvSpPr>
            <a:spLocks noEditPoints="1"/>
          </p:cNvSpPr>
          <p:nvPr/>
        </p:nvSpPr>
        <p:spPr bwMode="auto">
          <a:xfrm>
            <a:off x="4920941" y="2076884"/>
            <a:ext cx="686282" cy="587474"/>
          </a:xfrm>
          <a:custGeom>
            <a:avLst/>
            <a:gdLst>
              <a:gd name="T0" fmla="*/ 243 w 405"/>
              <a:gd name="T1" fmla="*/ 326 h 326"/>
              <a:gd name="T2" fmla="*/ 157 w 405"/>
              <a:gd name="T3" fmla="*/ 306 h 326"/>
              <a:gd name="T4" fmla="*/ 157 w 405"/>
              <a:gd name="T5" fmla="*/ 294 h 326"/>
              <a:gd name="T6" fmla="*/ 243 w 405"/>
              <a:gd name="T7" fmla="*/ 274 h 326"/>
              <a:gd name="T8" fmla="*/ 157 w 405"/>
              <a:gd name="T9" fmla="*/ 294 h 326"/>
              <a:gd name="T10" fmla="*/ 95 w 405"/>
              <a:gd name="T11" fmla="*/ 110 h 326"/>
              <a:gd name="T12" fmla="*/ 157 w 405"/>
              <a:gd name="T13" fmla="*/ 262 h 326"/>
              <a:gd name="T14" fmla="*/ 177 w 405"/>
              <a:gd name="T15" fmla="*/ 261 h 326"/>
              <a:gd name="T16" fmla="*/ 165 w 405"/>
              <a:gd name="T17" fmla="*/ 76 h 326"/>
              <a:gd name="T18" fmla="*/ 174 w 405"/>
              <a:gd name="T19" fmla="*/ 84 h 326"/>
              <a:gd name="T20" fmla="*/ 201 w 405"/>
              <a:gd name="T21" fmla="*/ 109 h 326"/>
              <a:gd name="T22" fmla="*/ 229 w 405"/>
              <a:gd name="T23" fmla="*/ 84 h 326"/>
              <a:gd name="T24" fmla="*/ 238 w 405"/>
              <a:gd name="T25" fmla="*/ 76 h 326"/>
              <a:gd name="T26" fmla="*/ 227 w 405"/>
              <a:gd name="T27" fmla="*/ 262 h 326"/>
              <a:gd name="T28" fmla="*/ 271 w 405"/>
              <a:gd name="T29" fmla="*/ 195 h 326"/>
              <a:gd name="T30" fmla="*/ 201 w 405"/>
              <a:gd name="T31" fmla="*/ 3 h 326"/>
              <a:gd name="T32" fmla="*/ 228 w 405"/>
              <a:gd name="T33" fmla="*/ 108 h 326"/>
              <a:gd name="T34" fmla="*/ 175 w 405"/>
              <a:gd name="T35" fmla="*/ 108 h 326"/>
              <a:gd name="T36" fmla="*/ 189 w 405"/>
              <a:gd name="T37" fmla="*/ 262 h 326"/>
              <a:gd name="T38" fmla="*/ 59 w 405"/>
              <a:gd name="T39" fmla="*/ 100 h 326"/>
              <a:gd name="T40" fmla="*/ 0 w 405"/>
              <a:gd name="T41" fmla="*/ 112 h 326"/>
              <a:gd name="T42" fmla="*/ 59 w 405"/>
              <a:gd name="T43" fmla="*/ 100 h 326"/>
              <a:gd name="T44" fmla="*/ 346 w 405"/>
              <a:gd name="T45" fmla="*/ 112 h 326"/>
              <a:gd name="T46" fmla="*/ 405 w 405"/>
              <a:gd name="T47" fmla="*/ 100 h 326"/>
              <a:gd name="T48" fmla="*/ 24 w 405"/>
              <a:gd name="T49" fmla="*/ 202 h 326"/>
              <a:gd name="T50" fmla="*/ 81 w 405"/>
              <a:gd name="T51" fmla="*/ 184 h 326"/>
              <a:gd name="T52" fmla="*/ 24 w 405"/>
              <a:gd name="T53" fmla="*/ 202 h 326"/>
              <a:gd name="T54" fmla="*/ 374 w 405"/>
              <a:gd name="T55" fmla="*/ 0 h 326"/>
              <a:gd name="T56" fmla="*/ 330 w 405"/>
              <a:gd name="T57" fmla="*/ 40 h 326"/>
              <a:gd name="T58" fmla="*/ 24 w 405"/>
              <a:gd name="T59" fmla="*/ 11 h 326"/>
              <a:gd name="T60" fmla="*/ 81 w 405"/>
              <a:gd name="T61" fmla="*/ 29 h 326"/>
              <a:gd name="T62" fmla="*/ 24 w 405"/>
              <a:gd name="T63" fmla="*/ 11 h 326"/>
              <a:gd name="T64" fmla="*/ 374 w 405"/>
              <a:gd name="T65" fmla="*/ 213 h 326"/>
              <a:gd name="T66" fmla="*/ 330 w 405"/>
              <a:gd name="T67" fmla="*/ 173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5" h="326">
                <a:moveTo>
                  <a:pt x="157" y="326"/>
                </a:moveTo>
                <a:cubicBezTo>
                  <a:pt x="243" y="326"/>
                  <a:pt x="243" y="326"/>
                  <a:pt x="243" y="326"/>
                </a:cubicBezTo>
                <a:cubicBezTo>
                  <a:pt x="243" y="306"/>
                  <a:pt x="243" y="306"/>
                  <a:pt x="243" y="306"/>
                </a:cubicBezTo>
                <a:cubicBezTo>
                  <a:pt x="157" y="306"/>
                  <a:pt x="157" y="306"/>
                  <a:pt x="157" y="306"/>
                </a:cubicBezTo>
                <a:lnTo>
                  <a:pt x="157" y="326"/>
                </a:lnTo>
                <a:close/>
                <a:moveTo>
                  <a:pt x="157" y="294"/>
                </a:moveTo>
                <a:cubicBezTo>
                  <a:pt x="243" y="294"/>
                  <a:pt x="243" y="294"/>
                  <a:pt x="243" y="294"/>
                </a:cubicBezTo>
                <a:cubicBezTo>
                  <a:pt x="243" y="274"/>
                  <a:pt x="243" y="274"/>
                  <a:pt x="243" y="274"/>
                </a:cubicBezTo>
                <a:cubicBezTo>
                  <a:pt x="157" y="274"/>
                  <a:pt x="157" y="274"/>
                  <a:pt x="157" y="274"/>
                </a:cubicBezTo>
                <a:lnTo>
                  <a:pt x="157" y="294"/>
                </a:lnTo>
                <a:close/>
                <a:moveTo>
                  <a:pt x="201" y="3"/>
                </a:moveTo>
                <a:cubicBezTo>
                  <a:pt x="143" y="3"/>
                  <a:pt x="95" y="51"/>
                  <a:pt x="95" y="110"/>
                </a:cubicBezTo>
                <a:cubicBezTo>
                  <a:pt x="95" y="146"/>
                  <a:pt x="115" y="168"/>
                  <a:pt x="135" y="195"/>
                </a:cubicBezTo>
                <a:cubicBezTo>
                  <a:pt x="149" y="213"/>
                  <a:pt x="151" y="237"/>
                  <a:pt x="157" y="262"/>
                </a:cubicBezTo>
                <a:cubicBezTo>
                  <a:pt x="177" y="262"/>
                  <a:pt x="177" y="262"/>
                  <a:pt x="177" y="262"/>
                </a:cubicBezTo>
                <a:cubicBezTo>
                  <a:pt x="177" y="261"/>
                  <a:pt x="177" y="261"/>
                  <a:pt x="177" y="261"/>
                </a:cubicBezTo>
                <a:cubicBezTo>
                  <a:pt x="160" y="82"/>
                  <a:pt x="160" y="82"/>
                  <a:pt x="160" y="82"/>
                </a:cubicBezTo>
                <a:cubicBezTo>
                  <a:pt x="160" y="79"/>
                  <a:pt x="162" y="76"/>
                  <a:pt x="165" y="76"/>
                </a:cubicBezTo>
                <a:cubicBezTo>
                  <a:pt x="168" y="75"/>
                  <a:pt x="171" y="77"/>
                  <a:pt x="172" y="80"/>
                </a:cubicBezTo>
                <a:cubicBezTo>
                  <a:pt x="172" y="80"/>
                  <a:pt x="172" y="81"/>
                  <a:pt x="174" y="84"/>
                </a:cubicBezTo>
                <a:cubicBezTo>
                  <a:pt x="175" y="87"/>
                  <a:pt x="177" y="91"/>
                  <a:pt x="179" y="95"/>
                </a:cubicBezTo>
                <a:cubicBezTo>
                  <a:pt x="185" y="103"/>
                  <a:pt x="192" y="109"/>
                  <a:pt x="201" y="109"/>
                </a:cubicBezTo>
                <a:cubicBezTo>
                  <a:pt x="208" y="109"/>
                  <a:pt x="213" y="106"/>
                  <a:pt x="218" y="101"/>
                </a:cubicBezTo>
                <a:cubicBezTo>
                  <a:pt x="223" y="95"/>
                  <a:pt x="227" y="89"/>
                  <a:pt x="229" y="84"/>
                </a:cubicBezTo>
                <a:cubicBezTo>
                  <a:pt x="230" y="81"/>
                  <a:pt x="231" y="80"/>
                  <a:pt x="231" y="80"/>
                </a:cubicBezTo>
                <a:cubicBezTo>
                  <a:pt x="232" y="77"/>
                  <a:pt x="235" y="75"/>
                  <a:pt x="238" y="76"/>
                </a:cubicBezTo>
                <a:cubicBezTo>
                  <a:pt x="241" y="76"/>
                  <a:pt x="243" y="79"/>
                  <a:pt x="243" y="82"/>
                </a:cubicBezTo>
                <a:cubicBezTo>
                  <a:pt x="227" y="262"/>
                  <a:pt x="227" y="262"/>
                  <a:pt x="227" y="262"/>
                </a:cubicBezTo>
                <a:cubicBezTo>
                  <a:pt x="243" y="262"/>
                  <a:pt x="243" y="262"/>
                  <a:pt x="243" y="262"/>
                </a:cubicBezTo>
                <a:cubicBezTo>
                  <a:pt x="252" y="233"/>
                  <a:pt x="260" y="208"/>
                  <a:pt x="271" y="195"/>
                </a:cubicBezTo>
                <a:cubicBezTo>
                  <a:pt x="293" y="168"/>
                  <a:pt x="308" y="142"/>
                  <a:pt x="308" y="110"/>
                </a:cubicBezTo>
                <a:cubicBezTo>
                  <a:pt x="308" y="51"/>
                  <a:pt x="260" y="3"/>
                  <a:pt x="201" y="3"/>
                </a:cubicBezTo>
                <a:close/>
                <a:moveTo>
                  <a:pt x="214" y="262"/>
                </a:moveTo>
                <a:cubicBezTo>
                  <a:pt x="228" y="108"/>
                  <a:pt x="228" y="108"/>
                  <a:pt x="228" y="108"/>
                </a:cubicBezTo>
                <a:cubicBezTo>
                  <a:pt x="222" y="115"/>
                  <a:pt x="213" y="121"/>
                  <a:pt x="201" y="121"/>
                </a:cubicBezTo>
                <a:cubicBezTo>
                  <a:pt x="189" y="121"/>
                  <a:pt x="181" y="115"/>
                  <a:pt x="175" y="108"/>
                </a:cubicBezTo>
                <a:cubicBezTo>
                  <a:pt x="189" y="260"/>
                  <a:pt x="189" y="260"/>
                  <a:pt x="189" y="260"/>
                </a:cubicBezTo>
                <a:cubicBezTo>
                  <a:pt x="189" y="260"/>
                  <a:pt x="189" y="261"/>
                  <a:pt x="189" y="262"/>
                </a:cubicBezTo>
                <a:lnTo>
                  <a:pt x="214" y="262"/>
                </a:lnTo>
                <a:close/>
                <a:moveTo>
                  <a:pt x="59" y="100"/>
                </a:moveTo>
                <a:cubicBezTo>
                  <a:pt x="0" y="100"/>
                  <a:pt x="0" y="100"/>
                  <a:pt x="0" y="100"/>
                </a:cubicBezTo>
                <a:cubicBezTo>
                  <a:pt x="0" y="112"/>
                  <a:pt x="0" y="112"/>
                  <a:pt x="0" y="112"/>
                </a:cubicBezTo>
                <a:cubicBezTo>
                  <a:pt x="59" y="112"/>
                  <a:pt x="59" y="112"/>
                  <a:pt x="59" y="112"/>
                </a:cubicBezTo>
                <a:lnTo>
                  <a:pt x="59" y="100"/>
                </a:lnTo>
                <a:close/>
                <a:moveTo>
                  <a:pt x="346" y="100"/>
                </a:moveTo>
                <a:cubicBezTo>
                  <a:pt x="346" y="112"/>
                  <a:pt x="346" y="112"/>
                  <a:pt x="346" y="112"/>
                </a:cubicBezTo>
                <a:cubicBezTo>
                  <a:pt x="405" y="112"/>
                  <a:pt x="405" y="112"/>
                  <a:pt x="405" y="112"/>
                </a:cubicBezTo>
                <a:cubicBezTo>
                  <a:pt x="405" y="100"/>
                  <a:pt x="405" y="100"/>
                  <a:pt x="405" y="100"/>
                </a:cubicBezTo>
                <a:lnTo>
                  <a:pt x="346" y="100"/>
                </a:lnTo>
                <a:close/>
                <a:moveTo>
                  <a:pt x="24" y="202"/>
                </a:moveTo>
                <a:cubicBezTo>
                  <a:pt x="30" y="213"/>
                  <a:pt x="30" y="213"/>
                  <a:pt x="30" y="213"/>
                </a:cubicBezTo>
                <a:cubicBezTo>
                  <a:pt x="81" y="184"/>
                  <a:pt x="81" y="184"/>
                  <a:pt x="81" y="184"/>
                </a:cubicBezTo>
                <a:cubicBezTo>
                  <a:pt x="75" y="173"/>
                  <a:pt x="75" y="173"/>
                  <a:pt x="75" y="173"/>
                </a:cubicBezTo>
                <a:lnTo>
                  <a:pt x="24" y="202"/>
                </a:lnTo>
                <a:close/>
                <a:moveTo>
                  <a:pt x="380" y="11"/>
                </a:moveTo>
                <a:cubicBezTo>
                  <a:pt x="374" y="0"/>
                  <a:pt x="374" y="0"/>
                  <a:pt x="374" y="0"/>
                </a:cubicBezTo>
                <a:cubicBezTo>
                  <a:pt x="324" y="29"/>
                  <a:pt x="324" y="29"/>
                  <a:pt x="324" y="29"/>
                </a:cubicBezTo>
                <a:cubicBezTo>
                  <a:pt x="330" y="40"/>
                  <a:pt x="330" y="40"/>
                  <a:pt x="330" y="40"/>
                </a:cubicBezTo>
                <a:lnTo>
                  <a:pt x="380" y="11"/>
                </a:lnTo>
                <a:close/>
                <a:moveTo>
                  <a:pt x="24" y="11"/>
                </a:moveTo>
                <a:cubicBezTo>
                  <a:pt x="75" y="40"/>
                  <a:pt x="75" y="40"/>
                  <a:pt x="75" y="40"/>
                </a:cubicBezTo>
                <a:cubicBezTo>
                  <a:pt x="81" y="29"/>
                  <a:pt x="81" y="29"/>
                  <a:pt x="81" y="29"/>
                </a:cubicBezTo>
                <a:cubicBezTo>
                  <a:pt x="30" y="0"/>
                  <a:pt x="30" y="0"/>
                  <a:pt x="30" y="0"/>
                </a:cubicBezTo>
                <a:lnTo>
                  <a:pt x="24" y="11"/>
                </a:lnTo>
                <a:close/>
                <a:moveTo>
                  <a:pt x="324" y="184"/>
                </a:moveTo>
                <a:cubicBezTo>
                  <a:pt x="374" y="213"/>
                  <a:pt x="374" y="213"/>
                  <a:pt x="374" y="213"/>
                </a:cubicBezTo>
                <a:cubicBezTo>
                  <a:pt x="380" y="202"/>
                  <a:pt x="380" y="202"/>
                  <a:pt x="380" y="202"/>
                </a:cubicBezTo>
                <a:cubicBezTo>
                  <a:pt x="330" y="173"/>
                  <a:pt x="330" y="173"/>
                  <a:pt x="330" y="173"/>
                </a:cubicBezTo>
                <a:lnTo>
                  <a:pt x="324" y="184"/>
                </a:lnTo>
                <a:close/>
              </a:path>
            </a:pathLst>
          </a:custGeom>
          <a:solidFill>
            <a:schemeClr val="accent3"/>
          </a:solidFill>
          <a:ln>
            <a:noFill/>
          </a:ln>
        </p:spPr>
        <p:txBody>
          <a:bodyPr vert="horz" wrap="square" lIns="79992" tIns="39996" rIns="79992" bIns="39996" numCol="1" anchor="t" anchorCtr="0" compatLnSpc="1">
            <a:prstTxWarp prst="textNoShape">
              <a:avLst/>
            </a:prstTxWarp>
          </a:bodyPr>
          <a:lstStyle/>
          <a:p>
            <a:endParaRPr lang="en-IN"/>
          </a:p>
        </p:txBody>
      </p:sp>
      <p:sp>
        <p:nvSpPr>
          <p:cNvPr id="11" name="Oval 10"/>
          <p:cNvSpPr/>
          <p:nvPr/>
        </p:nvSpPr>
        <p:spPr>
          <a:xfrm>
            <a:off x="6375501" y="1483928"/>
            <a:ext cx="1123632" cy="1195879"/>
          </a:xfrm>
          <a:prstGeom prst="ellipse">
            <a:avLst/>
          </a:prstGeom>
          <a:solidFill>
            <a:srgbClr val="FFE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1">
                    <a:lumMod val="85000"/>
                    <a:lumOff val="15000"/>
                  </a:schemeClr>
                </a:solidFill>
              </a:rPr>
              <a:t>Capital de </a:t>
            </a:r>
            <a:r>
              <a:rPr lang="en-IN" sz="1000" b="1" dirty="0" err="1" smtClean="0">
                <a:solidFill>
                  <a:schemeClr val="tx1">
                    <a:lumMod val="85000"/>
                    <a:lumOff val="15000"/>
                  </a:schemeClr>
                </a:solidFill>
              </a:rPr>
              <a:t>trabajo</a:t>
            </a:r>
            <a:endParaRPr lang="en-IN" sz="1000" b="1" dirty="0">
              <a:solidFill>
                <a:schemeClr val="tx1">
                  <a:lumMod val="85000"/>
                  <a:lumOff val="15000"/>
                </a:schemeClr>
              </a:solidFill>
            </a:endParaRPr>
          </a:p>
        </p:txBody>
      </p:sp>
      <p:sp>
        <p:nvSpPr>
          <p:cNvPr id="12" name="Freeform 23"/>
          <p:cNvSpPr>
            <a:spLocks noChangeAspect="1"/>
          </p:cNvSpPr>
          <p:nvPr/>
        </p:nvSpPr>
        <p:spPr bwMode="auto">
          <a:xfrm flipV="1">
            <a:off x="6195058" y="1293008"/>
            <a:ext cx="2621809" cy="1651661"/>
          </a:xfrm>
          <a:custGeom>
            <a:avLst/>
            <a:gdLst>
              <a:gd name="T0" fmla="*/ 806 w 806"/>
              <a:gd name="T1" fmla="*/ 38 h 477"/>
              <a:gd name="T2" fmla="*/ 734 w 806"/>
              <a:gd name="T3" fmla="*/ 0 h 477"/>
              <a:gd name="T4" fmla="*/ 734 w 806"/>
              <a:gd name="T5" fmla="*/ 19 h 477"/>
              <a:gd name="T6" fmla="*/ 321 w 806"/>
              <a:gd name="T7" fmla="*/ 19 h 477"/>
              <a:gd name="T8" fmla="*/ 314 w 806"/>
              <a:gd name="T9" fmla="*/ 18 h 477"/>
              <a:gd name="T10" fmla="*/ 308 w 806"/>
              <a:gd name="T11" fmla="*/ 19 h 477"/>
              <a:gd name="T12" fmla="*/ 294 w 806"/>
              <a:gd name="T13" fmla="*/ 27 h 477"/>
              <a:gd name="T14" fmla="*/ 286 w 806"/>
              <a:gd name="T15" fmla="*/ 46 h 477"/>
              <a:gd name="T16" fmla="*/ 288 w 806"/>
              <a:gd name="T17" fmla="*/ 57 h 477"/>
              <a:gd name="T18" fmla="*/ 299 w 806"/>
              <a:gd name="T19" fmla="*/ 70 h 477"/>
              <a:gd name="T20" fmla="*/ 308 w 806"/>
              <a:gd name="T21" fmla="*/ 74 h 477"/>
              <a:gd name="T22" fmla="*/ 421 w 806"/>
              <a:gd name="T23" fmla="*/ 248 h 477"/>
              <a:gd name="T24" fmla="*/ 230 w 806"/>
              <a:gd name="T25" fmla="*/ 439 h 477"/>
              <a:gd name="T26" fmla="*/ 39 w 806"/>
              <a:gd name="T27" fmla="*/ 248 h 477"/>
              <a:gd name="T28" fmla="*/ 151 w 806"/>
              <a:gd name="T29" fmla="*/ 74 h 477"/>
              <a:gd name="T30" fmla="*/ 161 w 806"/>
              <a:gd name="T31" fmla="*/ 70 h 477"/>
              <a:gd name="T32" fmla="*/ 171 w 806"/>
              <a:gd name="T33" fmla="*/ 57 h 477"/>
              <a:gd name="T34" fmla="*/ 173 w 806"/>
              <a:gd name="T35" fmla="*/ 46 h 477"/>
              <a:gd name="T36" fmla="*/ 166 w 806"/>
              <a:gd name="T37" fmla="*/ 27 h 477"/>
              <a:gd name="T38" fmla="*/ 151 w 806"/>
              <a:gd name="T39" fmla="*/ 19 h 477"/>
              <a:gd name="T40" fmla="*/ 145 w 806"/>
              <a:gd name="T41" fmla="*/ 18 h 477"/>
              <a:gd name="T42" fmla="*/ 139 w 806"/>
              <a:gd name="T43" fmla="*/ 19 h 477"/>
              <a:gd name="T44" fmla="*/ 0 w 806"/>
              <a:gd name="T45" fmla="*/ 19 h 477"/>
              <a:gd name="T46" fmla="*/ 0 w 806"/>
              <a:gd name="T47" fmla="*/ 57 h 477"/>
              <a:gd name="T48" fmla="*/ 102 w 806"/>
              <a:gd name="T49" fmla="*/ 57 h 477"/>
              <a:gd name="T50" fmla="*/ 0 w 806"/>
              <a:gd name="T51" fmla="*/ 248 h 477"/>
              <a:gd name="T52" fmla="*/ 230 w 806"/>
              <a:gd name="T53" fmla="*/ 477 h 477"/>
              <a:gd name="T54" fmla="*/ 459 w 806"/>
              <a:gd name="T55" fmla="*/ 248 h 477"/>
              <a:gd name="T56" fmla="*/ 358 w 806"/>
              <a:gd name="T57" fmla="*/ 57 h 477"/>
              <a:gd name="T58" fmla="*/ 734 w 806"/>
              <a:gd name="T59" fmla="*/ 57 h 477"/>
              <a:gd name="T60" fmla="*/ 734 w 806"/>
              <a:gd name="T61" fmla="*/ 76 h 477"/>
              <a:gd name="T62" fmla="*/ 806 w 806"/>
              <a:gd name="T63" fmla="*/ 3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6" h="477">
                <a:moveTo>
                  <a:pt x="806" y="38"/>
                </a:moveTo>
                <a:cubicBezTo>
                  <a:pt x="734" y="0"/>
                  <a:pt x="734" y="0"/>
                  <a:pt x="734" y="0"/>
                </a:cubicBezTo>
                <a:cubicBezTo>
                  <a:pt x="734" y="19"/>
                  <a:pt x="734" y="19"/>
                  <a:pt x="734" y="19"/>
                </a:cubicBezTo>
                <a:cubicBezTo>
                  <a:pt x="321" y="19"/>
                  <a:pt x="321" y="19"/>
                  <a:pt x="321" y="19"/>
                </a:cubicBezTo>
                <a:cubicBezTo>
                  <a:pt x="319" y="18"/>
                  <a:pt x="316" y="18"/>
                  <a:pt x="314" y="18"/>
                </a:cubicBezTo>
                <a:cubicBezTo>
                  <a:pt x="312" y="18"/>
                  <a:pt x="310" y="18"/>
                  <a:pt x="308" y="19"/>
                </a:cubicBezTo>
                <a:cubicBezTo>
                  <a:pt x="302" y="20"/>
                  <a:pt x="297" y="23"/>
                  <a:pt x="294" y="27"/>
                </a:cubicBezTo>
                <a:cubicBezTo>
                  <a:pt x="289" y="32"/>
                  <a:pt x="286" y="39"/>
                  <a:pt x="286" y="46"/>
                </a:cubicBezTo>
                <a:cubicBezTo>
                  <a:pt x="286" y="50"/>
                  <a:pt x="287" y="54"/>
                  <a:pt x="288" y="57"/>
                </a:cubicBezTo>
                <a:cubicBezTo>
                  <a:pt x="290" y="62"/>
                  <a:pt x="294" y="67"/>
                  <a:pt x="299" y="70"/>
                </a:cubicBezTo>
                <a:cubicBezTo>
                  <a:pt x="301" y="72"/>
                  <a:pt x="305" y="73"/>
                  <a:pt x="308" y="74"/>
                </a:cubicBezTo>
                <a:cubicBezTo>
                  <a:pt x="375" y="104"/>
                  <a:pt x="421" y="170"/>
                  <a:pt x="421" y="248"/>
                </a:cubicBezTo>
                <a:cubicBezTo>
                  <a:pt x="421" y="353"/>
                  <a:pt x="335" y="439"/>
                  <a:pt x="230" y="439"/>
                </a:cubicBezTo>
                <a:cubicBezTo>
                  <a:pt x="124" y="439"/>
                  <a:pt x="39" y="353"/>
                  <a:pt x="39" y="248"/>
                </a:cubicBezTo>
                <a:cubicBezTo>
                  <a:pt x="39" y="170"/>
                  <a:pt x="85" y="104"/>
                  <a:pt x="151" y="74"/>
                </a:cubicBezTo>
                <a:cubicBezTo>
                  <a:pt x="154" y="73"/>
                  <a:pt x="158" y="72"/>
                  <a:pt x="161" y="70"/>
                </a:cubicBezTo>
                <a:cubicBezTo>
                  <a:pt x="165" y="67"/>
                  <a:pt x="169" y="62"/>
                  <a:pt x="171" y="57"/>
                </a:cubicBezTo>
                <a:cubicBezTo>
                  <a:pt x="172" y="54"/>
                  <a:pt x="173" y="50"/>
                  <a:pt x="173" y="46"/>
                </a:cubicBezTo>
                <a:cubicBezTo>
                  <a:pt x="173" y="39"/>
                  <a:pt x="170" y="32"/>
                  <a:pt x="166" y="27"/>
                </a:cubicBezTo>
                <a:cubicBezTo>
                  <a:pt x="162" y="23"/>
                  <a:pt x="157" y="20"/>
                  <a:pt x="151" y="19"/>
                </a:cubicBezTo>
                <a:cubicBezTo>
                  <a:pt x="149" y="18"/>
                  <a:pt x="147" y="18"/>
                  <a:pt x="145" y="18"/>
                </a:cubicBezTo>
                <a:cubicBezTo>
                  <a:pt x="143" y="18"/>
                  <a:pt x="141" y="18"/>
                  <a:pt x="139" y="19"/>
                </a:cubicBezTo>
                <a:cubicBezTo>
                  <a:pt x="0" y="19"/>
                  <a:pt x="0" y="19"/>
                  <a:pt x="0" y="19"/>
                </a:cubicBezTo>
                <a:cubicBezTo>
                  <a:pt x="0" y="57"/>
                  <a:pt x="0" y="57"/>
                  <a:pt x="0" y="57"/>
                </a:cubicBezTo>
                <a:cubicBezTo>
                  <a:pt x="102" y="57"/>
                  <a:pt x="102" y="57"/>
                  <a:pt x="102" y="57"/>
                </a:cubicBezTo>
                <a:cubicBezTo>
                  <a:pt x="40" y="98"/>
                  <a:pt x="0" y="168"/>
                  <a:pt x="0" y="248"/>
                </a:cubicBezTo>
                <a:cubicBezTo>
                  <a:pt x="0" y="375"/>
                  <a:pt x="103" y="477"/>
                  <a:pt x="230" y="477"/>
                </a:cubicBezTo>
                <a:cubicBezTo>
                  <a:pt x="357" y="477"/>
                  <a:pt x="459" y="375"/>
                  <a:pt x="459" y="248"/>
                </a:cubicBezTo>
                <a:cubicBezTo>
                  <a:pt x="459" y="168"/>
                  <a:pt x="419" y="98"/>
                  <a:pt x="358" y="57"/>
                </a:cubicBezTo>
                <a:cubicBezTo>
                  <a:pt x="734" y="57"/>
                  <a:pt x="734" y="57"/>
                  <a:pt x="734" y="57"/>
                </a:cubicBezTo>
                <a:cubicBezTo>
                  <a:pt x="734" y="76"/>
                  <a:pt x="734" y="76"/>
                  <a:pt x="734" y="76"/>
                </a:cubicBezTo>
                <a:lnTo>
                  <a:pt x="806" y="38"/>
                </a:lnTo>
                <a:close/>
              </a:path>
            </a:pathLst>
          </a:custGeom>
          <a:solidFill>
            <a:schemeClr val="accent6"/>
          </a:solidFill>
          <a:ln w="15875" cap="flat">
            <a:noFill/>
            <a:prstDash val="solid"/>
            <a:miter lim="800000"/>
            <a:headEnd/>
            <a:tailEnd/>
          </a:ln>
        </p:spPr>
        <p:txBody>
          <a:bodyPr vert="horz" wrap="square" lIns="79992" tIns="39996" rIns="79992" bIns="39996" numCol="1" anchor="t" anchorCtr="0" compatLnSpc="1">
            <a:prstTxWarp prst="textNoShape">
              <a:avLst/>
            </a:prstTxWarp>
          </a:bodyPr>
          <a:lstStyle/>
          <a:p>
            <a:endParaRPr lang="en-IN"/>
          </a:p>
        </p:txBody>
      </p:sp>
      <p:sp>
        <p:nvSpPr>
          <p:cNvPr id="14" name="Freeform 5"/>
          <p:cNvSpPr>
            <a:spLocks noEditPoints="1"/>
          </p:cNvSpPr>
          <p:nvPr/>
        </p:nvSpPr>
        <p:spPr bwMode="auto">
          <a:xfrm>
            <a:off x="2008039" y="2122613"/>
            <a:ext cx="633846" cy="541744"/>
          </a:xfrm>
          <a:custGeom>
            <a:avLst/>
            <a:gdLst>
              <a:gd name="T0" fmla="*/ 174 w 253"/>
              <a:gd name="T1" fmla="*/ 138 h 203"/>
              <a:gd name="T2" fmla="*/ 191 w 253"/>
              <a:gd name="T3" fmla="*/ 120 h 203"/>
              <a:gd name="T4" fmla="*/ 169 w 253"/>
              <a:gd name="T5" fmla="*/ 72 h 203"/>
              <a:gd name="T6" fmla="*/ 221 w 253"/>
              <a:gd name="T7" fmla="*/ 66 h 203"/>
              <a:gd name="T8" fmla="*/ 204 w 253"/>
              <a:gd name="T9" fmla="*/ 62 h 203"/>
              <a:gd name="T10" fmla="*/ 36 w 253"/>
              <a:gd name="T11" fmla="*/ 22 h 203"/>
              <a:gd name="T12" fmla="*/ 195 w 253"/>
              <a:gd name="T13" fmla="*/ 11 h 203"/>
              <a:gd name="T14" fmla="*/ 215 w 253"/>
              <a:gd name="T15" fmla="*/ 43 h 203"/>
              <a:gd name="T16" fmla="*/ 36 w 253"/>
              <a:gd name="T17" fmla="*/ 43 h 203"/>
              <a:gd name="T18" fmla="*/ 158 w 253"/>
              <a:gd name="T19" fmla="*/ 73 h 203"/>
              <a:gd name="T20" fmla="*/ 130 w 253"/>
              <a:gd name="T21" fmla="*/ 75 h 203"/>
              <a:gd name="T22" fmla="*/ 120 w 253"/>
              <a:gd name="T23" fmla="*/ 99 h 203"/>
              <a:gd name="T24" fmla="*/ 120 w 253"/>
              <a:gd name="T25" fmla="*/ 75 h 203"/>
              <a:gd name="T26" fmla="*/ 56 w 253"/>
              <a:gd name="T27" fmla="*/ 88 h 203"/>
              <a:gd name="T28" fmla="*/ 80 w 253"/>
              <a:gd name="T29" fmla="*/ 71 h 203"/>
              <a:gd name="T30" fmla="*/ 44 w 253"/>
              <a:gd name="T31" fmla="*/ 83 h 203"/>
              <a:gd name="T32" fmla="*/ 30 w 253"/>
              <a:gd name="T33" fmla="*/ 51 h 203"/>
              <a:gd name="T34" fmla="*/ 29 w 253"/>
              <a:gd name="T35" fmla="*/ 85 h 203"/>
              <a:gd name="T36" fmla="*/ 96 w 253"/>
              <a:gd name="T37" fmla="*/ 119 h 203"/>
              <a:gd name="T38" fmla="*/ 0 w 253"/>
              <a:gd name="T39" fmla="*/ 87 h 203"/>
              <a:gd name="T40" fmla="*/ 164 w 253"/>
              <a:gd name="T41" fmla="*/ 142 h 203"/>
              <a:gd name="T42" fmla="*/ 164 w 253"/>
              <a:gd name="T43" fmla="*/ 120 h 203"/>
              <a:gd name="T44" fmla="*/ 90 w 253"/>
              <a:gd name="T45" fmla="*/ 129 h 203"/>
              <a:gd name="T46" fmla="*/ 129 w 253"/>
              <a:gd name="T47" fmla="*/ 127 h 203"/>
              <a:gd name="T48" fmla="*/ 100 w 253"/>
              <a:gd name="T49" fmla="*/ 129 h 203"/>
              <a:gd name="T50" fmla="*/ 6 w 253"/>
              <a:gd name="T51" fmla="*/ 131 h 203"/>
              <a:gd name="T52" fmla="*/ 15 w 253"/>
              <a:gd name="T53" fmla="*/ 115 h 203"/>
              <a:gd name="T54" fmla="*/ 26 w 253"/>
              <a:gd name="T55" fmla="*/ 142 h 203"/>
              <a:gd name="T56" fmla="*/ 50 w 253"/>
              <a:gd name="T57" fmla="*/ 125 h 203"/>
              <a:gd name="T58" fmla="*/ 68 w 253"/>
              <a:gd name="T59" fmla="*/ 181 h 203"/>
              <a:gd name="T60" fmla="*/ 71 w 253"/>
              <a:gd name="T61" fmla="*/ 162 h 203"/>
              <a:gd name="T62" fmla="*/ 112 w 253"/>
              <a:gd name="T63" fmla="*/ 199 h 203"/>
              <a:gd name="T64" fmla="*/ 86 w 253"/>
              <a:gd name="T65" fmla="*/ 169 h 203"/>
              <a:gd name="T66" fmla="*/ 151 w 253"/>
              <a:gd name="T67" fmla="*/ 203 h 203"/>
              <a:gd name="T68" fmla="*/ 151 w 253"/>
              <a:gd name="T69" fmla="*/ 179 h 203"/>
              <a:gd name="T70" fmla="*/ 161 w 253"/>
              <a:gd name="T71" fmla="*/ 203 h 203"/>
              <a:gd name="T72" fmla="*/ 190 w 253"/>
              <a:gd name="T73" fmla="*/ 201 h 203"/>
              <a:gd name="T74" fmla="*/ 200 w 253"/>
              <a:gd name="T75" fmla="*/ 176 h 203"/>
              <a:gd name="T76" fmla="*/ 157 w 253"/>
              <a:gd name="T77" fmla="*/ 169 h 203"/>
              <a:gd name="T78" fmla="*/ 192 w 253"/>
              <a:gd name="T79" fmla="*/ 139 h 203"/>
              <a:gd name="T80" fmla="*/ 226 w 253"/>
              <a:gd name="T81" fmla="*/ 115 h 203"/>
              <a:gd name="T82" fmla="*/ 246 w 253"/>
              <a:gd name="T83" fmla="*/ 147 h 203"/>
              <a:gd name="T84" fmla="*/ 235 w 253"/>
              <a:gd name="T85" fmla="*/ 188 h 203"/>
              <a:gd name="T86" fmla="*/ 253 w 253"/>
              <a:gd name="T87" fmla="*/ 1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 h="203">
                <a:moveTo>
                  <a:pt x="191" y="120"/>
                </a:moveTo>
                <a:cubicBezTo>
                  <a:pt x="191" y="123"/>
                  <a:pt x="190" y="127"/>
                  <a:pt x="185" y="131"/>
                </a:cubicBezTo>
                <a:cubicBezTo>
                  <a:pt x="182" y="134"/>
                  <a:pt x="179" y="136"/>
                  <a:pt x="174" y="138"/>
                </a:cubicBezTo>
                <a:cubicBezTo>
                  <a:pt x="174" y="116"/>
                  <a:pt x="174" y="116"/>
                  <a:pt x="174" y="116"/>
                </a:cubicBezTo>
                <a:cubicBezTo>
                  <a:pt x="181" y="113"/>
                  <a:pt x="187" y="109"/>
                  <a:pt x="191" y="106"/>
                </a:cubicBezTo>
                <a:cubicBezTo>
                  <a:pt x="191" y="111"/>
                  <a:pt x="191" y="116"/>
                  <a:pt x="191" y="120"/>
                </a:cubicBezTo>
                <a:close/>
                <a:moveTo>
                  <a:pt x="194" y="88"/>
                </a:moveTo>
                <a:cubicBezTo>
                  <a:pt x="186" y="91"/>
                  <a:pt x="178" y="93"/>
                  <a:pt x="169" y="95"/>
                </a:cubicBezTo>
                <a:cubicBezTo>
                  <a:pt x="169" y="72"/>
                  <a:pt x="169" y="72"/>
                  <a:pt x="169" y="72"/>
                </a:cubicBezTo>
                <a:cubicBezTo>
                  <a:pt x="178" y="70"/>
                  <a:pt x="186" y="68"/>
                  <a:pt x="194" y="66"/>
                </a:cubicBezTo>
                <a:lnTo>
                  <a:pt x="194" y="88"/>
                </a:lnTo>
                <a:close/>
                <a:moveTo>
                  <a:pt x="221" y="66"/>
                </a:moveTo>
                <a:cubicBezTo>
                  <a:pt x="221" y="69"/>
                  <a:pt x="219" y="73"/>
                  <a:pt x="215" y="77"/>
                </a:cubicBezTo>
                <a:cubicBezTo>
                  <a:pt x="212" y="79"/>
                  <a:pt x="208" y="82"/>
                  <a:pt x="204" y="84"/>
                </a:cubicBezTo>
                <a:cubicBezTo>
                  <a:pt x="204" y="62"/>
                  <a:pt x="204" y="62"/>
                  <a:pt x="204" y="62"/>
                </a:cubicBezTo>
                <a:cubicBezTo>
                  <a:pt x="211" y="59"/>
                  <a:pt x="217" y="55"/>
                  <a:pt x="221" y="51"/>
                </a:cubicBezTo>
                <a:cubicBezTo>
                  <a:pt x="221" y="57"/>
                  <a:pt x="221" y="62"/>
                  <a:pt x="221" y="66"/>
                </a:cubicBezTo>
                <a:close/>
                <a:moveTo>
                  <a:pt x="36" y="22"/>
                </a:moveTo>
                <a:cubicBezTo>
                  <a:pt x="49" y="10"/>
                  <a:pt x="84" y="0"/>
                  <a:pt x="125" y="0"/>
                </a:cubicBezTo>
                <a:cubicBezTo>
                  <a:pt x="125" y="0"/>
                  <a:pt x="125" y="0"/>
                  <a:pt x="125" y="0"/>
                </a:cubicBezTo>
                <a:cubicBezTo>
                  <a:pt x="153" y="0"/>
                  <a:pt x="177" y="4"/>
                  <a:pt x="195" y="11"/>
                </a:cubicBezTo>
                <a:cubicBezTo>
                  <a:pt x="204" y="14"/>
                  <a:pt x="211" y="18"/>
                  <a:pt x="215" y="22"/>
                </a:cubicBezTo>
                <a:cubicBezTo>
                  <a:pt x="219" y="26"/>
                  <a:pt x="221" y="29"/>
                  <a:pt x="221" y="32"/>
                </a:cubicBezTo>
                <a:cubicBezTo>
                  <a:pt x="221" y="36"/>
                  <a:pt x="219" y="39"/>
                  <a:pt x="215" y="43"/>
                </a:cubicBezTo>
                <a:cubicBezTo>
                  <a:pt x="202" y="55"/>
                  <a:pt x="166" y="65"/>
                  <a:pt x="125" y="65"/>
                </a:cubicBezTo>
                <a:cubicBezTo>
                  <a:pt x="98" y="65"/>
                  <a:pt x="73" y="61"/>
                  <a:pt x="56" y="54"/>
                </a:cubicBezTo>
                <a:cubicBezTo>
                  <a:pt x="47" y="51"/>
                  <a:pt x="40" y="47"/>
                  <a:pt x="36" y="43"/>
                </a:cubicBezTo>
                <a:cubicBezTo>
                  <a:pt x="32" y="39"/>
                  <a:pt x="30" y="36"/>
                  <a:pt x="30" y="32"/>
                </a:cubicBezTo>
                <a:cubicBezTo>
                  <a:pt x="30" y="29"/>
                  <a:pt x="32" y="26"/>
                  <a:pt x="36" y="22"/>
                </a:cubicBezTo>
                <a:close/>
                <a:moveTo>
                  <a:pt x="158" y="73"/>
                </a:moveTo>
                <a:cubicBezTo>
                  <a:pt x="158" y="97"/>
                  <a:pt x="158" y="97"/>
                  <a:pt x="158" y="97"/>
                </a:cubicBezTo>
                <a:cubicBezTo>
                  <a:pt x="149" y="98"/>
                  <a:pt x="140" y="99"/>
                  <a:pt x="130" y="99"/>
                </a:cubicBezTo>
                <a:cubicBezTo>
                  <a:pt x="130" y="75"/>
                  <a:pt x="130" y="75"/>
                  <a:pt x="130" y="75"/>
                </a:cubicBezTo>
                <a:cubicBezTo>
                  <a:pt x="140" y="75"/>
                  <a:pt x="149" y="74"/>
                  <a:pt x="158" y="73"/>
                </a:cubicBezTo>
                <a:close/>
                <a:moveTo>
                  <a:pt x="120" y="75"/>
                </a:moveTo>
                <a:cubicBezTo>
                  <a:pt x="120" y="99"/>
                  <a:pt x="120" y="99"/>
                  <a:pt x="120" y="99"/>
                </a:cubicBezTo>
                <a:cubicBezTo>
                  <a:pt x="109" y="98"/>
                  <a:pt x="99" y="98"/>
                  <a:pt x="90" y="96"/>
                </a:cubicBezTo>
                <a:cubicBezTo>
                  <a:pt x="90" y="73"/>
                  <a:pt x="90" y="73"/>
                  <a:pt x="90" y="73"/>
                </a:cubicBezTo>
                <a:cubicBezTo>
                  <a:pt x="100" y="74"/>
                  <a:pt x="109" y="75"/>
                  <a:pt x="120" y="75"/>
                </a:cubicBezTo>
                <a:close/>
                <a:moveTo>
                  <a:pt x="80" y="71"/>
                </a:moveTo>
                <a:cubicBezTo>
                  <a:pt x="80" y="95"/>
                  <a:pt x="80" y="95"/>
                  <a:pt x="80" y="95"/>
                </a:cubicBezTo>
                <a:cubicBezTo>
                  <a:pt x="71" y="93"/>
                  <a:pt x="63" y="91"/>
                  <a:pt x="56" y="88"/>
                </a:cubicBezTo>
                <a:cubicBezTo>
                  <a:pt x="56" y="88"/>
                  <a:pt x="55" y="88"/>
                  <a:pt x="55" y="87"/>
                </a:cubicBezTo>
                <a:cubicBezTo>
                  <a:pt x="55" y="65"/>
                  <a:pt x="55" y="65"/>
                  <a:pt x="55" y="65"/>
                </a:cubicBezTo>
                <a:cubicBezTo>
                  <a:pt x="62" y="67"/>
                  <a:pt x="71" y="70"/>
                  <a:pt x="80" y="71"/>
                </a:cubicBezTo>
                <a:close/>
                <a:moveTo>
                  <a:pt x="30" y="51"/>
                </a:moveTo>
                <a:cubicBezTo>
                  <a:pt x="34" y="55"/>
                  <a:pt x="39" y="58"/>
                  <a:pt x="44" y="61"/>
                </a:cubicBezTo>
                <a:cubicBezTo>
                  <a:pt x="44" y="83"/>
                  <a:pt x="44" y="83"/>
                  <a:pt x="44" y="83"/>
                </a:cubicBezTo>
                <a:cubicBezTo>
                  <a:pt x="41" y="81"/>
                  <a:pt x="38" y="79"/>
                  <a:pt x="36" y="77"/>
                </a:cubicBezTo>
                <a:cubicBezTo>
                  <a:pt x="32" y="73"/>
                  <a:pt x="30" y="69"/>
                  <a:pt x="30" y="66"/>
                </a:cubicBezTo>
                <a:cubicBezTo>
                  <a:pt x="30" y="63"/>
                  <a:pt x="30" y="57"/>
                  <a:pt x="30" y="51"/>
                </a:cubicBezTo>
                <a:close/>
                <a:moveTo>
                  <a:pt x="6" y="76"/>
                </a:moveTo>
                <a:cubicBezTo>
                  <a:pt x="10" y="73"/>
                  <a:pt x="14" y="70"/>
                  <a:pt x="20" y="67"/>
                </a:cubicBezTo>
                <a:cubicBezTo>
                  <a:pt x="20" y="74"/>
                  <a:pt x="24" y="80"/>
                  <a:pt x="29" y="85"/>
                </a:cubicBezTo>
                <a:cubicBezTo>
                  <a:pt x="47" y="100"/>
                  <a:pt x="83" y="109"/>
                  <a:pt x="125" y="109"/>
                </a:cubicBezTo>
                <a:cubicBezTo>
                  <a:pt x="143" y="109"/>
                  <a:pt x="160" y="107"/>
                  <a:pt x="175" y="104"/>
                </a:cubicBezTo>
                <a:cubicBezTo>
                  <a:pt x="158" y="113"/>
                  <a:pt x="129" y="119"/>
                  <a:pt x="96" y="119"/>
                </a:cubicBezTo>
                <a:cubicBezTo>
                  <a:pt x="68" y="119"/>
                  <a:pt x="44" y="115"/>
                  <a:pt x="26" y="109"/>
                </a:cubicBezTo>
                <a:cubicBezTo>
                  <a:pt x="18" y="105"/>
                  <a:pt x="11" y="101"/>
                  <a:pt x="6" y="97"/>
                </a:cubicBezTo>
                <a:cubicBezTo>
                  <a:pt x="2" y="93"/>
                  <a:pt x="0" y="90"/>
                  <a:pt x="0" y="87"/>
                </a:cubicBezTo>
                <a:cubicBezTo>
                  <a:pt x="0" y="83"/>
                  <a:pt x="2" y="80"/>
                  <a:pt x="6" y="76"/>
                </a:cubicBezTo>
                <a:close/>
                <a:moveTo>
                  <a:pt x="164" y="120"/>
                </a:moveTo>
                <a:cubicBezTo>
                  <a:pt x="164" y="142"/>
                  <a:pt x="164" y="142"/>
                  <a:pt x="164" y="142"/>
                </a:cubicBezTo>
                <a:cubicBezTo>
                  <a:pt x="157" y="145"/>
                  <a:pt x="148" y="147"/>
                  <a:pt x="139" y="149"/>
                </a:cubicBezTo>
                <a:cubicBezTo>
                  <a:pt x="139" y="126"/>
                  <a:pt x="139" y="126"/>
                  <a:pt x="139" y="126"/>
                </a:cubicBezTo>
                <a:cubicBezTo>
                  <a:pt x="148" y="124"/>
                  <a:pt x="156" y="122"/>
                  <a:pt x="164" y="120"/>
                </a:cubicBezTo>
                <a:close/>
                <a:moveTo>
                  <a:pt x="61" y="150"/>
                </a:moveTo>
                <a:cubicBezTo>
                  <a:pt x="61" y="127"/>
                  <a:pt x="61" y="127"/>
                  <a:pt x="61" y="127"/>
                </a:cubicBezTo>
                <a:cubicBezTo>
                  <a:pt x="70" y="128"/>
                  <a:pt x="80" y="129"/>
                  <a:pt x="90" y="129"/>
                </a:cubicBezTo>
                <a:cubicBezTo>
                  <a:pt x="90" y="153"/>
                  <a:pt x="90" y="153"/>
                  <a:pt x="90" y="153"/>
                </a:cubicBezTo>
                <a:cubicBezTo>
                  <a:pt x="80" y="153"/>
                  <a:pt x="70" y="152"/>
                  <a:pt x="61" y="150"/>
                </a:cubicBezTo>
                <a:close/>
                <a:moveTo>
                  <a:pt x="129" y="127"/>
                </a:moveTo>
                <a:cubicBezTo>
                  <a:pt x="129" y="151"/>
                  <a:pt x="129" y="151"/>
                  <a:pt x="129" y="151"/>
                </a:cubicBezTo>
                <a:cubicBezTo>
                  <a:pt x="120" y="152"/>
                  <a:pt x="110" y="153"/>
                  <a:pt x="100" y="153"/>
                </a:cubicBezTo>
                <a:cubicBezTo>
                  <a:pt x="100" y="129"/>
                  <a:pt x="100" y="129"/>
                  <a:pt x="100" y="129"/>
                </a:cubicBezTo>
                <a:cubicBezTo>
                  <a:pt x="110" y="129"/>
                  <a:pt x="120" y="129"/>
                  <a:pt x="129" y="127"/>
                </a:cubicBezTo>
                <a:close/>
                <a:moveTo>
                  <a:pt x="15" y="137"/>
                </a:moveTo>
                <a:cubicBezTo>
                  <a:pt x="11" y="135"/>
                  <a:pt x="9" y="133"/>
                  <a:pt x="6" y="131"/>
                </a:cubicBezTo>
                <a:cubicBezTo>
                  <a:pt x="2" y="127"/>
                  <a:pt x="0" y="123"/>
                  <a:pt x="0" y="120"/>
                </a:cubicBezTo>
                <a:cubicBezTo>
                  <a:pt x="0" y="117"/>
                  <a:pt x="0" y="111"/>
                  <a:pt x="0" y="106"/>
                </a:cubicBezTo>
                <a:cubicBezTo>
                  <a:pt x="4" y="109"/>
                  <a:pt x="9" y="112"/>
                  <a:pt x="15" y="115"/>
                </a:cubicBezTo>
                <a:lnTo>
                  <a:pt x="15" y="137"/>
                </a:lnTo>
                <a:close/>
                <a:moveTo>
                  <a:pt x="50" y="149"/>
                </a:moveTo>
                <a:cubicBezTo>
                  <a:pt x="41" y="147"/>
                  <a:pt x="33" y="145"/>
                  <a:pt x="26" y="142"/>
                </a:cubicBezTo>
                <a:cubicBezTo>
                  <a:pt x="26" y="142"/>
                  <a:pt x="25" y="142"/>
                  <a:pt x="25" y="142"/>
                </a:cubicBezTo>
                <a:cubicBezTo>
                  <a:pt x="25" y="119"/>
                  <a:pt x="25" y="119"/>
                  <a:pt x="25" y="119"/>
                </a:cubicBezTo>
                <a:cubicBezTo>
                  <a:pt x="33" y="122"/>
                  <a:pt x="41" y="124"/>
                  <a:pt x="50" y="125"/>
                </a:cubicBezTo>
                <a:lnTo>
                  <a:pt x="50" y="149"/>
                </a:lnTo>
                <a:close/>
                <a:moveTo>
                  <a:pt x="76" y="187"/>
                </a:moveTo>
                <a:cubicBezTo>
                  <a:pt x="73" y="185"/>
                  <a:pt x="70" y="183"/>
                  <a:pt x="68" y="181"/>
                </a:cubicBezTo>
                <a:cubicBezTo>
                  <a:pt x="63" y="177"/>
                  <a:pt x="61" y="173"/>
                  <a:pt x="61" y="170"/>
                </a:cubicBezTo>
                <a:cubicBezTo>
                  <a:pt x="61" y="168"/>
                  <a:pt x="61" y="164"/>
                  <a:pt x="61" y="161"/>
                </a:cubicBezTo>
                <a:cubicBezTo>
                  <a:pt x="64" y="161"/>
                  <a:pt x="68" y="162"/>
                  <a:pt x="71" y="162"/>
                </a:cubicBezTo>
                <a:cubicBezTo>
                  <a:pt x="72" y="163"/>
                  <a:pt x="74" y="164"/>
                  <a:pt x="76" y="165"/>
                </a:cubicBezTo>
                <a:lnTo>
                  <a:pt x="76" y="187"/>
                </a:lnTo>
                <a:close/>
                <a:moveTo>
                  <a:pt x="112" y="199"/>
                </a:moveTo>
                <a:cubicBezTo>
                  <a:pt x="103" y="197"/>
                  <a:pt x="94" y="195"/>
                  <a:pt x="88" y="192"/>
                </a:cubicBezTo>
                <a:cubicBezTo>
                  <a:pt x="87" y="192"/>
                  <a:pt x="87" y="192"/>
                  <a:pt x="86" y="191"/>
                </a:cubicBezTo>
                <a:cubicBezTo>
                  <a:pt x="86" y="169"/>
                  <a:pt x="86" y="169"/>
                  <a:pt x="86" y="169"/>
                </a:cubicBezTo>
                <a:cubicBezTo>
                  <a:pt x="94" y="171"/>
                  <a:pt x="102" y="174"/>
                  <a:pt x="112" y="175"/>
                </a:cubicBezTo>
                <a:lnTo>
                  <a:pt x="112" y="199"/>
                </a:lnTo>
                <a:close/>
                <a:moveTo>
                  <a:pt x="151" y="203"/>
                </a:moveTo>
                <a:cubicBezTo>
                  <a:pt x="141" y="202"/>
                  <a:pt x="131" y="202"/>
                  <a:pt x="122" y="200"/>
                </a:cubicBezTo>
                <a:cubicBezTo>
                  <a:pt x="122" y="177"/>
                  <a:pt x="122" y="177"/>
                  <a:pt x="122" y="177"/>
                </a:cubicBezTo>
                <a:cubicBezTo>
                  <a:pt x="131" y="178"/>
                  <a:pt x="141" y="179"/>
                  <a:pt x="151" y="179"/>
                </a:cubicBezTo>
                <a:lnTo>
                  <a:pt x="151" y="203"/>
                </a:lnTo>
                <a:close/>
                <a:moveTo>
                  <a:pt x="190" y="201"/>
                </a:moveTo>
                <a:cubicBezTo>
                  <a:pt x="181" y="202"/>
                  <a:pt x="171" y="203"/>
                  <a:pt x="161" y="203"/>
                </a:cubicBezTo>
                <a:cubicBezTo>
                  <a:pt x="161" y="179"/>
                  <a:pt x="161" y="179"/>
                  <a:pt x="161" y="179"/>
                </a:cubicBezTo>
                <a:cubicBezTo>
                  <a:pt x="171" y="179"/>
                  <a:pt x="181" y="178"/>
                  <a:pt x="190" y="177"/>
                </a:cubicBezTo>
                <a:lnTo>
                  <a:pt x="190" y="201"/>
                </a:lnTo>
                <a:close/>
                <a:moveTo>
                  <a:pt x="225" y="192"/>
                </a:moveTo>
                <a:cubicBezTo>
                  <a:pt x="218" y="195"/>
                  <a:pt x="209" y="197"/>
                  <a:pt x="200" y="199"/>
                </a:cubicBezTo>
                <a:cubicBezTo>
                  <a:pt x="200" y="176"/>
                  <a:pt x="200" y="176"/>
                  <a:pt x="200" y="176"/>
                </a:cubicBezTo>
                <a:cubicBezTo>
                  <a:pt x="209" y="174"/>
                  <a:pt x="218" y="172"/>
                  <a:pt x="225" y="170"/>
                </a:cubicBezTo>
                <a:lnTo>
                  <a:pt x="225" y="192"/>
                </a:lnTo>
                <a:close/>
                <a:moveTo>
                  <a:pt x="157" y="169"/>
                </a:moveTo>
                <a:cubicBezTo>
                  <a:pt x="137" y="169"/>
                  <a:pt x="118" y="167"/>
                  <a:pt x="102" y="163"/>
                </a:cubicBezTo>
                <a:cubicBezTo>
                  <a:pt x="128" y="162"/>
                  <a:pt x="151" y="158"/>
                  <a:pt x="169" y="152"/>
                </a:cubicBezTo>
                <a:cubicBezTo>
                  <a:pt x="178" y="148"/>
                  <a:pt x="186" y="144"/>
                  <a:pt x="192" y="139"/>
                </a:cubicBezTo>
                <a:cubicBezTo>
                  <a:pt x="198" y="134"/>
                  <a:pt x="202" y="127"/>
                  <a:pt x="202" y="120"/>
                </a:cubicBezTo>
                <a:cubicBezTo>
                  <a:pt x="202" y="117"/>
                  <a:pt x="202" y="112"/>
                  <a:pt x="202" y="108"/>
                </a:cubicBezTo>
                <a:cubicBezTo>
                  <a:pt x="211" y="110"/>
                  <a:pt x="219" y="112"/>
                  <a:pt x="226" y="115"/>
                </a:cubicBezTo>
                <a:cubicBezTo>
                  <a:pt x="235" y="118"/>
                  <a:pt x="242" y="122"/>
                  <a:pt x="246" y="126"/>
                </a:cubicBezTo>
                <a:cubicBezTo>
                  <a:pt x="251" y="130"/>
                  <a:pt x="253" y="133"/>
                  <a:pt x="253" y="136"/>
                </a:cubicBezTo>
                <a:cubicBezTo>
                  <a:pt x="253" y="140"/>
                  <a:pt x="251" y="143"/>
                  <a:pt x="246" y="147"/>
                </a:cubicBezTo>
                <a:cubicBezTo>
                  <a:pt x="233" y="159"/>
                  <a:pt x="198" y="169"/>
                  <a:pt x="157" y="169"/>
                </a:cubicBezTo>
                <a:close/>
                <a:moveTo>
                  <a:pt x="246" y="181"/>
                </a:moveTo>
                <a:cubicBezTo>
                  <a:pt x="244" y="183"/>
                  <a:pt x="240" y="186"/>
                  <a:pt x="235" y="188"/>
                </a:cubicBezTo>
                <a:cubicBezTo>
                  <a:pt x="235" y="166"/>
                  <a:pt x="235" y="166"/>
                  <a:pt x="235" y="166"/>
                </a:cubicBezTo>
                <a:cubicBezTo>
                  <a:pt x="242" y="163"/>
                  <a:pt x="248" y="159"/>
                  <a:pt x="253" y="155"/>
                </a:cubicBezTo>
                <a:cubicBezTo>
                  <a:pt x="253" y="161"/>
                  <a:pt x="253" y="166"/>
                  <a:pt x="253" y="170"/>
                </a:cubicBezTo>
                <a:cubicBezTo>
                  <a:pt x="253" y="173"/>
                  <a:pt x="251" y="177"/>
                  <a:pt x="246" y="181"/>
                </a:cubicBezTo>
                <a:close/>
              </a:path>
            </a:pathLst>
          </a:custGeom>
          <a:solidFill>
            <a:schemeClr val="accent3"/>
          </a:solidFill>
          <a:ln>
            <a:noFill/>
          </a:ln>
        </p:spPr>
        <p:txBody>
          <a:bodyPr vert="horz" wrap="square" lIns="79992" tIns="39996" rIns="79992" bIns="39996" numCol="1" anchor="t" anchorCtr="0" compatLnSpc="1">
            <a:prstTxWarp prst="textNoShape">
              <a:avLst/>
            </a:prstTxWarp>
          </a:bodyPr>
          <a:lstStyle/>
          <a:p>
            <a:endParaRPr lang="en-US"/>
          </a:p>
        </p:txBody>
      </p:sp>
      <p:sp>
        <p:nvSpPr>
          <p:cNvPr id="15" name="Freeform 26"/>
          <p:cNvSpPr>
            <a:spLocks noEditPoints="1"/>
          </p:cNvSpPr>
          <p:nvPr/>
        </p:nvSpPr>
        <p:spPr bwMode="auto">
          <a:xfrm>
            <a:off x="7862674" y="2076885"/>
            <a:ext cx="553198" cy="587473"/>
          </a:xfrm>
          <a:custGeom>
            <a:avLst/>
            <a:gdLst>
              <a:gd name="T0" fmla="*/ 909 w 909"/>
              <a:gd name="T1" fmla="*/ 850 h 907"/>
              <a:gd name="T2" fmla="*/ 909 w 909"/>
              <a:gd name="T3" fmla="*/ 907 h 907"/>
              <a:gd name="T4" fmla="*/ 0 w 909"/>
              <a:gd name="T5" fmla="*/ 907 h 907"/>
              <a:gd name="T6" fmla="*/ 0 w 909"/>
              <a:gd name="T7" fmla="*/ 0 h 907"/>
              <a:gd name="T8" fmla="*/ 57 w 909"/>
              <a:gd name="T9" fmla="*/ 0 h 907"/>
              <a:gd name="T10" fmla="*/ 57 w 909"/>
              <a:gd name="T11" fmla="*/ 850 h 907"/>
              <a:gd name="T12" fmla="*/ 909 w 909"/>
              <a:gd name="T13" fmla="*/ 850 h 907"/>
              <a:gd name="T14" fmla="*/ 411 w 909"/>
              <a:gd name="T15" fmla="*/ 314 h 907"/>
              <a:gd name="T16" fmla="*/ 645 w 909"/>
              <a:gd name="T17" fmla="*/ 373 h 907"/>
              <a:gd name="T18" fmla="*/ 725 w 909"/>
              <a:gd name="T19" fmla="*/ 239 h 907"/>
              <a:gd name="T20" fmla="*/ 796 w 909"/>
              <a:gd name="T21" fmla="*/ 283 h 907"/>
              <a:gd name="T22" fmla="*/ 801 w 909"/>
              <a:gd name="T23" fmla="*/ 57 h 907"/>
              <a:gd name="T24" fmla="*/ 602 w 909"/>
              <a:gd name="T25" fmla="*/ 165 h 907"/>
              <a:gd name="T26" fmla="*/ 675 w 909"/>
              <a:gd name="T27" fmla="*/ 210 h 907"/>
              <a:gd name="T28" fmla="*/ 616 w 909"/>
              <a:gd name="T29" fmla="*/ 307 h 907"/>
              <a:gd name="T30" fmla="*/ 394 w 909"/>
              <a:gd name="T31" fmla="*/ 253 h 907"/>
              <a:gd name="T32" fmla="*/ 156 w 909"/>
              <a:gd name="T33" fmla="*/ 491 h 907"/>
              <a:gd name="T34" fmla="*/ 196 w 909"/>
              <a:gd name="T35" fmla="*/ 532 h 907"/>
              <a:gd name="T36" fmla="*/ 411 w 909"/>
              <a:gd name="T37" fmla="*/ 314 h 907"/>
              <a:gd name="T38" fmla="*/ 175 w 909"/>
              <a:gd name="T39" fmla="*/ 595 h 907"/>
              <a:gd name="T40" fmla="*/ 175 w 909"/>
              <a:gd name="T41" fmla="*/ 798 h 907"/>
              <a:gd name="T42" fmla="*/ 288 w 909"/>
              <a:gd name="T43" fmla="*/ 798 h 907"/>
              <a:gd name="T44" fmla="*/ 288 w 909"/>
              <a:gd name="T45" fmla="*/ 522 h 907"/>
              <a:gd name="T46" fmla="*/ 196 w 909"/>
              <a:gd name="T47" fmla="*/ 617 h 907"/>
              <a:gd name="T48" fmla="*/ 175 w 909"/>
              <a:gd name="T49" fmla="*/ 595 h 907"/>
              <a:gd name="T50" fmla="*/ 345 w 909"/>
              <a:gd name="T51" fmla="*/ 798 h 907"/>
              <a:gd name="T52" fmla="*/ 460 w 909"/>
              <a:gd name="T53" fmla="*/ 798 h 907"/>
              <a:gd name="T54" fmla="*/ 460 w 909"/>
              <a:gd name="T55" fmla="*/ 390 h 907"/>
              <a:gd name="T56" fmla="*/ 430 w 909"/>
              <a:gd name="T57" fmla="*/ 383 h 907"/>
              <a:gd name="T58" fmla="*/ 345 w 909"/>
              <a:gd name="T59" fmla="*/ 465 h 907"/>
              <a:gd name="T60" fmla="*/ 345 w 909"/>
              <a:gd name="T61" fmla="*/ 798 h 907"/>
              <a:gd name="T62" fmla="*/ 801 w 909"/>
              <a:gd name="T63" fmla="*/ 798 h 907"/>
              <a:gd name="T64" fmla="*/ 801 w 909"/>
              <a:gd name="T65" fmla="*/ 357 h 907"/>
              <a:gd name="T66" fmla="*/ 744 w 909"/>
              <a:gd name="T67" fmla="*/ 321 h 907"/>
              <a:gd name="T68" fmla="*/ 687 w 909"/>
              <a:gd name="T69" fmla="*/ 416 h 907"/>
              <a:gd name="T70" fmla="*/ 687 w 909"/>
              <a:gd name="T71" fmla="*/ 798 h 907"/>
              <a:gd name="T72" fmla="*/ 801 w 909"/>
              <a:gd name="T73" fmla="*/ 798 h 907"/>
              <a:gd name="T74" fmla="*/ 635 w 909"/>
              <a:gd name="T75" fmla="*/ 798 h 907"/>
              <a:gd name="T76" fmla="*/ 635 w 909"/>
              <a:gd name="T77" fmla="*/ 432 h 907"/>
              <a:gd name="T78" fmla="*/ 522 w 909"/>
              <a:gd name="T79" fmla="*/ 404 h 907"/>
              <a:gd name="T80" fmla="*/ 522 w 909"/>
              <a:gd name="T81" fmla="*/ 798 h 907"/>
              <a:gd name="T82" fmla="*/ 635 w 909"/>
              <a:gd name="T83" fmla="*/ 798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9" h="907">
                <a:moveTo>
                  <a:pt x="909" y="850"/>
                </a:moveTo>
                <a:lnTo>
                  <a:pt x="909" y="907"/>
                </a:lnTo>
                <a:lnTo>
                  <a:pt x="0" y="907"/>
                </a:lnTo>
                <a:lnTo>
                  <a:pt x="0" y="0"/>
                </a:lnTo>
                <a:lnTo>
                  <a:pt x="57" y="0"/>
                </a:lnTo>
                <a:lnTo>
                  <a:pt x="57" y="850"/>
                </a:lnTo>
                <a:lnTo>
                  <a:pt x="909" y="850"/>
                </a:lnTo>
                <a:close/>
                <a:moveTo>
                  <a:pt x="411" y="314"/>
                </a:moveTo>
                <a:lnTo>
                  <a:pt x="645" y="373"/>
                </a:lnTo>
                <a:lnTo>
                  <a:pt x="725" y="239"/>
                </a:lnTo>
                <a:lnTo>
                  <a:pt x="796" y="283"/>
                </a:lnTo>
                <a:lnTo>
                  <a:pt x="801" y="57"/>
                </a:lnTo>
                <a:lnTo>
                  <a:pt x="602" y="165"/>
                </a:lnTo>
                <a:lnTo>
                  <a:pt x="675" y="210"/>
                </a:lnTo>
                <a:lnTo>
                  <a:pt x="616" y="307"/>
                </a:lnTo>
                <a:lnTo>
                  <a:pt x="394" y="253"/>
                </a:lnTo>
                <a:lnTo>
                  <a:pt x="156" y="491"/>
                </a:lnTo>
                <a:lnTo>
                  <a:pt x="196" y="532"/>
                </a:lnTo>
                <a:lnTo>
                  <a:pt x="411" y="314"/>
                </a:lnTo>
                <a:close/>
                <a:moveTo>
                  <a:pt x="175" y="595"/>
                </a:moveTo>
                <a:lnTo>
                  <a:pt x="175" y="798"/>
                </a:lnTo>
                <a:lnTo>
                  <a:pt x="288" y="798"/>
                </a:lnTo>
                <a:lnTo>
                  <a:pt x="288" y="522"/>
                </a:lnTo>
                <a:lnTo>
                  <a:pt x="196" y="617"/>
                </a:lnTo>
                <a:lnTo>
                  <a:pt x="175" y="595"/>
                </a:lnTo>
                <a:close/>
                <a:moveTo>
                  <a:pt x="345" y="798"/>
                </a:moveTo>
                <a:lnTo>
                  <a:pt x="460" y="798"/>
                </a:lnTo>
                <a:lnTo>
                  <a:pt x="460" y="390"/>
                </a:lnTo>
                <a:lnTo>
                  <a:pt x="430" y="383"/>
                </a:lnTo>
                <a:lnTo>
                  <a:pt x="345" y="465"/>
                </a:lnTo>
                <a:lnTo>
                  <a:pt x="345" y="798"/>
                </a:lnTo>
                <a:close/>
                <a:moveTo>
                  <a:pt x="801" y="798"/>
                </a:moveTo>
                <a:lnTo>
                  <a:pt x="801" y="357"/>
                </a:lnTo>
                <a:lnTo>
                  <a:pt x="744" y="321"/>
                </a:lnTo>
                <a:lnTo>
                  <a:pt x="687" y="416"/>
                </a:lnTo>
                <a:lnTo>
                  <a:pt x="687" y="798"/>
                </a:lnTo>
                <a:lnTo>
                  <a:pt x="801" y="798"/>
                </a:lnTo>
                <a:close/>
                <a:moveTo>
                  <a:pt x="635" y="798"/>
                </a:moveTo>
                <a:lnTo>
                  <a:pt x="635" y="432"/>
                </a:lnTo>
                <a:lnTo>
                  <a:pt x="522" y="404"/>
                </a:lnTo>
                <a:lnTo>
                  <a:pt x="522" y="798"/>
                </a:lnTo>
                <a:lnTo>
                  <a:pt x="635" y="798"/>
                </a:lnTo>
                <a:close/>
              </a:path>
            </a:pathLst>
          </a:custGeom>
          <a:solidFill>
            <a:schemeClr val="accent6"/>
          </a:solidFill>
          <a:ln>
            <a:noFill/>
          </a:ln>
          <a:extLst/>
        </p:spPr>
        <p:txBody>
          <a:bodyPr vert="horz" wrap="square" lIns="79992" tIns="39996" rIns="79992" bIns="39996" numCol="1" anchor="t" anchorCtr="0" compatLnSpc="1">
            <a:prstTxWarp prst="textNoShape">
              <a:avLst/>
            </a:prstTxWarp>
          </a:bodyPr>
          <a:lstStyle/>
          <a:p>
            <a:endParaRPr lang="en-US"/>
          </a:p>
        </p:txBody>
      </p:sp>
      <p:sp>
        <p:nvSpPr>
          <p:cNvPr id="17" name="TextBox 16"/>
          <p:cNvSpPr txBox="1"/>
          <p:nvPr/>
        </p:nvSpPr>
        <p:spPr>
          <a:xfrm>
            <a:off x="649288" y="3012954"/>
            <a:ext cx="2257573" cy="3238335"/>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r>
              <a:rPr lang="en-AU" sz="1400" dirty="0" err="1" smtClean="0">
                <a:solidFill>
                  <a:schemeClr val="tx1">
                    <a:lumMod val="75000"/>
                    <a:lumOff val="25000"/>
                  </a:schemeClr>
                </a:solidFill>
                <a:latin typeface="+mj-lt"/>
              </a:rPr>
              <a:t>Mayores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volúmenes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la </a:t>
            </a:r>
            <a:r>
              <a:rPr lang="en-AU" sz="1400" dirty="0" err="1" smtClean="0">
                <a:solidFill>
                  <a:schemeClr val="tx1">
                    <a:lumMod val="75000"/>
                    <a:lumOff val="25000"/>
                  </a:schemeClr>
                </a:solidFill>
                <a:latin typeface="+mj-lt"/>
              </a:rPr>
              <a:t>mayoría</a:t>
            </a:r>
            <a:r>
              <a:rPr lang="en-AU" sz="1400" dirty="0" smtClean="0">
                <a:solidFill>
                  <a:schemeClr val="tx1">
                    <a:lumMod val="75000"/>
                    <a:lumOff val="25000"/>
                  </a:schemeClr>
                </a:solidFill>
                <a:latin typeface="+mj-lt"/>
              </a:rPr>
              <a:t> del </a:t>
            </a:r>
            <a:r>
              <a:rPr lang="en-AU" sz="1400" dirty="0" err="1" smtClean="0">
                <a:solidFill>
                  <a:schemeClr val="tx1">
                    <a:lumMod val="75000"/>
                    <a:lumOff val="25000"/>
                  </a:schemeClr>
                </a:solidFill>
                <a:latin typeface="+mj-lt"/>
              </a:rPr>
              <a:t>portafolio</a:t>
            </a:r>
            <a:r>
              <a:rPr lang="en-AU" sz="1400" dirty="0" smtClean="0">
                <a:solidFill>
                  <a:schemeClr val="tx1">
                    <a:lumMod val="75000"/>
                    <a:lumOff val="25000"/>
                  </a:schemeClr>
                </a:solidFill>
                <a:latin typeface="+mj-lt"/>
              </a:rPr>
              <a:t>, con </a:t>
            </a:r>
            <a:r>
              <a:rPr lang="en-AU" sz="1400" dirty="0" err="1" smtClean="0">
                <a:solidFill>
                  <a:schemeClr val="tx1">
                    <a:lumMod val="75000"/>
                    <a:lumOff val="25000"/>
                  </a:schemeClr>
                </a:solidFill>
                <a:latin typeface="+mj-lt"/>
              </a:rPr>
              <a:t>una</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reducción</a:t>
            </a:r>
            <a:r>
              <a:rPr lang="en-AU" sz="1400" dirty="0" smtClean="0">
                <a:solidFill>
                  <a:schemeClr val="tx1">
                    <a:lumMod val="75000"/>
                    <a:lumOff val="25000"/>
                  </a:schemeClr>
                </a:solidFill>
                <a:latin typeface="+mj-lt"/>
              </a:rPr>
              <a:t> de </a:t>
            </a:r>
            <a:r>
              <a:rPr lang="en-AU" sz="1400" dirty="0" err="1" smtClean="0">
                <a:solidFill>
                  <a:schemeClr val="tx1">
                    <a:lumMod val="75000"/>
                    <a:lumOff val="25000"/>
                  </a:schemeClr>
                </a:solidFill>
                <a:latin typeface="+mj-lt"/>
              </a:rPr>
              <a:t>costos</a:t>
            </a:r>
            <a:r>
              <a:rPr lang="en-AU" sz="1400" dirty="0" smtClean="0">
                <a:solidFill>
                  <a:schemeClr val="tx1">
                    <a:lumMod val="75000"/>
                    <a:lumOff val="25000"/>
                  </a:schemeClr>
                </a:solidFill>
                <a:latin typeface="+mj-lt"/>
              </a:rPr>
              <a:t> de 2%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términos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reales</a:t>
            </a:r>
            <a:r>
              <a:rPr lang="en-AU" sz="1400" dirty="0" smtClean="0">
                <a:solidFill>
                  <a:schemeClr val="tx1">
                    <a:lumMod val="75000"/>
                    <a:lumOff val="25000"/>
                  </a:schemeClr>
                </a:solidFill>
                <a:latin typeface="+mj-lt"/>
              </a:rPr>
              <a:t>. </a:t>
            </a:r>
            <a:endParaRPr lang="en-AU" sz="1400" dirty="0">
              <a:solidFill>
                <a:schemeClr val="tx1">
                  <a:lumMod val="75000"/>
                  <a:lumOff val="25000"/>
                </a:schemeClr>
              </a:solidFill>
              <a:latin typeface="+mj-lt"/>
            </a:endParaRPr>
          </a:p>
          <a:p>
            <a:pPr>
              <a:lnSpc>
                <a:spcPct val="105000"/>
              </a:lnSpc>
              <a:spcAft>
                <a:spcPts val="350"/>
              </a:spcAft>
              <a:buClr>
                <a:schemeClr val="accent2"/>
              </a:buClr>
              <a:buSzPct val="70000"/>
            </a:pPr>
            <a:r>
              <a:rPr lang="en-AU" sz="1000" dirty="0">
                <a:solidFill>
                  <a:schemeClr val="tx1">
                    <a:lumMod val="75000"/>
                    <a:lumOff val="25000"/>
                  </a:schemeClr>
                </a:solidFill>
                <a:latin typeface="+mj-lt"/>
              </a:rPr>
              <a:t>Anglo American</a:t>
            </a:r>
          </a:p>
          <a:p>
            <a:pPr>
              <a:lnSpc>
                <a:spcPct val="105000"/>
              </a:lnSpc>
              <a:spcBef>
                <a:spcPts val="1050"/>
              </a:spcBef>
              <a:spcAft>
                <a:spcPts val="350"/>
              </a:spcAft>
              <a:buClr>
                <a:schemeClr val="accent2"/>
              </a:buClr>
              <a:buSzPct val="70000"/>
            </a:pPr>
            <a:r>
              <a:rPr lang="en-AU" sz="1400" dirty="0" err="1" smtClean="0">
                <a:solidFill>
                  <a:schemeClr val="tx1">
                    <a:lumMod val="75000"/>
                    <a:lumOff val="25000"/>
                  </a:schemeClr>
                </a:solidFill>
                <a:latin typeface="+mj-lt"/>
              </a:rPr>
              <a:t>Hemos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superado</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nuestras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metas</a:t>
            </a:r>
            <a:r>
              <a:rPr lang="en-AU" sz="1400" dirty="0" smtClean="0">
                <a:solidFill>
                  <a:schemeClr val="tx1">
                    <a:lumMod val="75000"/>
                    <a:lumOff val="25000"/>
                  </a:schemeClr>
                </a:solidFill>
                <a:latin typeface="+mj-lt"/>
              </a:rPr>
              <a:t> de </a:t>
            </a:r>
            <a:r>
              <a:rPr lang="en-AU" sz="1400" dirty="0" err="1" smtClean="0">
                <a:solidFill>
                  <a:schemeClr val="tx1">
                    <a:lumMod val="75000"/>
                    <a:lumOff val="25000"/>
                  </a:schemeClr>
                </a:solidFill>
                <a:latin typeface="+mj-lt"/>
              </a:rPr>
              <a:t>reducción</a:t>
            </a:r>
            <a:r>
              <a:rPr lang="en-AU" sz="1400" dirty="0" smtClean="0">
                <a:solidFill>
                  <a:schemeClr val="tx1">
                    <a:lumMod val="75000"/>
                    <a:lumOff val="25000"/>
                  </a:schemeClr>
                </a:solidFill>
                <a:latin typeface="+mj-lt"/>
              </a:rPr>
              <a:t> de </a:t>
            </a:r>
            <a:r>
              <a:rPr lang="en-AU" sz="1400" dirty="0" err="1" smtClean="0">
                <a:solidFill>
                  <a:schemeClr val="tx1">
                    <a:lumMod val="75000"/>
                    <a:lumOff val="25000"/>
                  </a:schemeClr>
                </a:solidFill>
                <a:latin typeface="+mj-lt"/>
              </a:rPr>
              <a:t>costos</a:t>
            </a:r>
            <a:r>
              <a:rPr lang="en-AU" sz="1400" dirty="0" smtClean="0">
                <a:solidFill>
                  <a:schemeClr val="tx1">
                    <a:lumMod val="75000"/>
                    <a:lumOff val="25000"/>
                  </a:schemeClr>
                </a:solidFill>
                <a:latin typeface="+mj-lt"/>
              </a:rPr>
              <a:t>, con </a:t>
            </a:r>
            <a:r>
              <a:rPr lang="en-AU" sz="1400" dirty="0" err="1" smtClean="0">
                <a:solidFill>
                  <a:schemeClr val="tx1">
                    <a:lumMod val="75000"/>
                    <a:lumOff val="25000"/>
                  </a:schemeClr>
                </a:solidFill>
                <a:latin typeface="+mj-lt"/>
              </a:rPr>
              <a:t>una</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mejora</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sustentable</a:t>
            </a:r>
            <a:r>
              <a:rPr lang="en-AU" sz="1400" dirty="0" smtClean="0">
                <a:solidFill>
                  <a:schemeClr val="tx1">
                    <a:lumMod val="75000"/>
                    <a:lumOff val="25000"/>
                  </a:schemeClr>
                </a:solidFill>
                <a:latin typeface="+mj-lt"/>
              </a:rPr>
              <a:t> de US$3,2 mil </a:t>
            </a:r>
            <a:r>
              <a:rPr lang="en-AU" sz="1400" dirty="0" err="1" smtClean="0">
                <a:solidFill>
                  <a:schemeClr val="tx1">
                    <a:lumMod val="75000"/>
                    <a:lumOff val="25000"/>
                  </a:schemeClr>
                </a:solidFill>
                <a:latin typeface="+mj-lt"/>
              </a:rPr>
              <a:t>millones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los </a:t>
            </a:r>
            <a:r>
              <a:rPr lang="en-AU" sz="1400" dirty="0" err="1" smtClean="0">
                <a:solidFill>
                  <a:schemeClr val="tx1">
                    <a:lumMod val="75000"/>
                    <a:lumOff val="25000"/>
                  </a:schemeClr>
                </a:solidFill>
                <a:latin typeface="+mj-lt"/>
              </a:rPr>
              <a:t>costos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operativos</a:t>
            </a:r>
            <a:r>
              <a:rPr lang="en-AU" sz="1400" dirty="0" smtClean="0">
                <a:solidFill>
                  <a:schemeClr val="tx1">
                    <a:lumMod val="75000"/>
                    <a:lumOff val="25000"/>
                  </a:schemeClr>
                </a:solidFill>
                <a:latin typeface="+mj-lt"/>
              </a:rPr>
              <a:t>”.</a:t>
            </a:r>
            <a:endParaRPr lang="en-AU" sz="1400" dirty="0">
              <a:solidFill>
                <a:schemeClr val="tx1">
                  <a:lumMod val="75000"/>
                  <a:lumOff val="25000"/>
                </a:schemeClr>
              </a:solidFill>
              <a:latin typeface="+mj-lt"/>
            </a:endParaRPr>
          </a:p>
          <a:p>
            <a:pPr>
              <a:lnSpc>
                <a:spcPct val="105000"/>
              </a:lnSpc>
              <a:spcAft>
                <a:spcPts val="350"/>
              </a:spcAft>
              <a:buClr>
                <a:schemeClr val="accent2"/>
              </a:buClr>
              <a:buSzPct val="70000"/>
            </a:pPr>
            <a:r>
              <a:rPr lang="en-AU" sz="1000" dirty="0">
                <a:solidFill>
                  <a:schemeClr val="tx1">
                    <a:lumMod val="75000"/>
                    <a:lumOff val="25000"/>
                  </a:schemeClr>
                </a:solidFill>
                <a:latin typeface="+mj-lt"/>
              </a:rPr>
              <a:t>Rio Tinto</a:t>
            </a:r>
          </a:p>
        </p:txBody>
      </p:sp>
      <p:sp>
        <p:nvSpPr>
          <p:cNvPr id="19" name="TextBox 18"/>
          <p:cNvSpPr txBox="1"/>
          <p:nvPr/>
        </p:nvSpPr>
        <p:spPr>
          <a:xfrm>
            <a:off x="6496660" y="3012954"/>
            <a:ext cx="2263831" cy="3238335"/>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los </a:t>
            </a:r>
            <a:r>
              <a:rPr lang="en-AU" sz="1400" dirty="0" err="1" smtClean="0">
                <a:solidFill>
                  <a:schemeClr val="tx1">
                    <a:lumMod val="75000"/>
                    <a:lumOff val="25000"/>
                  </a:schemeClr>
                </a:solidFill>
                <a:latin typeface="+mj-lt"/>
              </a:rPr>
              <a:t>últmos</a:t>
            </a:r>
            <a:r>
              <a:rPr lang="en-AU" sz="1400" dirty="0" smtClean="0">
                <a:solidFill>
                  <a:schemeClr val="tx1">
                    <a:lumMod val="75000"/>
                    <a:lumOff val="25000"/>
                  </a:schemeClr>
                </a:solidFill>
                <a:latin typeface="+mj-lt"/>
              </a:rPr>
              <a:t> dos </a:t>
            </a:r>
            <a:r>
              <a:rPr lang="en-AU" sz="1400" dirty="0" err="1" smtClean="0">
                <a:solidFill>
                  <a:schemeClr val="tx1">
                    <a:lumMod val="75000"/>
                    <a:lumOff val="25000"/>
                  </a:schemeClr>
                </a:solidFill>
                <a:latin typeface="+mj-lt"/>
              </a:rPr>
              <a:t>años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hemos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liberado</a:t>
            </a:r>
            <a:r>
              <a:rPr lang="en-AU" sz="1400" dirty="0" smtClean="0">
                <a:solidFill>
                  <a:schemeClr val="tx1">
                    <a:lumMod val="75000"/>
                    <a:lumOff val="25000"/>
                  </a:schemeClr>
                </a:solidFill>
                <a:latin typeface="+mj-lt"/>
              </a:rPr>
              <a:t> US$2.1</a:t>
            </a:r>
            <a:r>
              <a:rPr lang="en-AU" sz="1400" dirty="0">
                <a:solidFill>
                  <a:schemeClr val="tx1">
                    <a:lumMod val="75000"/>
                    <a:lumOff val="25000"/>
                  </a:schemeClr>
                </a:solidFill>
                <a:latin typeface="+mj-lt"/>
              </a:rPr>
              <a:t> </a:t>
            </a:r>
            <a:r>
              <a:rPr lang="en-AU" sz="1400" dirty="0" smtClean="0">
                <a:solidFill>
                  <a:schemeClr val="tx1">
                    <a:lumMod val="75000"/>
                    <a:lumOff val="25000"/>
                  </a:schemeClr>
                </a:solidFill>
                <a:latin typeface="+mj-lt"/>
              </a:rPr>
              <a:t>mil </a:t>
            </a:r>
            <a:r>
              <a:rPr lang="en-AU" sz="1400" dirty="0" err="1" smtClean="0">
                <a:solidFill>
                  <a:schemeClr val="tx1">
                    <a:lumMod val="75000"/>
                    <a:lumOff val="25000"/>
                  </a:schemeClr>
                </a:solidFill>
                <a:latin typeface="+mj-lt"/>
              </a:rPr>
              <a:t>millones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capital de </a:t>
            </a:r>
            <a:r>
              <a:rPr lang="en-AU" sz="1400" dirty="0" err="1" smtClean="0">
                <a:solidFill>
                  <a:schemeClr val="tx1">
                    <a:lumMod val="75000"/>
                    <a:lumOff val="25000"/>
                  </a:schemeClr>
                </a:solidFill>
                <a:latin typeface="+mj-lt"/>
              </a:rPr>
              <a:t>trabajo</a:t>
            </a:r>
            <a:r>
              <a:rPr lang="en-AU" sz="1400" dirty="0" smtClean="0">
                <a:solidFill>
                  <a:schemeClr val="tx1">
                    <a:lumMod val="75000"/>
                    <a:lumOff val="25000"/>
                  </a:schemeClr>
                </a:solidFill>
                <a:latin typeface="+mj-lt"/>
              </a:rPr>
              <a:t>.</a:t>
            </a:r>
            <a:endParaRPr lang="en-AU" sz="1400" dirty="0">
              <a:solidFill>
                <a:schemeClr val="tx1">
                  <a:lumMod val="75000"/>
                  <a:lumOff val="25000"/>
                </a:schemeClr>
              </a:solidFill>
              <a:latin typeface="+mj-lt"/>
            </a:endParaRPr>
          </a:p>
          <a:p>
            <a:pPr>
              <a:lnSpc>
                <a:spcPct val="105000"/>
              </a:lnSpc>
              <a:spcAft>
                <a:spcPts val="350"/>
              </a:spcAft>
              <a:buClr>
                <a:schemeClr val="accent2"/>
              </a:buClr>
              <a:buSzPct val="70000"/>
            </a:pPr>
            <a:r>
              <a:rPr lang="en-AU" sz="1000" dirty="0">
                <a:solidFill>
                  <a:schemeClr val="tx1">
                    <a:lumMod val="75000"/>
                    <a:lumOff val="25000"/>
                  </a:schemeClr>
                </a:solidFill>
                <a:latin typeface="+mj-lt"/>
              </a:rPr>
              <a:t>Rio Tinto</a:t>
            </a:r>
          </a:p>
          <a:p>
            <a:pPr>
              <a:lnSpc>
                <a:spcPct val="105000"/>
              </a:lnSpc>
              <a:spcBef>
                <a:spcPts val="350"/>
              </a:spcBef>
              <a:spcAft>
                <a:spcPts val="350"/>
              </a:spcAft>
              <a:buClr>
                <a:schemeClr val="accent2"/>
              </a:buClr>
              <a:buSzPct val="70000"/>
            </a:pPr>
            <a:r>
              <a:rPr lang="es-CL" sz="1400" dirty="0" err="1">
                <a:solidFill>
                  <a:schemeClr val="tx1">
                    <a:lumMod val="75000"/>
                    <a:lumOff val="25000"/>
                  </a:schemeClr>
                </a:solidFill>
                <a:latin typeface="+mj-lt"/>
              </a:rPr>
              <a:t>Alcoa</a:t>
            </a:r>
            <a:r>
              <a:rPr lang="es-CL" sz="1400" dirty="0">
                <a:solidFill>
                  <a:schemeClr val="tx1">
                    <a:lumMod val="75000"/>
                    <a:lumOff val="25000"/>
                  </a:schemeClr>
                </a:solidFill>
                <a:latin typeface="+mj-lt"/>
              </a:rPr>
              <a:t> ha reducido el promedio de días de capital de trabajo por 9 días desde </a:t>
            </a:r>
            <a:r>
              <a:rPr lang="es-CL" sz="1400" dirty="0" smtClean="0">
                <a:solidFill>
                  <a:schemeClr val="tx1">
                    <a:lumMod val="75000"/>
                    <a:lumOff val="25000"/>
                  </a:schemeClr>
                </a:solidFill>
                <a:latin typeface="+mj-lt"/>
              </a:rPr>
              <a:t>el 2009</a:t>
            </a:r>
            <a:r>
              <a:rPr lang="es-CL" sz="1400" dirty="0">
                <a:solidFill>
                  <a:schemeClr val="tx1">
                    <a:lumMod val="75000"/>
                    <a:lumOff val="25000"/>
                  </a:schemeClr>
                </a:solidFill>
                <a:latin typeface="+mj-lt"/>
              </a:rPr>
              <a:t>.</a:t>
            </a:r>
            <a:r>
              <a:rPr lang="en-AU" sz="1400" dirty="0">
                <a:solidFill>
                  <a:schemeClr val="tx1">
                    <a:lumMod val="75000"/>
                    <a:lumOff val="25000"/>
                  </a:schemeClr>
                </a:solidFill>
                <a:latin typeface="+mj-lt"/>
              </a:rPr>
              <a:t/>
            </a:r>
            <a:br>
              <a:rPr lang="en-AU" sz="1400" dirty="0">
                <a:solidFill>
                  <a:schemeClr val="tx1">
                    <a:lumMod val="75000"/>
                    <a:lumOff val="25000"/>
                  </a:schemeClr>
                </a:solidFill>
                <a:latin typeface="+mj-lt"/>
              </a:rPr>
            </a:br>
            <a:r>
              <a:rPr lang="en-AU" sz="1000" dirty="0">
                <a:solidFill>
                  <a:schemeClr val="tx1">
                    <a:lumMod val="75000"/>
                    <a:lumOff val="25000"/>
                  </a:schemeClr>
                </a:solidFill>
                <a:latin typeface="+mj-lt"/>
              </a:rPr>
              <a:t>Alcoa</a:t>
            </a:r>
          </a:p>
          <a:p>
            <a:pPr>
              <a:lnSpc>
                <a:spcPct val="105000"/>
              </a:lnSpc>
              <a:spcBef>
                <a:spcPts val="350"/>
              </a:spcBef>
              <a:spcAft>
                <a:spcPts val="350"/>
              </a:spcAft>
              <a:buClr>
                <a:schemeClr val="accent2"/>
              </a:buClr>
              <a:buSzPct val="70000"/>
            </a:pPr>
            <a:r>
              <a:rPr lang="es-CL" sz="1400" dirty="0">
                <a:solidFill>
                  <a:schemeClr val="tx1">
                    <a:lumMod val="75000"/>
                    <a:lumOff val="25000"/>
                  </a:schemeClr>
                </a:solidFill>
                <a:latin typeface="+mj-lt"/>
              </a:rPr>
              <a:t>Estamos liberando capital de trabajo mediante la reducción de los </a:t>
            </a:r>
            <a:r>
              <a:rPr lang="es-CL" sz="1400" dirty="0" smtClean="0">
                <a:solidFill>
                  <a:schemeClr val="tx1">
                    <a:lumMod val="75000"/>
                    <a:lumOff val="25000"/>
                  </a:schemeClr>
                </a:solidFill>
                <a:latin typeface="+mj-lt"/>
              </a:rPr>
              <a:t>inventarios”.</a:t>
            </a:r>
          </a:p>
          <a:p>
            <a:pPr>
              <a:lnSpc>
                <a:spcPct val="105000"/>
              </a:lnSpc>
              <a:spcBef>
                <a:spcPts val="350"/>
              </a:spcBef>
              <a:spcAft>
                <a:spcPts val="350"/>
              </a:spcAft>
              <a:buClr>
                <a:schemeClr val="accent2"/>
              </a:buClr>
              <a:buSzPct val="70000"/>
            </a:pPr>
            <a:r>
              <a:rPr lang="en-AU" sz="1000" dirty="0" err="1" smtClean="0">
                <a:solidFill>
                  <a:schemeClr val="tx1">
                    <a:lumMod val="75000"/>
                    <a:lumOff val="25000"/>
                  </a:schemeClr>
                </a:solidFill>
                <a:latin typeface="+mj-lt"/>
              </a:rPr>
              <a:t>Barrick</a:t>
            </a:r>
            <a:r>
              <a:rPr lang="en-AU" sz="1000" dirty="0" smtClean="0">
                <a:solidFill>
                  <a:schemeClr val="tx1">
                    <a:lumMod val="75000"/>
                    <a:lumOff val="25000"/>
                  </a:schemeClr>
                </a:solidFill>
                <a:latin typeface="+mj-lt"/>
              </a:rPr>
              <a:t> </a:t>
            </a:r>
            <a:r>
              <a:rPr lang="en-AU" sz="1000" dirty="0">
                <a:solidFill>
                  <a:schemeClr val="tx1">
                    <a:lumMod val="75000"/>
                    <a:lumOff val="25000"/>
                  </a:schemeClr>
                </a:solidFill>
                <a:latin typeface="+mj-lt"/>
              </a:rPr>
              <a:t>Gold</a:t>
            </a:r>
          </a:p>
        </p:txBody>
      </p:sp>
      <p:cxnSp>
        <p:nvCxnSpPr>
          <p:cNvPr id="20" name="Straight Connector 19"/>
          <p:cNvCxnSpPr/>
          <p:nvPr/>
        </p:nvCxnSpPr>
        <p:spPr>
          <a:xfrm>
            <a:off x="3101547" y="3012953"/>
            <a:ext cx="0" cy="3332994"/>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034675" y="3012953"/>
            <a:ext cx="0" cy="3332994"/>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9766" y="2870122"/>
            <a:ext cx="269521" cy="719267"/>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r>
              <a:rPr lang="en-AU" sz="5800" dirty="0">
                <a:solidFill>
                  <a:schemeClr val="tx1">
                    <a:lumMod val="65000"/>
                    <a:lumOff val="35000"/>
                  </a:schemeClr>
                </a:solidFill>
                <a:latin typeface="+mj-lt"/>
              </a:rPr>
              <a:t>“</a:t>
            </a:r>
            <a:endParaRPr lang="en-AU" sz="4700" dirty="0">
              <a:solidFill>
                <a:schemeClr val="tx1">
                  <a:lumMod val="65000"/>
                  <a:lumOff val="35000"/>
                </a:schemeClr>
              </a:solidFill>
              <a:latin typeface="+mj-lt"/>
            </a:endParaRPr>
          </a:p>
        </p:txBody>
      </p:sp>
      <p:sp>
        <p:nvSpPr>
          <p:cNvPr id="24" name="TextBox 23"/>
          <p:cNvSpPr txBox="1"/>
          <p:nvPr/>
        </p:nvSpPr>
        <p:spPr>
          <a:xfrm>
            <a:off x="3294011" y="2870122"/>
            <a:ext cx="269521" cy="719267"/>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r>
              <a:rPr lang="en-AU" sz="5800" dirty="0">
                <a:solidFill>
                  <a:schemeClr val="tx1">
                    <a:lumMod val="65000"/>
                    <a:lumOff val="35000"/>
                  </a:schemeClr>
                </a:solidFill>
                <a:latin typeface="+mj-lt"/>
              </a:rPr>
              <a:t>“</a:t>
            </a:r>
            <a:endParaRPr lang="en-AU" sz="4700" dirty="0">
              <a:solidFill>
                <a:schemeClr val="tx1">
                  <a:lumMod val="65000"/>
                  <a:lumOff val="35000"/>
                </a:schemeClr>
              </a:solidFill>
              <a:latin typeface="+mj-lt"/>
            </a:endParaRPr>
          </a:p>
        </p:txBody>
      </p:sp>
      <p:sp>
        <p:nvSpPr>
          <p:cNvPr id="25" name="TextBox 24"/>
          <p:cNvSpPr txBox="1"/>
          <p:nvPr/>
        </p:nvSpPr>
        <p:spPr>
          <a:xfrm>
            <a:off x="6177546" y="2870122"/>
            <a:ext cx="269521" cy="719267"/>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r>
              <a:rPr lang="en-AU" sz="5800" dirty="0">
                <a:solidFill>
                  <a:schemeClr val="tx1">
                    <a:lumMod val="65000"/>
                    <a:lumOff val="35000"/>
                  </a:schemeClr>
                </a:solidFill>
                <a:latin typeface="+mj-lt"/>
              </a:rPr>
              <a:t>“</a:t>
            </a:r>
            <a:endParaRPr lang="en-AU" sz="4700" dirty="0">
              <a:solidFill>
                <a:schemeClr val="tx1">
                  <a:lumMod val="65000"/>
                  <a:lumOff val="35000"/>
                </a:schemeClr>
              </a:solidFill>
              <a:latin typeface="+mj-lt"/>
            </a:endParaRPr>
          </a:p>
        </p:txBody>
      </p:sp>
      <p:sp>
        <p:nvSpPr>
          <p:cNvPr id="21" name="TextBox 20"/>
          <p:cNvSpPr txBox="1"/>
          <p:nvPr/>
        </p:nvSpPr>
        <p:spPr>
          <a:xfrm>
            <a:off x="3553960" y="3026024"/>
            <a:ext cx="2374620" cy="2937142"/>
          </a:xfrm>
          <a:prstGeom prst="rect">
            <a:avLst/>
          </a:prstGeom>
          <a:noFill/>
        </p:spPr>
        <p:txBody>
          <a:bodyPr wrap="square" lIns="0" tIns="0" rIns="0" bIns="0" rtlCol="0">
            <a:noAutofit/>
          </a:bodyPr>
          <a:lstStyle/>
          <a:p>
            <a:pPr>
              <a:lnSpc>
                <a:spcPct val="105000"/>
              </a:lnSpc>
              <a:spcBef>
                <a:spcPts val="306"/>
              </a:spcBef>
              <a:spcAft>
                <a:spcPts val="306"/>
              </a:spcAft>
              <a:buClr>
                <a:schemeClr val="accent2"/>
              </a:buClr>
              <a:buSzPct val="70000"/>
            </a:pPr>
            <a:r>
              <a:rPr lang="en-AU" sz="1400" dirty="0" err="1" smtClean="0">
                <a:solidFill>
                  <a:schemeClr val="tx1">
                    <a:lumMod val="75000"/>
                    <a:lumOff val="25000"/>
                  </a:schemeClr>
                </a:solidFill>
                <a:latin typeface="+mj-lt"/>
              </a:rPr>
              <a:t>Implementamos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eficiencias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impulsadas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por</a:t>
            </a:r>
            <a:r>
              <a:rPr lang="en-AU" sz="1400" dirty="0" smtClean="0">
                <a:solidFill>
                  <a:schemeClr val="tx1">
                    <a:lumMod val="75000"/>
                    <a:lumOff val="25000"/>
                  </a:schemeClr>
                </a:solidFill>
                <a:latin typeface="+mj-lt"/>
              </a:rPr>
              <a:t> la </a:t>
            </a:r>
            <a:r>
              <a:rPr lang="en-AU" sz="1400" dirty="0" err="1" smtClean="0">
                <a:solidFill>
                  <a:schemeClr val="tx1">
                    <a:lumMod val="75000"/>
                    <a:lumOff val="25000"/>
                  </a:schemeClr>
                </a:solidFill>
                <a:latin typeface="+mj-lt"/>
              </a:rPr>
              <a:t>productividad</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volumen</a:t>
            </a:r>
            <a:r>
              <a:rPr lang="en-AU" sz="1400" dirty="0" smtClean="0">
                <a:solidFill>
                  <a:schemeClr val="tx1">
                    <a:lumMod val="75000"/>
                    <a:lumOff val="25000"/>
                  </a:schemeClr>
                </a:solidFill>
                <a:latin typeface="+mj-lt"/>
              </a:rPr>
              <a:t> y </a:t>
            </a:r>
            <a:r>
              <a:rPr lang="en-AU" sz="1400" dirty="0" err="1" smtClean="0">
                <a:solidFill>
                  <a:schemeClr val="tx1">
                    <a:lumMod val="75000"/>
                    <a:lumOff val="25000"/>
                  </a:schemeClr>
                </a:solidFill>
                <a:latin typeface="+mj-lt"/>
              </a:rPr>
              <a:t>costos</a:t>
            </a:r>
            <a:r>
              <a:rPr lang="en-AU" sz="1400" dirty="0" smtClean="0">
                <a:solidFill>
                  <a:schemeClr val="tx1">
                    <a:lumMod val="75000"/>
                    <a:lumOff val="25000"/>
                  </a:schemeClr>
                </a:solidFill>
                <a:latin typeface="+mj-lt"/>
              </a:rPr>
              <a:t> de US$2.9 mil </a:t>
            </a:r>
            <a:r>
              <a:rPr lang="en-AU" sz="1400" dirty="0" err="1" smtClean="0">
                <a:solidFill>
                  <a:schemeClr val="tx1">
                    <a:lumMod val="75000"/>
                    <a:lumOff val="25000"/>
                  </a:schemeClr>
                </a:solidFill>
                <a:latin typeface="+mj-lt"/>
              </a:rPr>
              <a:t>millones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superando</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nuestra</a:t>
            </a:r>
            <a:r>
              <a:rPr lang="en-AU" sz="1400" dirty="0" smtClean="0">
                <a:solidFill>
                  <a:schemeClr val="tx1">
                    <a:lumMod val="75000"/>
                    <a:lumOff val="25000"/>
                  </a:schemeClr>
                </a:solidFill>
                <a:latin typeface="+mj-lt"/>
              </a:rPr>
              <a:t> meta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un 61%.</a:t>
            </a:r>
            <a:endParaRPr lang="en-AU" sz="1400" dirty="0">
              <a:solidFill>
                <a:schemeClr val="tx1">
                  <a:lumMod val="75000"/>
                  <a:lumOff val="25000"/>
                </a:schemeClr>
              </a:solidFill>
              <a:latin typeface="+mj-lt"/>
            </a:endParaRPr>
          </a:p>
          <a:p>
            <a:pPr>
              <a:lnSpc>
                <a:spcPct val="105000"/>
              </a:lnSpc>
              <a:spcBef>
                <a:spcPts val="306"/>
              </a:spcBef>
              <a:spcAft>
                <a:spcPts val="306"/>
              </a:spcAft>
              <a:buClr>
                <a:schemeClr val="accent2"/>
              </a:buClr>
              <a:buSzPct val="70000"/>
            </a:pPr>
            <a:r>
              <a:rPr lang="en-AU" sz="1000" dirty="0">
                <a:solidFill>
                  <a:schemeClr val="tx1">
                    <a:lumMod val="75000"/>
                    <a:lumOff val="25000"/>
                  </a:schemeClr>
                </a:solidFill>
                <a:latin typeface="+mj-lt"/>
              </a:rPr>
              <a:t>BHP Billiton</a:t>
            </a:r>
          </a:p>
          <a:p>
            <a:pPr>
              <a:lnSpc>
                <a:spcPct val="105000"/>
              </a:lnSpc>
              <a:spcBef>
                <a:spcPts val="919"/>
              </a:spcBef>
              <a:spcAft>
                <a:spcPts val="306"/>
              </a:spcAft>
              <a:buClr>
                <a:schemeClr val="accent2"/>
              </a:buClr>
              <a:buSzPct val="70000"/>
            </a:pPr>
            <a:r>
              <a:rPr lang="es-CL" sz="1400" dirty="0">
                <a:solidFill>
                  <a:schemeClr val="tx1">
                    <a:lumMod val="75000"/>
                    <a:lumOff val="25000"/>
                  </a:schemeClr>
                </a:solidFill>
              </a:rPr>
              <a:t>Nos hemos centrado en </a:t>
            </a:r>
            <a:r>
              <a:rPr lang="es-CL" sz="1400" dirty="0" smtClean="0">
                <a:solidFill>
                  <a:schemeClr val="tx1">
                    <a:lumMod val="75000"/>
                    <a:lumOff val="25000"/>
                  </a:schemeClr>
                </a:solidFill>
              </a:rPr>
              <a:t>aumentar </a:t>
            </a:r>
            <a:r>
              <a:rPr lang="es-CL" sz="1400" dirty="0">
                <a:solidFill>
                  <a:schemeClr val="tx1">
                    <a:lumMod val="75000"/>
                    <a:lumOff val="25000"/>
                  </a:schemeClr>
                </a:solidFill>
              </a:rPr>
              <a:t>la productividad y optimizar el uso de </a:t>
            </a:r>
            <a:r>
              <a:rPr lang="es-CL" sz="1400" dirty="0" smtClean="0">
                <a:solidFill>
                  <a:schemeClr val="tx1">
                    <a:lumMod val="75000"/>
                    <a:lumOff val="25000"/>
                  </a:schemeClr>
                </a:solidFill>
              </a:rPr>
              <a:t>equipos </a:t>
            </a:r>
            <a:r>
              <a:rPr lang="es-CL" sz="1400" dirty="0">
                <a:solidFill>
                  <a:schemeClr val="tx1">
                    <a:lumMod val="75000"/>
                    <a:lumOff val="25000"/>
                  </a:schemeClr>
                </a:solidFill>
              </a:rPr>
              <a:t>para garantizar el más alto nivel de </a:t>
            </a:r>
            <a:r>
              <a:rPr lang="es-CL" sz="1400" dirty="0" smtClean="0">
                <a:solidFill>
                  <a:schemeClr val="tx1">
                    <a:lumMod val="75000"/>
                    <a:lumOff val="25000"/>
                  </a:schemeClr>
                </a:solidFill>
              </a:rPr>
              <a:t>eficiencia”.</a:t>
            </a:r>
          </a:p>
          <a:p>
            <a:pPr>
              <a:lnSpc>
                <a:spcPct val="105000"/>
              </a:lnSpc>
              <a:spcBef>
                <a:spcPts val="919"/>
              </a:spcBef>
              <a:spcAft>
                <a:spcPts val="306"/>
              </a:spcAft>
              <a:buClr>
                <a:schemeClr val="accent2"/>
              </a:buClr>
              <a:buSzPct val="70000"/>
            </a:pPr>
            <a:r>
              <a:rPr lang="en-AU" sz="1000" dirty="0" smtClean="0">
                <a:solidFill>
                  <a:schemeClr val="tx1">
                    <a:lumMod val="75000"/>
                    <a:lumOff val="25000"/>
                  </a:schemeClr>
                </a:solidFill>
                <a:latin typeface="+mj-lt"/>
              </a:rPr>
              <a:t>Antofagasta Minerals</a:t>
            </a:r>
            <a:endParaRPr lang="en-AU" sz="1000" dirty="0">
              <a:solidFill>
                <a:schemeClr val="tx1">
                  <a:lumMod val="75000"/>
                  <a:lumOff val="25000"/>
                </a:schemeClr>
              </a:solidFill>
              <a:latin typeface="+mj-lt"/>
            </a:endParaRPr>
          </a:p>
        </p:txBody>
      </p:sp>
      <p:sp>
        <p:nvSpPr>
          <p:cNvPr id="26"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27"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891826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815" y="243796"/>
            <a:ext cx="8446734" cy="550380"/>
          </a:xfrm>
        </p:spPr>
        <p:txBody>
          <a:bodyPr/>
          <a:lstStyle/>
          <a:p>
            <a:r>
              <a:rPr lang="es-CL" sz="2400" dirty="0"/>
              <a:t>Las empresas mineras exitosas en la mejora de su productividad</a:t>
            </a:r>
            <a:r>
              <a:rPr lang="en-AU" dirty="0"/>
              <a:t/>
            </a:r>
            <a:br>
              <a:rPr lang="en-AU" dirty="0"/>
            </a:br>
            <a:endParaRPr lang="en-AU" dirty="0"/>
          </a:p>
        </p:txBody>
      </p:sp>
      <p:sp>
        <p:nvSpPr>
          <p:cNvPr id="12" name="Rectangle 11"/>
          <p:cNvSpPr/>
          <p:nvPr/>
        </p:nvSpPr>
        <p:spPr>
          <a:xfrm>
            <a:off x="468923" y="1222445"/>
            <a:ext cx="8206154" cy="3703899"/>
          </a:xfrm>
          <a:prstGeom prst="rect">
            <a:avLst/>
          </a:prstGeom>
        </p:spPr>
        <p:txBody>
          <a:bodyPr wrap="square">
            <a:spAutoFit/>
          </a:bodyPr>
          <a:lstStyle/>
          <a:p>
            <a:pPr marL="356616" indent="-356616">
              <a:lnSpc>
                <a:spcPct val="114000"/>
              </a:lnSpc>
              <a:spcBef>
                <a:spcPts val="600"/>
              </a:spcBef>
              <a:spcAft>
                <a:spcPts val="600"/>
              </a:spcAft>
              <a:buClr>
                <a:schemeClr val="accent2"/>
              </a:buClr>
              <a:buSzPct val="70000"/>
              <a:buFont typeface="Arial" pitchFamily="34" charset="0"/>
              <a:buChar char="►"/>
            </a:pPr>
            <a:r>
              <a:rPr lang="en-AU" dirty="0" err="1" smtClean="0">
                <a:solidFill>
                  <a:schemeClr val="bg1"/>
                </a:solidFill>
                <a:cs typeface="Arial" pitchFamily="34" charset="0"/>
              </a:rPr>
              <a:t>Abordan</a:t>
            </a:r>
            <a:r>
              <a:rPr lang="en-AU" dirty="0" smtClean="0">
                <a:solidFill>
                  <a:schemeClr val="bg1"/>
                </a:solidFill>
                <a:cs typeface="Arial" pitchFamily="34" charset="0"/>
              </a:rPr>
              <a:t> el </a:t>
            </a:r>
            <a:r>
              <a:rPr lang="en-AU" dirty="0" err="1" smtClean="0">
                <a:solidFill>
                  <a:schemeClr val="bg1"/>
                </a:solidFill>
                <a:cs typeface="Arial" pitchFamily="34" charset="0"/>
              </a:rPr>
              <a:t>tema</a:t>
            </a:r>
            <a:r>
              <a:rPr lang="en-AU" dirty="0" smtClean="0">
                <a:solidFill>
                  <a:schemeClr val="bg1"/>
                </a:solidFill>
                <a:cs typeface="Arial" pitchFamily="34" charset="0"/>
              </a:rPr>
              <a:t> con un </a:t>
            </a:r>
            <a:r>
              <a:rPr lang="en-AU" dirty="0" err="1" smtClean="0">
                <a:solidFill>
                  <a:schemeClr val="bg1"/>
                </a:solidFill>
                <a:cs typeface="Arial" pitchFamily="34" charset="0"/>
              </a:rPr>
              <a:t>enfoque</a:t>
            </a:r>
            <a:r>
              <a:rPr lang="en-AU" dirty="0" smtClean="0">
                <a:solidFill>
                  <a:schemeClr val="bg1"/>
                </a:solidFill>
                <a:cs typeface="Arial" pitchFamily="34" charset="0"/>
              </a:rPr>
              <a:t> de principio a fin </a:t>
            </a:r>
          </a:p>
          <a:p>
            <a:pPr marL="356616" lvl="0" indent="-356616">
              <a:lnSpc>
                <a:spcPct val="114000"/>
              </a:lnSpc>
              <a:spcBef>
                <a:spcPts val="600"/>
              </a:spcBef>
              <a:spcAft>
                <a:spcPts val="600"/>
              </a:spcAft>
              <a:buClr>
                <a:schemeClr val="accent2"/>
              </a:buClr>
              <a:buSzPct val="70000"/>
              <a:buFont typeface="Arial" pitchFamily="34" charset="0"/>
              <a:buChar char="►"/>
            </a:pPr>
            <a:r>
              <a:rPr lang="en-AU" dirty="0" err="1" smtClean="0">
                <a:solidFill>
                  <a:schemeClr val="bg1"/>
                </a:solidFill>
                <a:cs typeface="Arial" pitchFamily="34" charset="0"/>
              </a:rPr>
              <a:t>Aprenden</a:t>
            </a:r>
            <a:r>
              <a:rPr lang="en-AU" dirty="0" smtClean="0">
                <a:solidFill>
                  <a:schemeClr val="bg1"/>
                </a:solidFill>
                <a:cs typeface="Arial" pitchFamily="34" charset="0"/>
              </a:rPr>
              <a:t> de la </a:t>
            </a:r>
            <a:r>
              <a:rPr lang="en-AU" dirty="0" err="1" smtClean="0">
                <a:solidFill>
                  <a:schemeClr val="bg1"/>
                </a:solidFill>
                <a:cs typeface="Arial" pitchFamily="34" charset="0"/>
              </a:rPr>
              <a:t>historia</a:t>
            </a:r>
            <a:r>
              <a:rPr lang="en-AU" dirty="0" smtClean="0">
                <a:solidFill>
                  <a:schemeClr val="bg1"/>
                </a:solidFill>
                <a:cs typeface="Arial" pitchFamily="34" charset="0"/>
              </a:rPr>
              <a:t> y </a:t>
            </a:r>
            <a:r>
              <a:rPr lang="en-AU" dirty="0" err="1" smtClean="0">
                <a:solidFill>
                  <a:schemeClr val="bg1"/>
                </a:solidFill>
                <a:cs typeface="Arial" pitchFamily="34" charset="0"/>
              </a:rPr>
              <a:t>activamente</a:t>
            </a:r>
            <a:r>
              <a:rPr lang="en-AU" dirty="0" smtClean="0">
                <a:solidFill>
                  <a:schemeClr val="bg1"/>
                </a:solidFill>
                <a:cs typeface="Arial" pitchFamily="34" charset="0"/>
              </a:rPr>
              <a:t> </a:t>
            </a:r>
            <a:r>
              <a:rPr lang="en-AU" dirty="0" err="1" smtClean="0">
                <a:solidFill>
                  <a:schemeClr val="bg1"/>
                </a:solidFill>
                <a:cs typeface="Arial" pitchFamily="34" charset="0"/>
              </a:rPr>
              <a:t>contratan</a:t>
            </a:r>
            <a:r>
              <a:rPr lang="en-AU" dirty="0" smtClean="0">
                <a:solidFill>
                  <a:schemeClr val="bg1"/>
                </a:solidFill>
                <a:cs typeface="Arial" pitchFamily="34" charset="0"/>
              </a:rPr>
              <a:t> </a:t>
            </a:r>
            <a:r>
              <a:rPr lang="en-AU" dirty="0" err="1" smtClean="0">
                <a:solidFill>
                  <a:schemeClr val="bg1"/>
                </a:solidFill>
                <a:cs typeface="Arial" pitchFamily="34" charset="0"/>
              </a:rPr>
              <a:t>trabajadores</a:t>
            </a:r>
            <a:r>
              <a:rPr lang="en-AU" dirty="0" smtClean="0">
                <a:solidFill>
                  <a:schemeClr val="bg1"/>
                </a:solidFill>
                <a:cs typeface="Arial" pitchFamily="34" charset="0"/>
              </a:rPr>
              <a:t> </a:t>
            </a:r>
            <a:r>
              <a:rPr lang="es-CL" dirty="0" smtClean="0">
                <a:solidFill>
                  <a:schemeClr val="bg1"/>
                </a:solidFill>
                <a:cs typeface="Arial" pitchFamily="34" charset="0"/>
              </a:rPr>
              <a:t>quienes han </a:t>
            </a:r>
            <a:r>
              <a:rPr lang="es-CL" dirty="0">
                <a:solidFill>
                  <a:schemeClr val="bg1"/>
                </a:solidFill>
                <a:cs typeface="Arial" pitchFamily="34" charset="0"/>
              </a:rPr>
              <a:t>operado </a:t>
            </a:r>
            <a:r>
              <a:rPr lang="es-CL" dirty="0" smtClean="0">
                <a:solidFill>
                  <a:schemeClr val="bg1"/>
                </a:solidFill>
                <a:cs typeface="Arial" pitchFamily="34" charset="0"/>
              </a:rPr>
              <a:t>en un </a:t>
            </a:r>
            <a:r>
              <a:rPr lang="es-CL" dirty="0">
                <a:solidFill>
                  <a:schemeClr val="bg1"/>
                </a:solidFill>
                <a:cs typeface="Arial" pitchFamily="34" charset="0"/>
              </a:rPr>
              <a:t>ambiente de costos </a:t>
            </a:r>
            <a:r>
              <a:rPr lang="es-CL" dirty="0" smtClean="0">
                <a:solidFill>
                  <a:schemeClr val="bg1"/>
                </a:solidFill>
                <a:cs typeface="Arial" pitchFamily="34" charset="0"/>
              </a:rPr>
              <a:t>limitados</a:t>
            </a:r>
          </a:p>
          <a:p>
            <a:pPr marL="356616" lvl="0" indent="-356616">
              <a:lnSpc>
                <a:spcPct val="114000"/>
              </a:lnSpc>
              <a:spcBef>
                <a:spcPts val="600"/>
              </a:spcBef>
              <a:spcAft>
                <a:spcPts val="600"/>
              </a:spcAft>
              <a:buClr>
                <a:schemeClr val="accent2"/>
              </a:buClr>
              <a:buSzPct val="70000"/>
              <a:buFont typeface="Arial" pitchFamily="34" charset="0"/>
              <a:buChar char="►"/>
            </a:pPr>
            <a:r>
              <a:rPr lang="en-AU" dirty="0" smtClean="0">
                <a:solidFill>
                  <a:schemeClr val="bg1"/>
                </a:solidFill>
                <a:cs typeface="Arial" pitchFamily="34" charset="0"/>
              </a:rPr>
              <a:t>Son </a:t>
            </a:r>
            <a:r>
              <a:rPr lang="en-AU" dirty="0" err="1" smtClean="0">
                <a:solidFill>
                  <a:schemeClr val="bg1"/>
                </a:solidFill>
                <a:cs typeface="Arial" pitchFamily="34" charset="0"/>
              </a:rPr>
              <a:t>abiertos</a:t>
            </a:r>
            <a:r>
              <a:rPr lang="en-AU" dirty="0" smtClean="0">
                <a:solidFill>
                  <a:schemeClr val="bg1"/>
                </a:solidFill>
                <a:cs typeface="Arial" pitchFamily="34" charset="0"/>
              </a:rPr>
              <a:t> a la </a:t>
            </a:r>
            <a:r>
              <a:rPr lang="en-AU" dirty="0" err="1" smtClean="0">
                <a:solidFill>
                  <a:schemeClr val="bg1"/>
                </a:solidFill>
                <a:cs typeface="Arial" pitchFamily="34" charset="0"/>
              </a:rPr>
              <a:t>innovación</a:t>
            </a:r>
            <a:r>
              <a:rPr lang="en-AU" dirty="0" smtClean="0">
                <a:solidFill>
                  <a:schemeClr val="bg1"/>
                </a:solidFill>
                <a:cs typeface="Arial" pitchFamily="34" charset="0"/>
              </a:rPr>
              <a:t> y </a:t>
            </a:r>
            <a:r>
              <a:rPr lang="en-AU" dirty="0" err="1" smtClean="0">
                <a:solidFill>
                  <a:schemeClr val="bg1"/>
                </a:solidFill>
                <a:cs typeface="Arial" pitchFamily="34" charset="0"/>
              </a:rPr>
              <a:t>están</a:t>
            </a:r>
            <a:r>
              <a:rPr lang="en-AU" dirty="0" smtClean="0">
                <a:solidFill>
                  <a:schemeClr val="bg1"/>
                </a:solidFill>
                <a:cs typeface="Arial" pitchFamily="34" charset="0"/>
              </a:rPr>
              <a:t> </a:t>
            </a:r>
            <a:r>
              <a:rPr lang="en-AU" dirty="0" err="1" smtClean="0">
                <a:solidFill>
                  <a:schemeClr val="bg1"/>
                </a:solidFill>
                <a:cs typeface="Arial" pitchFamily="34" charset="0"/>
              </a:rPr>
              <a:t>invirtiendo</a:t>
            </a:r>
            <a:r>
              <a:rPr lang="en-AU" dirty="0" smtClean="0">
                <a:solidFill>
                  <a:schemeClr val="bg1"/>
                </a:solidFill>
                <a:cs typeface="Arial" pitchFamily="34" charset="0"/>
              </a:rPr>
              <a:t> en </a:t>
            </a:r>
            <a:r>
              <a:rPr lang="en-AU" dirty="0" err="1" smtClean="0">
                <a:solidFill>
                  <a:schemeClr val="bg1"/>
                </a:solidFill>
                <a:cs typeface="Arial" pitchFamily="34" charset="0"/>
              </a:rPr>
              <a:t>ella</a:t>
            </a:r>
            <a:r>
              <a:rPr lang="en-AU" dirty="0" smtClean="0">
                <a:solidFill>
                  <a:schemeClr val="bg1"/>
                </a:solidFill>
                <a:cs typeface="Arial" pitchFamily="34" charset="0"/>
              </a:rPr>
              <a:t>  </a:t>
            </a:r>
            <a:endParaRPr lang="en-AU" dirty="0">
              <a:solidFill>
                <a:schemeClr val="bg1"/>
              </a:solidFill>
              <a:cs typeface="Arial" pitchFamily="34" charset="0"/>
            </a:endParaRPr>
          </a:p>
          <a:p>
            <a:pPr marL="356616" lvl="0" indent="-356616">
              <a:lnSpc>
                <a:spcPct val="114000"/>
              </a:lnSpc>
              <a:spcBef>
                <a:spcPts val="600"/>
              </a:spcBef>
              <a:spcAft>
                <a:spcPts val="600"/>
              </a:spcAft>
              <a:buClr>
                <a:schemeClr val="accent2"/>
              </a:buClr>
              <a:buSzPct val="70000"/>
              <a:buFont typeface="Arial" pitchFamily="34" charset="0"/>
              <a:buChar char="►"/>
            </a:pPr>
            <a:r>
              <a:rPr lang="en-AU" dirty="0" err="1" smtClean="0">
                <a:solidFill>
                  <a:schemeClr val="bg1"/>
                </a:solidFill>
                <a:cs typeface="Arial" pitchFamily="34" charset="0"/>
              </a:rPr>
              <a:t>Abordan</a:t>
            </a:r>
            <a:r>
              <a:rPr lang="en-AU" dirty="0" smtClean="0">
                <a:solidFill>
                  <a:schemeClr val="bg1"/>
                </a:solidFill>
                <a:cs typeface="Arial" pitchFamily="34" charset="0"/>
              </a:rPr>
              <a:t> el </a:t>
            </a:r>
            <a:r>
              <a:rPr lang="en-AU" dirty="0" err="1" smtClean="0">
                <a:solidFill>
                  <a:schemeClr val="bg1"/>
                </a:solidFill>
                <a:cs typeface="Arial" pitchFamily="34" charset="0"/>
              </a:rPr>
              <a:t>cambio</a:t>
            </a:r>
            <a:r>
              <a:rPr lang="en-AU" dirty="0" smtClean="0">
                <a:solidFill>
                  <a:schemeClr val="bg1"/>
                </a:solidFill>
                <a:cs typeface="Arial" pitchFamily="34" charset="0"/>
              </a:rPr>
              <a:t> cultural </a:t>
            </a:r>
            <a:r>
              <a:rPr lang="es-CL" dirty="0">
                <a:solidFill>
                  <a:schemeClr val="bg1"/>
                </a:solidFill>
                <a:cs typeface="Arial" pitchFamily="34" charset="0"/>
              </a:rPr>
              <a:t> necesario para fomentar un enfoque </a:t>
            </a:r>
            <a:r>
              <a:rPr lang="es-CL" dirty="0" smtClean="0">
                <a:solidFill>
                  <a:schemeClr val="bg1"/>
                </a:solidFill>
                <a:cs typeface="Arial" pitchFamily="34" charset="0"/>
              </a:rPr>
              <a:t>en la productividad</a:t>
            </a:r>
          </a:p>
          <a:p>
            <a:pPr marL="356616" lvl="0" indent="-356616">
              <a:lnSpc>
                <a:spcPct val="114000"/>
              </a:lnSpc>
              <a:spcBef>
                <a:spcPts val="600"/>
              </a:spcBef>
              <a:spcAft>
                <a:spcPts val="600"/>
              </a:spcAft>
              <a:buClr>
                <a:schemeClr val="accent2"/>
              </a:buClr>
              <a:buSzPct val="70000"/>
              <a:buFont typeface="Arial" pitchFamily="34" charset="0"/>
              <a:buChar char="►"/>
            </a:pPr>
            <a:r>
              <a:rPr lang="en-AU" dirty="0" err="1" smtClean="0">
                <a:solidFill>
                  <a:schemeClr val="bg1"/>
                </a:solidFill>
                <a:cs typeface="Arial" pitchFamily="34" charset="0"/>
              </a:rPr>
              <a:t>Manejan</a:t>
            </a:r>
            <a:r>
              <a:rPr lang="en-AU" dirty="0" smtClean="0">
                <a:solidFill>
                  <a:schemeClr val="bg1"/>
                </a:solidFill>
                <a:cs typeface="Arial" pitchFamily="34" charset="0"/>
              </a:rPr>
              <a:t> la </a:t>
            </a:r>
            <a:r>
              <a:rPr lang="en-AU" dirty="0" err="1" smtClean="0">
                <a:solidFill>
                  <a:schemeClr val="bg1"/>
                </a:solidFill>
                <a:cs typeface="Arial" pitchFamily="34" charset="0"/>
              </a:rPr>
              <a:t>información</a:t>
            </a:r>
            <a:r>
              <a:rPr lang="en-AU" dirty="0" smtClean="0">
                <a:solidFill>
                  <a:schemeClr val="bg1"/>
                </a:solidFill>
                <a:cs typeface="Arial" pitchFamily="34" charset="0"/>
              </a:rPr>
              <a:t> de sus </a:t>
            </a:r>
            <a:r>
              <a:rPr lang="en-AU" dirty="0" err="1" smtClean="0">
                <a:solidFill>
                  <a:schemeClr val="bg1"/>
                </a:solidFill>
                <a:cs typeface="Arial" pitchFamily="34" charset="0"/>
              </a:rPr>
              <a:t>sistemas</a:t>
            </a:r>
            <a:r>
              <a:rPr lang="en-AU" dirty="0" smtClean="0">
                <a:solidFill>
                  <a:schemeClr val="bg1"/>
                </a:solidFill>
                <a:cs typeface="Arial" pitchFamily="34" charset="0"/>
              </a:rPr>
              <a:t> de IT </a:t>
            </a:r>
            <a:r>
              <a:rPr lang="en-AU" dirty="0">
                <a:solidFill>
                  <a:schemeClr val="bg1"/>
                </a:solidFill>
                <a:cs typeface="Arial" pitchFamily="34" charset="0"/>
              </a:rPr>
              <a:t>/OT </a:t>
            </a:r>
            <a:r>
              <a:rPr lang="en-AU" dirty="0" smtClean="0">
                <a:solidFill>
                  <a:schemeClr val="bg1"/>
                </a:solidFill>
                <a:cs typeface="Arial" pitchFamily="34" charset="0"/>
              </a:rPr>
              <a:t>para </a:t>
            </a:r>
            <a:r>
              <a:rPr lang="en-AU" dirty="0" err="1" smtClean="0">
                <a:solidFill>
                  <a:schemeClr val="bg1"/>
                </a:solidFill>
                <a:cs typeface="Arial" pitchFamily="34" charset="0"/>
              </a:rPr>
              <a:t>saber</a:t>
            </a:r>
            <a:r>
              <a:rPr lang="en-AU" dirty="0" smtClean="0">
                <a:solidFill>
                  <a:schemeClr val="bg1"/>
                </a:solidFill>
                <a:cs typeface="Arial" pitchFamily="34" charset="0"/>
              </a:rPr>
              <a:t> </a:t>
            </a:r>
            <a:r>
              <a:rPr lang="en-AU" dirty="0" err="1" smtClean="0">
                <a:solidFill>
                  <a:schemeClr val="bg1"/>
                </a:solidFill>
                <a:cs typeface="Arial" pitchFamily="34" charset="0"/>
              </a:rPr>
              <a:t>que</a:t>
            </a:r>
            <a:r>
              <a:rPr lang="en-AU" dirty="0" smtClean="0">
                <a:solidFill>
                  <a:schemeClr val="bg1"/>
                </a:solidFill>
                <a:cs typeface="Arial" pitchFamily="34" charset="0"/>
              </a:rPr>
              <a:t> </a:t>
            </a:r>
            <a:r>
              <a:rPr lang="en-AU" dirty="0" err="1" smtClean="0">
                <a:solidFill>
                  <a:schemeClr val="bg1"/>
                </a:solidFill>
                <a:cs typeface="Arial" pitchFamily="34" charset="0"/>
              </a:rPr>
              <a:t>significa</a:t>
            </a:r>
            <a:r>
              <a:rPr lang="en-AU" dirty="0" smtClean="0">
                <a:solidFill>
                  <a:schemeClr val="bg1"/>
                </a:solidFill>
                <a:cs typeface="Arial" pitchFamily="34" charset="0"/>
              </a:rPr>
              <a:t> la </a:t>
            </a:r>
            <a:r>
              <a:rPr lang="en-AU" dirty="0" err="1" smtClean="0">
                <a:solidFill>
                  <a:schemeClr val="bg1"/>
                </a:solidFill>
                <a:cs typeface="Arial" pitchFamily="34" charset="0"/>
              </a:rPr>
              <a:t>buena</a:t>
            </a:r>
            <a:r>
              <a:rPr lang="en-AU" dirty="0" smtClean="0">
                <a:solidFill>
                  <a:schemeClr val="bg1"/>
                </a:solidFill>
                <a:cs typeface="Arial" pitchFamily="34" charset="0"/>
              </a:rPr>
              <a:t> </a:t>
            </a:r>
            <a:r>
              <a:rPr lang="en-AU" dirty="0" err="1" smtClean="0">
                <a:solidFill>
                  <a:schemeClr val="bg1"/>
                </a:solidFill>
                <a:cs typeface="Arial" pitchFamily="34" charset="0"/>
              </a:rPr>
              <a:t>productividad</a:t>
            </a:r>
            <a:r>
              <a:rPr lang="en-AU" dirty="0" smtClean="0">
                <a:solidFill>
                  <a:schemeClr val="bg1"/>
                </a:solidFill>
                <a:cs typeface="Arial" pitchFamily="34" charset="0"/>
              </a:rPr>
              <a:t> y </a:t>
            </a:r>
            <a:r>
              <a:rPr lang="en-AU" dirty="0" err="1" smtClean="0">
                <a:solidFill>
                  <a:schemeClr val="bg1"/>
                </a:solidFill>
                <a:cs typeface="Arial" pitchFamily="34" charset="0"/>
              </a:rPr>
              <a:t>están</a:t>
            </a:r>
            <a:r>
              <a:rPr lang="en-AU" dirty="0" smtClean="0">
                <a:solidFill>
                  <a:schemeClr val="bg1"/>
                </a:solidFill>
                <a:cs typeface="Arial" pitchFamily="34" charset="0"/>
              </a:rPr>
              <a:t> </a:t>
            </a:r>
            <a:r>
              <a:rPr lang="en-AU" dirty="0" err="1" smtClean="0">
                <a:solidFill>
                  <a:schemeClr val="bg1"/>
                </a:solidFill>
                <a:cs typeface="Arial" pitchFamily="34" charset="0"/>
              </a:rPr>
              <a:t>midiendo</a:t>
            </a:r>
            <a:r>
              <a:rPr lang="en-AU" dirty="0" smtClean="0">
                <a:solidFill>
                  <a:schemeClr val="bg1"/>
                </a:solidFill>
                <a:cs typeface="Arial" pitchFamily="34" charset="0"/>
              </a:rPr>
              <a:t> el </a:t>
            </a:r>
            <a:r>
              <a:rPr lang="en-AU" dirty="0" err="1" smtClean="0">
                <a:solidFill>
                  <a:schemeClr val="bg1"/>
                </a:solidFill>
                <a:cs typeface="Arial" pitchFamily="34" charset="0"/>
              </a:rPr>
              <a:t>desempeño</a:t>
            </a:r>
            <a:r>
              <a:rPr lang="en-AU" dirty="0" smtClean="0">
                <a:solidFill>
                  <a:schemeClr val="bg1"/>
                </a:solidFill>
                <a:cs typeface="Arial" pitchFamily="34" charset="0"/>
              </a:rPr>
              <a:t> de </a:t>
            </a:r>
            <a:r>
              <a:rPr lang="en-AU" dirty="0" err="1" smtClean="0">
                <a:solidFill>
                  <a:schemeClr val="bg1"/>
                </a:solidFill>
                <a:cs typeface="Arial" pitchFamily="34" charset="0"/>
              </a:rPr>
              <a:t>acuerdo</a:t>
            </a:r>
            <a:r>
              <a:rPr lang="en-AU" dirty="0" smtClean="0">
                <a:solidFill>
                  <a:schemeClr val="bg1"/>
                </a:solidFill>
                <a:cs typeface="Arial" pitchFamily="34" charset="0"/>
              </a:rPr>
              <a:t> a </a:t>
            </a:r>
            <a:r>
              <a:rPr lang="en-AU" dirty="0" err="1" smtClean="0">
                <a:solidFill>
                  <a:schemeClr val="bg1"/>
                </a:solidFill>
                <a:cs typeface="Arial" pitchFamily="34" charset="0"/>
              </a:rPr>
              <a:t>ello</a:t>
            </a:r>
            <a:endParaRPr lang="en-AU" dirty="0">
              <a:solidFill>
                <a:schemeClr val="bg1"/>
              </a:solidFill>
              <a:cs typeface="Arial" pitchFamily="34" charset="0"/>
            </a:endParaRPr>
          </a:p>
          <a:p>
            <a:pPr marL="356616" lvl="0" indent="-356616">
              <a:lnSpc>
                <a:spcPct val="114000"/>
              </a:lnSpc>
              <a:spcBef>
                <a:spcPts val="600"/>
              </a:spcBef>
              <a:spcAft>
                <a:spcPts val="600"/>
              </a:spcAft>
              <a:buClr>
                <a:schemeClr val="accent2"/>
              </a:buClr>
              <a:buSzPct val="70000"/>
              <a:buFont typeface="Arial" pitchFamily="34" charset="0"/>
              <a:buChar char="►"/>
            </a:pPr>
            <a:r>
              <a:rPr lang="es-CL" dirty="0" smtClean="0">
                <a:solidFill>
                  <a:schemeClr val="bg1"/>
                </a:solidFill>
                <a:cs typeface="Arial" pitchFamily="34" charset="0"/>
              </a:rPr>
              <a:t>Se </a:t>
            </a:r>
            <a:r>
              <a:rPr lang="es-CL" dirty="0">
                <a:solidFill>
                  <a:schemeClr val="bg1"/>
                </a:solidFill>
                <a:cs typeface="Arial" pitchFamily="34" charset="0"/>
              </a:rPr>
              <a:t>están centrando en la productividad a largo plazo</a:t>
            </a:r>
            <a:endParaRPr lang="en-AU" dirty="0">
              <a:solidFill>
                <a:schemeClr val="bg1"/>
              </a:solidFill>
              <a:cs typeface="Arial" pitchFamily="34" charset="0"/>
            </a:endParaRPr>
          </a:p>
        </p:txBody>
      </p:sp>
      <p:sp>
        <p:nvSpPr>
          <p:cNvPr id="13" name="Footer Placeholder 3"/>
          <p:cNvSpPr txBox="1">
            <a:spLocks/>
          </p:cNvSpPr>
          <p:nvPr/>
        </p:nvSpPr>
        <p:spPr>
          <a:xfrm>
            <a:off x="2594963" y="6390894"/>
            <a:ext cx="4780588" cy="4480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14"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3482165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3. </a:t>
            </a:r>
            <a:r>
              <a:rPr lang="en-AU" dirty="0" err="1" smtClean="0"/>
              <a:t>Acceso</a:t>
            </a:r>
            <a:r>
              <a:rPr lang="en-AU" dirty="0" smtClean="0"/>
              <a:t> al capital</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2015-6</a:t>
            </a:r>
            <a:endParaRPr lang="en-GB" dirty="0"/>
          </a:p>
        </p:txBody>
      </p:sp>
    </p:spTree>
    <p:extLst>
      <p:ext uri="{BB962C8B-B14F-4D97-AF65-F5344CB8AC3E}">
        <p14:creationId xmlns:p14="http://schemas.microsoft.com/office/powerpoint/2010/main" val="2631284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Acceso</a:t>
            </a:r>
            <a:r>
              <a:rPr lang="en-AU" dirty="0" smtClean="0"/>
              <a:t> al capital: </a:t>
            </a:r>
            <a:r>
              <a:rPr lang="en-AU" dirty="0" err="1" smtClean="0"/>
              <a:t>mercados</a:t>
            </a:r>
            <a:r>
              <a:rPr lang="en-AU" dirty="0" smtClean="0"/>
              <a:t> </a:t>
            </a:r>
            <a:r>
              <a:rPr lang="en-AU" dirty="0" err="1" smtClean="0"/>
              <a:t>nerviosos</a:t>
            </a:r>
            <a:endParaRPr lang="en-AU" dirty="0"/>
          </a:p>
        </p:txBody>
      </p:sp>
      <p:sp>
        <p:nvSpPr>
          <p:cNvPr id="6"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7"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
        <p:nvSpPr>
          <p:cNvPr id="4" name="TextBox 3"/>
          <p:cNvSpPr txBox="1"/>
          <p:nvPr/>
        </p:nvSpPr>
        <p:spPr>
          <a:xfrm>
            <a:off x="523875" y="1200150"/>
            <a:ext cx="8067675" cy="1368067"/>
          </a:xfrm>
          <a:prstGeom prst="rect">
            <a:avLst/>
          </a:prstGeom>
          <a:noFill/>
        </p:spPr>
        <p:txBody>
          <a:bodyPr wrap="square" lIns="0" tIns="36576" rIns="0" bIns="0" rtlCol="0">
            <a:spAutoFit/>
          </a:bodyPr>
          <a:lstStyle/>
          <a:p>
            <a:pPr marL="356616" indent="-356616">
              <a:lnSpc>
                <a:spcPct val="85000"/>
              </a:lnSpc>
              <a:spcAft>
                <a:spcPts val="600"/>
              </a:spcAft>
              <a:buClr>
                <a:schemeClr val="accent2"/>
              </a:buClr>
              <a:buSzPct val="70000"/>
              <a:buFont typeface="Arial" pitchFamily="34" charset="0"/>
              <a:buChar char="►"/>
            </a:pPr>
            <a:r>
              <a:rPr lang="es-CL" dirty="0" smtClean="0">
                <a:solidFill>
                  <a:schemeClr val="bg1"/>
                </a:solidFill>
              </a:rPr>
              <a:t>Los inversionistas </a:t>
            </a:r>
            <a:r>
              <a:rPr lang="es-CL" dirty="0">
                <a:solidFill>
                  <a:schemeClr val="bg1"/>
                </a:solidFill>
              </a:rPr>
              <a:t>institucionales son </a:t>
            </a:r>
            <a:r>
              <a:rPr lang="es-CL" dirty="0" smtClean="0">
                <a:solidFill>
                  <a:schemeClr val="bg1"/>
                </a:solidFill>
              </a:rPr>
              <a:t>adversos </a:t>
            </a:r>
            <a:r>
              <a:rPr lang="es-CL" dirty="0">
                <a:solidFill>
                  <a:schemeClr val="bg1"/>
                </a:solidFill>
              </a:rPr>
              <a:t>al riesgo y </a:t>
            </a:r>
            <a:r>
              <a:rPr lang="es-CL" dirty="0" smtClean="0">
                <a:solidFill>
                  <a:schemeClr val="bg1"/>
                </a:solidFill>
              </a:rPr>
              <a:t>son altamente selectivos</a:t>
            </a:r>
          </a:p>
          <a:p>
            <a:pPr marL="356616" indent="-356616">
              <a:lnSpc>
                <a:spcPct val="85000"/>
              </a:lnSpc>
              <a:spcAft>
                <a:spcPts val="600"/>
              </a:spcAft>
              <a:buClr>
                <a:schemeClr val="accent2"/>
              </a:buClr>
              <a:buSzPct val="70000"/>
              <a:buFont typeface="Arial" pitchFamily="34" charset="0"/>
              <a:buChar char="►"/>
            </a:pPr>
            <a:r>
              <a:rPr lang="es-CL" dirty="0" smtClean="0">
                <a:solidFill>
                  <a:schemeClr val="bg1"/>
                </a:solidFill>
              </a:rPr>
              <a:t>Fondos con apetito por el retorno están en busca de proyectos con problemas de financiamiento</a:t>
            </a:r>
          </a:p>
          <a:p>
            <a:pPr marL="356616" indent="-356616">
              <a:lnSpc>
                <a:spcPct val="85000"/>
              </a:lnSpc>
              <a:spcAft>
                <a:spcPts val="600"/>
              </a:spcAft>
              <a:buClr>
                <a:schemeClr val="accent2"/>
              </a:buClr>
              <a:buSzPct val="70000"/>
              <a:buFont typeface="Arial" pitchFamily="34" charset="0"/>
              <a:buChar char="►"/>
            </a:pPr>
            <a:r>
              <a:rPr lang="es-CL" dirty="0" smtClean="0">
                <a:solidFill>
                  <a:schemeClr val="bg1"/>
                </a:solidFill>
              </a:rPr>
              <a:t>Los </a:t>
            </a:r>
            <a:r>
              <a:rPr lang="es-CL" dirty="0" err="1" smtClean="0">
                <a:solidFill>
                  <a:schemeClr val="bg1"/>
                </a:solidFill>
              </a:rPr>
              <a:t>juniors</a:t>
            </a:r>
            <a:r>
              <a:rPr lang="es-CL" dirty="0" smtClean="0">
                <a:solidFill>
                  <a:schemeClr val="bg1"/>
                </a:solidFill>
              </a:rPr>
              <a:t> </a:t>
            </a:r>
            <a:r>
              <a:rPr lang="es-CL" dirty="0">
                <a:solidFill>
                  <a:schemeClr val="bg1"/>
                </a:solidFill>
              </a:rPr>
              <a:t>luchan por acceder </a:t>
            </a:r>
            <a:r>
              <a:rPr lang="es-CL" dirty="0" smtClean="0">
                <a:solidFill>
                  <a:schemeClr val="bg1"/>
                </a:solidFill>
              </a:rPr>
              <a:t>al capital</a:t>
            </a:r>
            <a:endParaRPr lang="en-GB" dirty="0" smtClean="0">
              <a:solidFill>
                <a:schemeClr val="bg1"/>
              </a:solidFill>
            </a:endParaRPr>
          </a:p>
        </p:txBody>
      </p:sp>
      <p:sp>
        <p:nvSpPr>
          <p:cNvPr id="24" name="Rectangle 23"/>
          <p:cNvSpPr/>
          <p:nvPr/>
        </p:nvSpPr>
        <p:spPr>
          <a:xfrm>
            <a:off x="0" y="5556590"/>
            <a:ext cx="9144000" cy="640175"/>
          </a:xfrm>
          <a:prstGeom prst="rect">
            <a:avLst/>
          </a:prstGeom>
          <a:solidFill>
            <a:schemeClr val="accent2"/>
          </a:solidFill>
        </p:spPr>
        <p:txBody>
          <a:bodyPr wrap="square">
            <a:spAutoFit/>
          </a:bodyPr>
          <a:lstStyle/>
          <a:p>
            <a:pPr lvl="0" algn="ctr">
              <a:lnSpc>
                <a:spcPct val="85000"/>
              </a:lnSpc>
              <a:spcAft>
                <a:spcPts val="600"/>
              </a:spcAft>
              <a:buClr>
                <a:srgbClr val="FFE600"/>
              </a:buClr>
              <a:buSzPct val="70000"/>
            </a:pPr>
            <a:r>
              <a:rPr lang="es-CL" b="1" dirty="0">
                <a:solidFill>
                  <a:srgbClr val="646464"/>
                </a:solidFill>
              </a:rPr>
              <a:t>Poco capital disponible para </a:t>
            </a:r>
            <a:r>
              <a:rPr lang="es-CL" b="1" dirty="0" smtClean="0">
                <a:solidFill>
                  <a:srgbClr val="646464"/>
                </a:solidFill>
              </a:rPr>
              <a:t>el desarrollo </a:t>
            </a:r>
            <a:r>
              <a:rPr lang="es-CL" b="1" dirty="0">
                <a:solidFill>
                  <a:srgbClr val="646464"/>
                </a:solidFill>
              </a:rPr>
              <a:t>y exploración </a:t>
            </a:r>
            <a:r>
              <a:rPr lang="es-CL" b="1" dirty="0" smtClean="0">
                <a:solidFill>
                  <a:srgbClr val="646464"/>
                </a:solidFill>
              </a:rPr>
              <a:t>de mayor riesgo</a:t>
            </a:r>
          </a:p>
          <a:p>
            <a:pPr lvl="0" algn="ctr">
              <a:lnSpc>
                <a:spcPct val="85000"/>
              </a:lnSpc>
              <a:spcAft>
                <a:spcPts val="600"/>
              </a:spcAft>
              <a:buClr>
                <a:srgbClr val="FFE600"/>
              </a:buClr>
              <a:buSzPct val="70000"/>
            </a:pPr>
            <a:r>
              <a:rPr lang="es-CL" b="1" dirty="0" smtClean="0">
                <a:solidFill>
                  <a:srgbClr val="646464"/>
                </a:solidFill>
              </a:rPr>
              <a:t> </a:t>
            </a:r>
            <a:r>
              <a:rPr lang="es-CL" b="1" dirty="0">
                <a:solidFill>
                  <a:srgbClr val="646464"/>
                </a:solidFill>
              </a:rPr>
              <a:t>I</a:t>
            </a:r>
            <a:r>
              <a:rPr lang="es-CL" b="1" dirty="0" smtClean="0">
                <a:solidFill>
                  <a:srgbClr val="646464"/>
                </a:solidFill>
              </a:rPr>
              <a:t>mpacto en la futura </a:t>
            </a:r>
            <a:r>
              <a:rPr lang="es-CL" b="1" dirty="0">
                <a:solidFill>
                  <a:srgbClr val="646464"/>
                </a:solidFill>
              </a:rPr>
              <a:t>oferta</a:t>
            </a:r>
            <a:endParaRPr lang="en-GB" b="1" dirty="0">
              <a:solidFill>
                <a:srgbClr val="646464"/>
              </a:solidFill>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6615"/>
          <a:stretch/>
        </p:blipFill>
        <p:spPr>
          <a:xfrm>
            <a:off x="789585" y="2669817"/>
            <a:ext cx="6757416" cy="2778070"/>
          </a:xfrm>
          <a:prstGeom prst="rect">
            <a:avLst/>
          </a:prstGeom>
        </p:spPr>
      </p:pic>
    </p:spTree>
    <p:extLst>
      <p:ext uri="{BB962C8B-B14F-4D97-AF65-F5344CB8AC3E}">
        <p14:creationId xmlns:p14="http://schemas.microsoft.com/office/powerpoint/2010/main" val="36341881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a:t>El aumento de los riesgos y la complejidad</a:t>
            </a:r>
            <a:endParaRPr lang="en-GB" dirty="0"/>
          </a:p>
        </p:txBody>
      </p:sp>
      <p:sp>
        <p:nvSpPr>
          <p:cNvPr id="3" name="Content Placeholder 2"/>
          <p:cNvSpPr>
            <a:spLocks noGrp="1"/>
          </p:cNvSpPr>
          <p:nvPr>
            <p:ph idx="1"/>
          </p:nvPr>
        </p:nvSpPr>
        <p:spPr>
          <a:xfrm>
            <a:off x="457200" y="1425599"/>
            <a:ext cx="8229600" cy="879452"/>
          </a:xfrm>
        </p:spPr>
        <p:txBody>
          <a:bodyPr/>
          <a:lstStyle/>
          <a:p>
            <a:r>
              <a:rPr lang="es-CL" sz="2000" dirty="0" smtClean="0"/>
              <a:t>Financiamiento alternativo - </a:t>
            </a:r>
            <a:r>
              <a:rPr lang="es-CL" sz="2000" dirty="0"/>
              <a:t>una bendición para las empresas </a:t>
            </a:r>
            <a:r>
              <a:rPr lang="es-CL" sz="2000" dirty="0" smtClean="0"/>
              <a:t>que lo necesitan, pero </a:t>
            </a:r>
            <a:r>
              <a:rPr lang="es-CL" sz="2000" dirty="0"/>
              <a:t>también </a:t>
            </a:r>
            <a:r>
              <a:rPr lang="es-CL" sz="2000" dirty="0" smtClean="0"/>
              <a:t>una </a:t>
            </a:r>
            <a:r>
              <a:rPr lang="es-CL" sz="2000" dirty="0"/>
              <a:t>fuente de aumento de los </a:t>
            </a:r>
            <a:r>
              <a:rPr lang="es-CL" sz="2000" dirty="0" smtClean="0"/>
              <a:t>riesgos</a:t>
            </a:r>
          </a:p>
          <a:p>
            <a:endParaRPr lang="en-GB" sz="2000" dirty="0"/>
          </a:p>
          <a:p>
            <a:endParaRPr lang="en-GB" sz="2000" dirty="0" smtClean="0"/>
          </a:p>
          <a:p>
            <a:endParaRPr lang="en-GB" sz="2000" dirty="0"/>
          </a:p>
          <a:p>
            <a:endParaRPr lang="en-GB" sz="2000" dirty="0" smtClean="0"/>
          </a:p>
          <a:p>
            <a:endParaRPr lang="en-GB" sz="2000" dirty="0"/>
          </a:p>
          <a:p>
            <a:endParaRPr lang="en-GB" sz="2000" dirty="0" smtClean="0"/>
          </a:p>
          <a:p>
            <a:endParaRPr lang="en-GB" sz="2000" dirty="0"/>
          </a:p>
          <a:p>
            <a:endParaRPr lang="en-GB" sz="2000" dirty="0" smtClean="0"/>
          </a:p>
          <a:p>
            <a:endParaRPr lang="en-GB" sz="2000" dirty="0" smtClean="0"/>
          </a:p>
          <a:p>
            <a:r>
              <a:rPr lang="en-GB" sz="2000" dirty="0" err="1" smtClean="0"/>
              <a:t>Alternativas</a:t>
            </a:r>
            <a:r>
              <a:rPr lang="en-GB" sz="2000" dirty="0" smtClean="0"/>
              <a:t> </a:t>
            </a:r>
            <a:r>
              <a:rPr lang="en-GB" sz="2000" dirty="0" err="1" smtClean="0"/>
              <a:t>limitadas</a:t>
            </a:r>
            <a:r>
              <a:rPr lang="en-GB" sz="2000" dirty="0" smtClean="0"/>
              <a:t> para los juniors – </a:t>
            </a:r>
            <a:r>
              <a:rPr lang="en-GB" sz="2000" dirty="0" err="1" smtClean="0"/>
              <a:t>aceptar</a:t>
            </a:r>
            <a:r>
              <a:rPr lang="en-GB" sz="2000" dirty="0" smtClean="0"/>
              <a:t> </a:t>
            </a:r>
            <a:r>
              <a:rPr lang="en-GB" sz="2000" dirty="0" err="1" smtClean="0"/>
              <a:t>las</a:t>
            </a:r>
            <a:r>
              <a:rPr lang="en-GB" sz="2000" dirty="0" smtClean="0"/>
              <a:t> </a:t>
            </a:r>
            <a:r>
              <a:rPr lang="en-GB" sz="2000" dirty="0" err="1" smtClean="0"/>
              <a:t>opciones</a:t>
            </a:r>
            <a:r>
              <a:rPr lang="en-GB" sz="2000" dirty="0" smtClean="0"/>
              <a:t>, o </a:t>
            </a:r>
            <a:r>
              <a:rPr lang="en-GB" sz="2000" dirty="0" err="1" smtClean="0"/>
              <a:t>correr</a:t>
            </a:r>
            <a:r>
              <a:rPr lang="en-GB" sz="2000" dirty="0" smtClean="0"/>
              <a:t> el </a:t>
            </a:r>
            <a:r>
              <a:rPr lang="en-GB" sz="2000" dirty="0" err="1" smtClean="0"/>
              <a:t>riesgo</a:t>
            </a:r>
            <a:r>
              <a:rPr lang="en-GB" sz="2000" dirty="0"/>
              <a:t> del </a:t>
            </a:r>
            <a:r>
              <a:rPr lang="en-GB" sz="2000" dirty="0" err="1" smtClean="0"/>
              <a:t>estancamiento</a:t>
            </a:r>
            <a:r>
              <a:rPr lang="en-GB" sz="2000" dirty="0" smtClean="0"/>
              <a:t> </a:t>
            </a:r>
            <a:r>
              <a:rPr lang="en-GB" sz="2000" dirty="0"/>
              <a:t>del </a:t>
            </a:r>
            <a:r>
              <a:rPr lang="en-GB" sz="2000" dirty="0" err="1" smtClean="0"/>
              <a:t>proyecto</a:t>
            </a:r>
            <a:r>
              <a:rPr lang="en-GB" sz="2000" dirty="0" smtClean="0"/>
              <a:t>, l</a:t>
            </a:r>
            <a:r>
              <a:rPr lang="es-CL" sz="2000" dirty="0" smtClean="0"/>
              <a:t>a </a:t>
            </a:r>
            <a:r>
              <a:rPr lang="es-CL" sz="2000" dirty="0"/>
              <a:t>pérdida de posicionamiento competitivo y la pérdida de </a:t>
            </a:r>
            <a:r>
              <a:rPr lang="es-CL" sz="2000" dirty="0" smtClean="0"/>
              <a:t>propiedad</a:t>
            </a:r>
            <a:endParaRPr lang="en-GB" sz="2000" dirty="0" smtClean="0"/>
          </a:p>
          <a:p>
            <a:endParaRPr lang="en-GB" sz="2000" dirty="0" smtClean="0"/>
          </a:p>
        </p:txBody>
      </p:sp>
      <p:grpSp>
        <p:nvGrpSpPr>
          <p:cNvPr id="6" name="Group 5"/>
          <p:cNvGrpSpPr/>
          <p:nvPr/>
        </p:nvGrpSpPr>
        <p:grpSpPr>
          <a:xfrm>
            <a:off x="0" y="2268182"/>
            <a:ext cx="9238994" cy="2885704"/>
            <a:chOff x="0" y="2101932"/>
            <a:chExt cx="9238994" cy="2885704"/>
          </a:xfrm>
        </p:grpSpPr>
        <p:sp>
          <p:nvSpPr>
            <p:cNvPr id="7" name="Rectangle 6"/>
            <p:cNvSpPr/>
            <p:nvPr/>
          </p:nvSpPr>
          <p:spPr>
            <a:xfrm>
              <a:off x="0" y="2101932"/>
              <a:ext cx="9144000" cy="2885704"/>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100" dirty="0">
                <a:solidFill>
                  <a:schemeClr val="tx1"/>
                </a:solidFill>
                <a:latin typeface="Arial" panose="020B0604020202020204" pitchFamily="34" charset="0"/>
                <a:cs typeface="Arial" panose="020B0604020202020204" pitchFamily="34" charset="0"/>
              </a:endParaRPr>
            </a:p>
          </p:txBody>
        </p:sp>
        <p:sp>
          <p:nvSpPr>
            <p:cNvPr id="8" name="Pentagon 7"/>
            <p:cNvSpPr/>
            <p:nvPr/>
          </p:nvSpPr>
          <p:spPr>
            <a:xfrm>
              <a:off x="5520047" y="2268191"/>
              <a:ext cx="3623953" cy="2505693"/>
            </a:xfrm>
            <a:prstGeom prst="homePlate">
              <a:avLst>
                <a:gd name="adj" fmla="val 1966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100" dirty="0">
                <a:solidFill>
                  <a:schemeClr val="tx1"/>
                </a:solidFill>
                <a:latin typeface="Arial" panose="020B0604020202020204" pitchFamily="34" charset="0"/>
                <a:cs typeface="Arial" panose="020B0604020202020204" pitchFamily="34" charset="0"/>
              </a:endParaRPr>
            </a:p>
          </p:txBody>
        </p:sp>
        <p:sp>
          <p:nvSpPr>
            <p:cNvPr id="9" name="Pentagon 8"/>
            <p:cNvSpPr/>
            <p:nvPr/>
          </p:nvSpPr>
          <p:spPr>
            <a:xfrm>
              <a:off x="2764972" y="2268191"/>
              <a:ext cx="3623953" cy="2505693"/>
            </a:xfrm>
            <a:prstGeom prst="homePlate">
              <a:avLst>
                <a:gd name="adj" fmla="val 19668"/>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100" dirty="0">
                <a:solidFill>
                  <a:schemeClr val="tx2"/>
                </a:solidFill>
                <a:latin typeface="Arial" panose="020B0604020202020204" pitchFamily="34" charset="0"/>
                <a:cs typeface="Arial" panose="020B0604020202020204" pitchFamily="34" charset="0"/>
              </a:endParaRPr>
            </a:p>
          </p:txBody>
        </p:sp>
        <p:sp>
          <p:nvSpPr>
            <p:cNvPr id="10" name="Chevron 9"/>
            <p:cNvSpPr/>
            <p:nvPr/>
          </p:nvSpPr>
          <p:spPr>
            <a:xfrm>
              <a:off x="0" y="2268191"/>
              <a:ext cx="3623953" cy="2505693"/>
            </a:xfrm>
            <a:prstGeom prst="chevron">
              <a:avLst>
                <a:gd name="adj" fmla="val 19668"/>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100" dirty="0">
                <a:solidFill>
                  <a:schemeClr val="tx1"/>
                </a:solidFill>
                <a:latin typeface="Arial" panose="020B0604020202020204" pitchFamily="34" charset="0"/>
                <a:cs typeface="Arial" panose="020B0604020202020204" pitchFamily="34" charset="0"/>
              </a:endParaRPr>
            </a:p>
          </p:txBody>
        </p:sp>
        <p:sp>
          <p:nvSpPr>
            <p:cNvPr id="11" name="TextBox 10"/>
            <p:cNvSpPr txBox="1"/>
            <p:nvPr/>
          </p:nvSpPr>
          <p:spPr>
            <a:xfrm>
              <a:off x="611575" y="2434445"/>
              <a:ext cx="2796639" cy="2459135"/>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GB" sz="1600" b="1" dirty="0" err="1" smtClean="0">
                  <a:solidFill>
                    <a:schemeClr val="tx2"/>
                  </a:solidFill>
                  <a:latin typeface="Arial" panose="020B0604020202020204" pitchFamily="34" charset="0"/>
                  <a:cs typeface="Arial" panose="020B0604020202020204" pitchFamily="34" charset="0"/>
                </a:rPr>
                <a:t>Componentes</a:t>
              </a:r>
              <a:r>
                <a:rPr lang="en-GB" sz="1600" b="1" dirty="0" smtClean="0">
                  <a:solidFill>
                    <a:schemeClr val="tx2"/>
                  </a:solidFill>
                  <a:latin typeface="Arial" panose="020B0604020202020204" pitchFamily="34" charset="0"/>
                  <a:cs typeface="Arial" panose="020B0604020202020204" pitchFamily="34" charset="0"/>
                </a:rPr>
                <a:t> </a:t>
              </a:r>
              <a:r>
                <a:rPr lang="en-GB" sz="1600" b="1" dirty="0" err="1" smtClean="0">
                  <a:solidFill>
                    <a:schemeClr val="tx2"/>
                  </a:solidFill>
                  <a:latin typeface="Arial" panose="020B0604020202020204" pitchFamily="34" charset="0"/>
                  <a:cs typeface="Arial" panose="020B0604020202020204" pitchFamily="34" charset="0"/>
                </a:rPr>
                <a:t>múltiples</a:t>
              </a:r>
              <a:r>
                <a:rPr lang="en-GB" sz="1600" b="1" dirty="0" smtClean="0">
                  <a:solidFill>
                    <a:schemeClr val="tx2"/>
                  </a:solidFill>
                  <a:latin typeface="Arial" panose="020B0604020202020204" pitchFamily="34" charset="0"/>
                  <a:cs typeface="Arial" panose="020B0604020202020204" pitchFamily="34" charset="0"/>
                </a:rPr>
                <a:t> </a:t>
              </a:r>
            </a:p>
            <a:p>
              <a:pPr marL="285750" indent="-285750">
                <a:lnSpc>
                  <a:spcPct val="85000"/>
                </a:lnSpc>
                <a:spcAft>
                  <a:spcPts val="600"/>
                </a:spcAft>
                <a:buClr>
                  <a:schemeClr val="accent2"/>
                </a:buClr>
                <a:buSzPct val="70000"/>
                <a:buFont typeface="Arial" pitchFamily="34" charset="0"/>
                <a:buChar char="►"/>
              </a:pPr>
              <a:r>
                <a:rPr lang="en-GB" sz="1600" dirty="0" smtClean="0">
                  <a:solidFill>
                    <a:schemeClr val="tx2"/>
                  </a:solidFill>
                  <a:latin typeface="Arial" panose="020B0604020202020204" pitchFamily="34" charset="0"/>
                  <a:cs typeface="Arial" panose="020B0604020202020204" pitchFamily="34" charset="0"/>
                </a:rPr>
                <a:t>Streaming- </a:t>
              </a:r>
              <a:r>
                <a:rPr lang="en-GB" sz="1600" dirty="0" err="1" smtClean="0">
                  <a:solidFill>
                    <a:schemeClr val="tx2"/>
                  </a:solidFill>
                  <a:latin typeface="Arial" panose="020B0604020202020204" pitchFamily="34" charset="0"/>
                  <a:cs typeface="Arial" panose="020B0604020202020204" pitchFamily="34" charset="0"/>
                </a:rPr>
                <a:t>flujos</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smtClean="0">
                  <a:solidFill>
                    <a:schemeClr val="tx2"/>
                  </a:solidFill>
                  <a:latin typeface="Arial" panose="020B0604020202020204" pitchFamily="34" charset="0"/>
                  <a:cs typeface="Arial" panose="020B0604020202020204" pitchFamily="34" charset="0"/>
                </a:rPr>
                <a:t>Capital </a:t>
              </a: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Acuerdo</a:t>
              </a:r>
              <a:r>
                <a:rPr lang="en-GB" sz="1600" dirty="0" smtClean="0">
                  <a:solidFill>
                    <a:schemeClr val="tx2"/>
                  </a:solidFill>
                  <a:latin typeface="Arial" panose="020B0604020202020204" pitchFamily="34" charset="0"/>
                  <a:cs typeface="Arial" panose="020B0604020202020204" pitchFamily="34" charset="0"/>
                </a:rPr>
                <a:t> Offtake de pre-</a:t>
              </a:r>
              <a:r>
                <a:rPr lang="en-GB" sz="1600" dirty="0" err="1" smtClean="0">
                  <a:solidFill>
                    <a:schemeClr val="tx2"/>
                  </a:solidFill>
                  <a:latin typeface="Arial" panose="020B0604020202020204" pitchFamily="34" charset="0"/>
                  <a:cs typeface="Arial" panose="020B0604020202020204" pitchFamily="34" charset="0"/>
                </a:rPr>
                <a:t>financiamiento</a:t>
              </a:r>
              <a:r>
                <a:rPr lang="en-GB" sz="1600" dirty="0" smtClean="0">
                  <a:solidFill>
                    <a:schemeClr val="tx2"/>
                  </a:solidFill>
                  <a:latin typeface="Arial" panose="020B0604020202020204" pitchFamily="34" charset="0"/>
                  <a:cs typeface="Arial" panose="020B0604020202020204" pitchFamily="34" charset="0"/>
                </a:rPr>
                <a:t> </a:t>
              </a: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Créditos</a:t>
              </a:r>
              <a:r>
                <a:rPr lang="en-GB" sz="1600" dirty="0" smtClean="0">
                  <a:solidFill>
                    <a:schemeClr val="tx2"/>
                  </a:solidFill>
                  <a:latin typeface="Arial" panose="020B0604020202020204" pitchFamily="34" charset="0"/>
                  <a:cs typeface="Arial" panose="020B0604020202020204" pitchFamily="34" charset="0"/>
                </a:rPr>
                <a:t> </a:t>
              </a:r>
              <a:r>
                <a:rPr lang="en-GB" sz="1600" dirty="0" err="1" smtClean="0">
                  <a:solidFill>
                    <a:schemeClr val="tx2"/>
                  </a:solidFill>
                  <a:latin typeface="Arial" panose="020B0604020202020204" pitchFamily="34" charset="0"/>
                  <a:cs typeface="Arial" panose="020B0604020202020204" pitchFamily="34" charset="0"/>
                </a:rPr>
                <a:t>puente</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Deuda</a:t>
              </a:r>
              <a:r>
                <a:rPr lang="en-GB" sz="1600" dirty="0" smtClean="0">
                  <a:solidFill>
                    <a:schemeClr val="tx2"/>
                  </a:solidFill>
                  <a:latin typeface="Arial" panose="020B0604020202020204" pitchFamily="34" charset="0"/>
                  <a:cs typeface="Arial" panose="020B0604020202020204" pitchFamily="34" charset="0"/>
                </a:rPr>
                <a:t> de alto </a:t>
              </a:r>
              <a:r>
                <a:rPr lang="en-GB" sz="1600" dirty="0" err="1" smtClean="0">
                  <a:solidFill>
                    <a:schemeClr val="tx2"/>
                  </a:solidFill>
                  <a:latin typeface="Arial" panose="020B0604020202020204" pitchFamily="34" charset="0"/>
                  <a:cs typeface="Arial" panose="020B0604020202020204" pitchFamily="34" charset="0"/>
                </a:rPr>
                <a:t>rendimiento</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smtClean="0">
                  <a:solidFill>
                    <a:schemeClr val="tx2"/>
                  </a:solidFill>
                  <a:latin typeface="Arial" panose="020B0604020202020204" pitchFamily="34" charset="0"/>
                  <a:cs typeface="Arial" panose="020B0604020202020204" pitchFamily="34" charset="0"/>
                </a:rPr>
                <a:t>Bono convertible</a:t>
              </a:r>
            </a:p>
            <a:p>
              <a:pPr marL="285750" indent="-285750">
                <a:lnSpc>
                  <a:spcPct val="85000"/>
                </a:lnSpc>
                <a:spcAft>
                  <a:spcPts val="600"/>
                </a:spcAft>
                <a:buClr>
                  <a:schemeClr val="accent2"/>
                </a:buClr>
                <a:buSzPct val="70000"/>
                <a:buFont typeface="Arial" pitchFamily="34" charset="0"/>
                <a:buChar char="►"/>
              </a:pPr>
              <a:endParaRPr lang="en-GB" sz="1600" dirty="0">
                <a:solidFill>
                  <a:schemeClr val="tx2"/>
                </a:solidFill>
                <a:latin typeface="Arial" panose="020B0604020202020204" pitchFamily="34" charset="0"/>
                <a:cs typeface="Arial" panose="020B0604020202020204" pitchFamily="34" charset="0"/>
              </a:endParaRPr>
            </a:p>
          </p:txBody>
        </p:sp>
        <p:sp>
          <p:nvSpPr>
            <p:cNvPr id="12" name="TextBox 11"/>
            <p:cNvSpPr txBox="1"/>
            <p:nvPr/>
          </p:nvSpPr>
          <p:spPr>
            <a:xfrm>
              <a:off x="3695203" y="2434445"/>
              <a:ext cx="2796639" cy="2249847"/>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GB" sz="1600" b="1" dirty="0" err="1" smtClean="0">
                  <a:solidFill>
                    <a:schemeClr val="tx2"/>
                  </a:solidFill>
                  <a:latin typeface="Arial" panose="020B0604020202020204" pitchFamily="34" charset="0"/>
                  <a:cs typeface="Arial" panose="020B0604020202020204" pitchFamily="34" charset="0"/>
                </a:rPr>
                <a:t>Proveedores</a:t>
              </a:r>
              <a:r>
                <a:rPr lang="en-GB" sz="1600" b="1" dirty="0" smtClean="0">
                  <a:solidFill>
                    <a:schemeClr val="tx2"/>
                  </a:solidFill>
                  <a:latin typeface="Arial" panose="020B0604020202020204" pitchFamily="34" charset="0"/>
                  <a:cs typeface="Arial" panose="020B0604020202020204" pitchFamily="34" charset="0"/>
                </a:rPr>
                <a:t> </a:t>
              </a:r>
              <a:r>
                <a:rPr lang="en-GB" sz="1600" b="1" dirty="0" err="1" smtClean="0">
                  <a:solidFill>
                    <a:schemeClr val="tx2"/>
                  </a:solidFill>
                  <a:latin typeface="Arial" panose="020B0604020202020204" pitchFamily="34" charset="0"/>
                  <a:cs typeface="Arial" panose="020B0604020202020204" pitchFamily="34" charset="0"/>
                </a:rPr>
                <a:t>múltiples</a:t>
              </a:r>
              <a:endParaRPr lang="en-GB" sz="1600" b="1"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smtClean="0">
                  <a:solidFill>
                    <a:schemeClr val="tx2"/>
                  </a:solidFill>
                  <a:latin typeface="Arial" panose="020B0604020202020204" pitchFamily="34" charset="0"/>
                  <a:cs typeface="Arial" panose="020B0604020202020204" pitchFamily="34" charset="0"/>
                </a:rPr>
                <a:t>Capital </a:t>
              </a:r>
              <a:r>
                <a:rPr lang="en-GB" sz="1600" dirty="0" err="1" smtClean="0">
                  <a:solidFill>
                    <a:schemeClr val="tx2"/>
                  </a:solidFill>
                  <a:latin typeface="Arial" panose="020B0604020202020204" pitchFamily="34" charset="0"/>
                  <a:cs typeface="Arial" panose="020B0604020202020204" pitchFamily="34" charset="0"/>
                </a:rPr>
                <a:t>privado</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Compradores</a:t>
              </a:r>
              <a:r>
                <a:rPr lang="en-GB" sz="1600" dirty="0" smtClean="0">
                  <a:solidFill>
                    <a:schemeClr val="tx2"/>
                  </a:solidFill>
                  <a:latin typeface="Arial" panose="020B0604020202020204" pitchFamily="34" charset="0"/>
                  <a:cs typeface="Arial" panose="020B0604020202020204" pitchFamily="34" charset="0"/>
                </a:rPr>
                <a:t> Offtake</a:t>
              </a: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Bancos</a:t>
              </a:r>
              <a:r>
                <a:rPr lang="en-GB" sz="1600" dirty="0" smtClean="0">
                  <a:solidFill>
                    <a:schemeClr val="tx2"/>
                  </a:solidFill>
                  <a:latin typeface="Arial" panose="020B0604020202020204" pitchFamily="34" charset="0"/>
                  <a:cs typeface="Arial" panose="020B0604020202020204" pitchFamily="34" charset="0"/>
                </a:rPr>
                <a:t> de </a:t>
              </a:r>
              <a:r>
                <a:rPr lang="en-GB" sz="1600" dirty="0" err="1" smtClean="0">
                  <a:solidFill>
                    <a:schemeClr val="tx2"/>
                  </a:solidFill>
                  <a:latin typeface="Arial" panose="020B0604020202020204" pitchFamily="34" charset="0"/>
                  <a:cs typeface="Arial" panose="020B0604020202020204" pitchFamily="34" charset="0"/>
                </a:rPr>
                <a:t>desarrollo</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Bancos</a:t>
              </a:r>
              <a:r>
                <a:rPr lang="en-GB" sz="1600" dirty="0" smtClean="0">
                  <a:solidFill>
                    <a:schemeClr val="tx2"/>
                  </a:solidFill>
                  <a:latin typeface="Arial" panose="020B0604020202020204" pitchFamily="34" charset="0"/>
                  <a:cs typeface="Arial" panose="020B0604020202020204" pitchFamily="34" charset="0"/>
                </a:rPr>
                <a:t> </a:t>
              </a:r>
              <a:r>
                <a:rPr lang="en-GB" sz="1600" dirty="0" err="1" smtClean="0">
                  <a:solidFill>
                    <a:schemeClr val="tx2"/>
                  </a:solidFill>
                  <a:latin typeface="Arial" panose="020B0604020202020204" pitchFamily="34" charset="0"/>
                  <a:cs typeface="Arial" panose="020B0604020202020204" pitchFamily="34" charset="0"/>
                </a:rPr>
                <a:t>nacionales</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Gobiernos</a:t>
              </a:r>
              <a:endParaRPr lang="en-GB" sz="1600" dirty="0" smtClean="0">
                <a:solidFill>
                  <a:schemeClr val="tx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accent2"/>
                </a:buClr>
                <a:buSzPct val="70000"/>
                <a:buFont typeface="Arial" pitchFamily="34" charset="0"/>
                <a:buChar char="►"/>
              </a:pPr>
              <a:r>
                <a:rPr lang="en-GB" sz="1600" dirty="0" err="1" smtClean="0">
                  <a:solidFill>
                    <a:schemeClr val="tx2"/>
                  </a:solidFill>
                  <a:latin typeface="Arial" panose="020B0604020202020204" pitchFamily="34" charset="0"/>
                  <a:cs typeface="Arial" panose="020B0604020202020204" pitchFamily="34" charset="0"/>
                </a:rPr>
                <a:t>Mercados</a:t>
              </a:r>
              <a:r>
                <a:rPr lang="en-GB" sz="1600" dirty="0" smtClean="0">
                  <a:solidFill>
                    <a:schemeClr val="tx2"/>
                  </a:solidFill>
                  <a:latin typeface="Arial" panose="020B0604020202020204" pitchFamily="34" charset="0"/>
                  <a:cs typeface="Arial" panose="020B0604020202020204" pitchFamily="34" charset="0"/>
                </a:rPr>
                <a:t> de capital</a:t>
              </a:r>
            </a:p>
            <a:p>
              <a:pPr marL="285750" indent="-285750">
                <a:lnSpc>
                  <a:spcPct val="85000"/>
                </a:lnSpc>
                <a:spcAft>
                  <a:spcPts val="600"/>
                </a:spcAft>
                <a:buClr>
                  <a:schemeClr val="accent2"/>
                </a:buClr>
                <a:buSzPct val="70000"/>
                <a:buFont typeface="Arial" pitchFamily="34" charset="0"/>
                <a:buChar char="►"/>
              </a:pPr>
              <a:endParaRPr lang="en-GB" sz="1600" dirty="0">
                <a:solidFill>
                  <a:schemeClr val="tx2"/>
                </a:solidFill>
                <a:latin typeface="Arial" panose="020B0604020202020204" pitchFamily="34" charset="0"/>
                <a:cs typeface="Arial" panose="020B0604020202020204" pitchFamily="34" charset="0"/>
              </a:endParaRPr>
            </a:p>
          </p:txBody>
        </p:sp>
        <p:sp>
          <p:nvSpPr>
            <p:cNvPr id="13" name="TextBox 12"/>
            <p:cNvSpPr txBox="1"/>
            <p:nvPr/>
          </p:nvSpPr>
          <p:spPr>
            <a:xfrm>
              <a:off x="6442355" y="2434445"/>
              <a:ext cx="2796639" cy="1886670"/>
            </a:xfrm>
            <a:prstGeom prst="rect">
              <a:avLst/>
            </a:prstGeom>
            <a:noFill/>
          </p:spPr>
          <p:txBody>
            <a:bodyPr wrap="square" lIns="0" tIns="36576" rIns="0" bIns="0" rtlCol="0">
              <a:spAutoFit/>
            </a:bodyPr>
            <a:lstStyle/>
            <a:p>
              <a:pPr>
                <a:lnSpc>
                  <a:spcPct val="85000"/>
                </a:lnSpc>
                <a:spcAft>
                  <a:spcPts val="600"/>
                </a:spcAft>
                <a:buClr>
                  <a:schemeClr val="bg2"/>
                </a:buClr>
                <a:buSzPct val="70000"/>
              </a:pPr>
              <a:r>
                <a:rPr lang="en-GB" sz="1600" b="1" dirty="0" err="1" smtClean="0">
                  <a:solidFill>
                    <a:schemeClr val="bg2"/>
                  </a:solidFill>
                  <a:latin typeface="Arial" panose="020B0604020202020204" pitchFamily="34" charset="0"/>
                  <a:cs typeface="Arial" panose="020B0604020202020204" pitchFamily="34" charset="0"/>
                </a:rPr>
                <a:t>Riesgos</a:t>
              </a:r>
              <a:r>
                <a:rPr lang="en-GB" sz="1600" b="1" dirty="0" smtClean="0">
                  <a:solidFill>
                    <a:schemeClr val="bg2"/>
                  </a:solidFill>
                  <a:latin typeface="Arial" panose="020B0604020202020204" pitchFamily="34" charset="0"/>
                  <a:cs typeface="Arial" panose="020B0604020202020204" pitchFamily="34" charset="0"/>
                </a:rPr>
                <a:t> </a:t>
              </a:r>
              <a:r>
                <a:rPr lang="en-GB" sz="1600" b="1" dirty="0" err="1" smtClean="0">
                  <a:solidFill>
                    <a:schemeClr val="bg2"/>
                  </a:solidFill>
                  <a:latin typeface="Arial" panose="020B0604020202020204" pitchFamily="34" charset="0"/>
                  <a:cs typeface="Arial" panose="020B0604020202020204" pitchFamily="34" charset="0"/>
                </a:rPr>
                <a:t>multiplicados</a:t>
              </a:r>
              <a:endParaRPr lang="en-GB" sz="1600" b="1" dirty="0" smtClean="0">
                <a:solidFill>
                  <a:schemeClr val="bg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bg2"/>
                </a:buClr>
                <a:buSzPct val="70000"/>
                <a:buFont typeface="Arial" pitchFamily="34" charset="0"/>
                <a:buChar char="►"/>
              </a:pPr>
              <a:r>
                <a:rPr lang="en-GB" sz="1600" dirty="0" err="1" smtClean="0">
                  <a:solidFill>
                    <a:schemeClr val="bg2"/>
                  </a:solidFill>
                  <a:latin typeface="Arial" panose="020B0604020202020204" pitchFamily="34" charset="0"/>
                  <a:cs typeface="Arial" panose="020B0604020202020204" pitchFamily="34" charset="0"/>
                </a:rPr>
                <a:t>Dilución</a:t>
              </a:r>
              <a:r>
                <a:rPr lang="en-GB" sz="1600" dirty="0" smtClean="0">
                  <a:solidFill>
                    <a:schemeClr val="bg2"/>
                  </a:solidFill>
                  <a:latin typeface="Arial" panose="020B0604020202020204" pitchFamily="34" charset="0"/>
                  <a:cs typeface="Arial" panose="020B0604020202020204" pitchFamily="34" charset="0"/>
                </a:rPr>
                <a:t> de </a:t>
              </a:r>
              <a:r>
                <a:rPr lang="en-GB" sz="1600" dirty="0" err="1" smtClean="0">
                  <a:solidFill>
                    <a:schemeClr val="bg2"/>
                  </a:solidFill>
                  <a:latin typeface="Arial" panose="020B0604020202020204" pitchFamily="34" charset="0"/>
                  <a:cs typeface="Arial" panose="020B0604020202020204" pitchFamily="34" charset="0"/>
                </a:rPr>
                <a:t>ingresos</a:t>
              </a:r>
              <a:r>
                <a:rPr lang="en-GB" sz="1600" dirty="0" smtClean="0">
                  <a:solidFill>
                    <a:schemeClr val="bg2"/>
                  </a:solidFill>
                  <a:latin typeface="Arial" panose="020B0604020202020204" pitchFamily="34" charset="0"/>
                  <a:cs typeface="Arial" panose="020B0604020202020204" pitchFamily="34" charset="0"/>
                </a:rPr>
                <a:t> </a:t>
              </a:r>
              <a:r>
                <a:rPr lang="en-GB" sz="1600" dirty="0" err="1" smtClean="0">
                  <a:solidFill>
                    <a:schemeClr val="bg2"/>
                  </a:solidFill>
                  <a:latin typeface="Arial" panose="020B0604020202020204" pitchFamily="34" charset="0"/>
                  <a:cs typeface="Arial" panose="020B0604020202020204" pitchFamily="34" charset="0"/>
                </a:rPr>
                <a:t>futuros</a:t>
              </a:r>
              <a:endParaRPr lang="en-GB" sz="1600" dirty="0" smtClean="0">
                <a:solidFill>
                  <a:schemeClr val="bg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bg2"/>
                </a:buClr>
                <a:buSzPct val="70000"/>
                <a:buFont typeface="Arial" pitchFamily="34" charset="0"/>
                <a:buChar char="►"/>
              </a:pPr>
              <a:r>
                <a:rPr lang="en-GB" sz="1600" dirty="0" err="1" smtClean="0">
                  <a:solidFill>
                    <a:schemeClr val="bg2"/>
                  </a:solidFill>
                  <a:latin typeface="Arial" panose="020B0604020202020204" pitchFamily="34" charset="0"/>
                  <a:cs typeface="Arial" panose="020B0604020202020204" pitchFamily="34" charset="0"/>
                </a:rPr>
                <a:t>Posibilidad</a:t>
              </a:r>
              <a:r>
                <a:rPr lang="en-GB" sz="1600" dirty="0" smtClean="0">
                  <a:solidFill>
                    <a:schemeClr val="bg2"/>
                  </a:solidFill>
                  <a:latin typeface="Arial" panose="020B0604020202020204" pitchFamily="34" charset="0"/>
                  <a:cs typeface="Arial" panose="020B0604020202020204" pitchFamily="34" charset="0"/>
                </a:rPr>
                <a:t> de </a:t>
              </a:r>
              <a:r>
                <a:rPr lang="en-GB" sz="1600" dirty="0" err="1" smtClean="0">
                  <a:solidFill>
                    <a:schemeClr val="bg2"/>
                  </a:solidFill>
                  <a:latin typeface="Arial" panose="020B0604020202020204" pitchFamily="34" charset="0"/>
                  <a:cs typeface="Arial" panose="020B0604020202020204" pitchFamily="34" charset="0"/>
                </a:rPr>
                <a:t>financiamiento</a:t>
              </a:r>
              <a:r>
                <a:rPr lang="en-GB" sz="1600" dirty="0" smtClean="0">
                  <a:solidFill>
                    <a:schemeClr val="bg2"/>
                  </a:solidFill>
                  <a:latin typeface="Arial" panose="020B0604020202020204" pitchFamily="34" charset="0"/>
                  <a:cs typeface="Arial" panose="020B0604020202020204" pitchFamily="34" charset="0"/>
                </a:rPr>
                <a:t> </a:t>
              </a:r>
              <a:r>
                <a:rPr lang="en-GB" sz="1600" dirty="0" err="1" smtClean="0">
                  <a:solidFill>
                    <a:schemeClr val="bg2"/>
                  </a:solidFill>
                  <a:latin typeface="Arial" panose="020B0604020202020204" pitchFamily="34" charset="0"/>
                  <a:cs typeface="Arial" panose="020B0604020202020204" pitchFamily="34" charset="0"/>
                </a:rPr>
                <a:t>futura</a:t>
              </a:r>
              <a:endParaRPr lang="en-GB" sz="1600" dirty="0" smtClean="0">
                <a:solidFill>
                  <a:schemeClr val="bg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bg2"/>
                </a:buClr>
                <a:buSzPct val="70000"/>
                <a:buFont typeface="Arial" pitchFamily="34" charset="0"/>
                <a:buChar char="►"/>
              </a:pPr>
              <a:r>
                <a:rPr lang="en-GB" sz="1600" dirty="0" err="1" smtClean="0">
                  <a:solidFill>
                    <a:schemeClr val="bg2"/>
                  </a:solidFill>
                  <a:latin typeface="Arial" panose="020B0604020202020204" pitchFamily="34" charset="0"/>
                  <a:cs typeface="Arial" panose="020B0604020202020204" pitchFamily="34" charset="0"/>
                </a:rPr>
                <a:t>Interdependencia</a:t>
              </a:r>
              <a:endParaRPr lang="en-GB" sz="1600" dirty="0" smtClean="0">
                <a:solidFill>
                  <a:schemeClr val="bg2"/>
                </a:solidFill>
                <a:latin typeface="Arial" panose="020B0604020202020204" pitchFamily="34" charset="0"/>
                <a:cs typeface="Arial" panose="020B0604020202020204" pitchFamily="34" charset="0"/>
              </a:endParaRPr>
            </a:p>
            <a:p>
              <a:pPr marL="285750" indent="-285750">
                <a:lnSpc>
                  <a:spcPct val="85000"/>
                </a:lnSpc>
                <a:spcAft>
                  <a:spcPts val="600"/>
                </a:spcAft>
                <a:buClr>
                  <a:schemeClr val="bg2"/>
                </a:buClr>
                <a:buSzPct val="70000"/>
                <a:buFont typeface="Arial" pitchFamily="34" charset="0"/>
                <a:buChar char="►"/>
              </a:pPr>
              <a:r>
                <a:rPr lang="en-GB" sz="1600" dirty="0" err="1" smtClean="0">
                  <a:solidFill>
                    <a:schemeClr val="bg2"/>
                  </a:solidFill>
                  <a:latin typeface="Arial" panose="020B0604020202020204" pitchFamily="34" charset="0"/>
                  <a:cs typeface="Arial" panose="020B0604020202020204" pitchFamily="34" charset="0"/>
                </a:rPr>
                <a:t>Costos</a:t>
              </a:r>
              <a:r>
                <a:rPr lang="en-GB" sz="1600" dirty="0" smtClean="0">
                  <a:solidFill>
                    <a:schemeClr val="bg2"/>
                  </a:solidFill>
                  <a:latin typeface="Arial" panose="020B0604020202020204" pitchFamily="34" charset="0"/>
                  <a:cs typeface="Arial" panose="020B0604020202020204" pitchFamily="34" charset="0"/>
                </a:rPr>
                <a:t> altos</a:t>
              </a:r>
            </a:p>
            <a:p>
              <a:pPr marL="285750" indent="-285750">
                <a:lnSpc>
                  <a:spcPct val="85000"/>
                </a:lnSpc>
                <a:spcAft>
                  <a:spcPts val="600"/>
                </a:spcAft>
                <a:buClr>
                  <a:schemeClr val="bg2"/>
                </a:buClr>
                <a:buSzPct val="70000"/>
                <a:buFont typeface="Arial" pitchFamily="34" charset="0"/>
                <a:buChar char="►"/>
              </a:pPr>
              <a:r>
                <a:rPr lang="en-GB" sz="1600" dirty="0" err="1" smtClean="0">
                  <a:solidFill>
                    <a:schemeClr val="bg2"/>
                  </a:solidFill>
                  <a:latin typeface="Arial" panose="020B0604020202020204" pitchFamily="34" charset="0"/>
                  <a:cs typeface="Arial" panose="020B0604020202020204" pitchFamily="34" charset="0"/>
                </a:rPr>
                <a:t>Exposición</a:t>
              </a:r>
              <a:r>
                <a:rPr lang="en-GB" sz="1600" dirty="0" smtClean="0">
                  <a:solidFill>
                    <a:schemeClr val="bg2"/>
                  </a:solidFill>
                  <a:latin typeface="Arial" panose="020B0604020202020204" pitchFamily="34" charset="0"/>
                  <a:cs typeface="Arial" panose="020B0604020202020204" pitchFamily="34" charset="0"/>
                </a:rPr>
                <a:t> de </a:t>
              </a:r>
              <a:r>
                <a:rPr lang="en-GB" sz="1600" dirty="0" err="1" smtClean="0">
                  <a:solidFill>
                    <a:schemeClr val="bg2"/>
                  </a:solidFill>
                  <a:latin typeface="Arial" panose="020B0604020202020204" pitchFamily="34" charset="0"/>
                  <a:cs typeface="Arial" panose="020B0604020202020204" pitchFamily="34" charset="0"/>
                </a:rPr>
                <a:t>crédito</a:t>
              </a:r>
              <a:endParaRPr lang="en-GB" sz="1600" dirty="0" smtClean="0">
                <a:solidFill>
                  <a:schemeClr val="bg2"/>
                </a:solidFill>
                <a:latin typeface="Arial" panose="020B0604020202020204" pitchFamily="34" charset="0"/>
                <a:cs typeface="Arial" panose="020B0604020202020204" pitchFamily="34" charset="0"/>
              </a:endParaRPr>
            </a:p>
          </p:txBody>
        </p:sp>
      </p:grpSp>
      <p:sp>
        <p:nvSpPr>
          <p:cNvPr id="14"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15"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36227922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025" y="1211842"/>
            <a:ext cx="8229600" cy="4698977"/>
          </a:xfrm>
        </p:spPr>
        <p:txBody>
          <a:bodyPr/>
          <a:lstStyle/>
          <a:p>
            <a:pPr>
              <a:lnSpc>
                <a:spcPct val="114000"/>
              </a:lnSpc>
              <a:spcBef>
                <a:spcPts val="600"/>
              </a:spcBef>
            </a:pPr>
            <a:r>
              <a:rPr lang="en-GB" sz="2000" b="1" dirty="0" smtClean="0"/>
              <a:t>La </a:t>
            </a:r>
            <a:r>
              <a:rPr lang="en-GB" sz="2000" b="1" dirty="0" err="1" smtClean="0"/>
              <a:t>preparación</a:t>
            </a:r>
            <a:r>
              <a:rPr lang="en-GB" sz="2000" b="1" dirty="0" smtClean="0"/>
              <a:t>, el </a:t>
            </a:r>
            <a:r>
              <a:rPr lang="en-GB" sz="2000" b="1" dirty="0" err="1" smtClean="0"/>
              <a:t>conocimiento</a:t>
            </a:r>
            <a:r>
              <a:rPr lang="en-GB" sz="2000" b="1" dirty="0" smtClean="0"/>
              <a:t>, y la </a:t>
            </a:r>
            <a:r>
              <a:rPr lang="en-GB" sz="2000" b="1" dirty="0" err="1" smtClean="0"/>
              <a:t>planificación</a:t>
            </a:r>
            <a:endParaRPr lang="en-GB" sz="2000" b="1" dirty="0" smtClean="0"/>
          </a:p>
          <a:p>
            <a:pPr lvl="1">
              <a:lnSpc>
                <a:spcPct val="114000"/>
              </a:lnSpc>
              <a:spcBef>
                <a:spcPts val="600"/>
              </a:spcBef>
            </a:pPr>
            <a:r>
              <a:rPr lang="en-GB" sz="1800" dirty="0" err="1" smtClean="0"/>
              <a:t>Centrarse</a:t>
            </a:r>
            <a:r>
              <a:rPr lang="en-GB" sz="1800" dirty="0" smtClean="0"/>
              <a:t> en </a:t>
            </a:r>
            <a:r>
              <a:rPr lang="en-GB" sz="1800" dirty="0" err="1" smtClean="0"/>
              <a:t>objetivos</a:t>
            </a:r>
            <a:r>
              <a:rPr lang="en-GB" sz="1800" dirty="0" smtClean="0"/>
              <a:t> </a:t>
            </a:r>
            <a:r>
              <a:rPr lang="en-GB" sz="1800" dirty="0" err="1" smtClean="0"/>
              <a:t>estratégicos</a:t>
            </a:r>
            <a:r>
              <a:rPr lang="en-GB" sz="1800" dirty="0"/>
              <a:t> </a:t>
            </a:r>
            <a:r>
              <a:rPr lang="en-GB" sz="1800" dirty="0" smtClean="0"/>
              <a:t>a largo </a:t>
            </a:r>
            <a:r>
              <a:rPr lang="en-GB" sz="1800" dirty="0" err="1" smtClean="0"/>
              <a:t>plazo</a:t>
            </a:r>
            <a:r>
              <a:rPr lang="en-GB" sz="1800" dirty="0" smtClean="0"/>
              <a:t> </a:t>
            </a:r>
          </a:p>
          <a:p>
            <a:pPr lvl="1">
              <a:lnSpc>
                <a:spcPct val="114000"/>
              </a:lnSpc>
              <a:spcBef>
                <a:spcPts val="600"/>
              </a:spcBef>
            </a:pPr>
            <a:r>
              <a:rPr lang="en-GB" sz="1800" dirty="0" err="1" smtClean="0"/>
              <a:t>Entender</a:t>
            </a:r>
            <a:r>
              <a:rPr lang="en-GB" sz="1800" dirty="0" smtClean="0"/>
              <a:t> </a:t>
            </a:r>
            <a:r>
              <a:rPr lang="en-GB" sz="1800" dirty="0" err="1" smtClean="0"/>
              <a:t>implicancias</a:t>
            </a:r>
            <a:r>
              <a:rPr lang="en-GB" sz="1800" dirty="0" smtClean="0"/>
              <a:t> del </a:t>
            </a:r>
            <a:r>
              <a:rPr lang="en-GB" sz="1800" dirty="0" err="1" smtClean="0"/>
              <a:t>financiamiento</a:t>
            </a:r>
            <a:r>
              <a:rPr lang="en-GB" sz="1800" dirty="0" smtClean="0"/>
              <a:t> en el </a:t>
            </a:r>
            <a:r>
              <a:rPr lang="en-GB" sz="1800" dirty="0" err="1" smtClean="0"/>
              <a:t>corto</a:t>
            </a:r>
            <a:r>
              <a:rPr lang="en-GB" sz="1800" dirty="0" smtClean="0"/>
              <a:t> y largo </a:t>
            </a:r>
            <a:r>
              <a:rPr lang="en-GB" sz="1800" dirty="0" err="1" smtClean="0"/>
              <a:t>plazo</a:t>
            </a:r>
            <a:endParaRPr lang="en-GB" sz="1800" dirty="0" smtClean="0"/>
          </a:p>
          <a:p>
            <a:pPr lvl="1">
              <a:lnSpc>
                <a:spcPct val="114000"/>
              </a:lnSpc>
              <a:spcBef>
                <a:spcPts val="600"/>
              </a:spcBef>
            </a:pPr>
            <a:r>
              <a:rPr lang="en-GB" sz="1800" dirty="0" err="1" smtClean="0"/>
              <a:t>Considerar</a:t>
            </a:r>
            <a:r>
              <a:rPr lang="en-GB" sz="1800" dirty="0" smtClean="0"/>
              <a:t> </a:t>
            </a:r>
            <a:r>
              <a:rPr lang="en-GB" sz="1800" dirty="0" err="1" smtClean="0"/>
              <a:t>alternativas</a:t>
            </a:r>
            <a:r>
              <a:rPr lang="en-GB" sz="1800" dirty="0" smtClean="0"/>
              <a:t> de </a:t>
            </a:r>
            <a:r>
              <a:rPr lang="en-GB" sz="1800" dirty="0" err="1" smtClean="0"/>
              <a:t>mitigación</a:t>
            </a:r>
            <a:r>
              <a:rPr lang="en-GB" sz="1800" dirty="0" smtClean="0"/>
              <a:t> de </a:t>
            </a:r>
            <a:r>
              <a:rPr lang="en-GB" sz="1800" dirty="0" err="1" smtClean="0"/>
              <a:t>riesgo</a:t>
            </a:r>
            <a:endParaRPr lang="en-GB" sz="1800" dirty="0" smtClean="0"/>
          </a:p>
          <a:p>
            <a:pPr>
              <a:lnSpc>
                <a:spcPct val="114000"/>
              </a:lnSpc>
              <a:spcBef>
                <a:spcPts val="600"/>
              </a:spcBef>
            </a:pPr>
            <a:r>
              <a:rPr lang="en-GB" sz="2000" b="1" dirty="0" err="1" smtClean="0"/>
              <a:t>Conocimiento</a:t>
            </a:r>
            <a:r>
              <a:rPr lang="en-GB" sz="2000" b="1" dirty="0" smtClean="0"/>
              <a:t> del </a:t>
            </a:r>
            <a:r>
              <a:rPr lang="en-GB" sz="2000" b="1" dirty="0" err="1" smtClean="0"/>
              <a:t>mercado</a:t>
            </a:r>
            <a:endParaRPr lang="en-GB" sz="2000" b="1" dirty="0" smtClean="0"/>
          </a:p>
          <a:p>
            <a:pPr lvl="1">
              <a:lnSpc>
                <a:spcPct val="114000"/>
              </a:lnSpc>
              <a:spcBef>
                <a:spcPts val="600"/>
              </a:spcBef>
            </a:pPr>
            <a:r>
              <a:rPr lang="en-GB" sz="1800" dirty="0" err="1"/>
              <a:t>Es</a:t>
            </a:r>
            <a:r>
              <a:rPr lang="en-GB" sz="1800" dirty="0"/>
              <a:t> </a:t>
            </a:r>
            <a:r>
              <a:rPr lang="en-GB" sz="1800" dirty="0" err="1"/>
              <a:t>necesario</a:t>
            </a:r>
            <a:r>
              <a:rPr lang="en-GB" sz="1800" dirty="0"/>
              <a:t> </a:t>
            </a:r>
            <a:r>
              <a:rPr lang="en-GB" sz="1800" dirty="0" err="1"/>
              <a:t>estar</a:t>
            </a:r>
            <a:r>
              <a:rPr lang="en-GB" sz="1800" dirty="0"/>
              <a:t> </a:t>
            </a:r>
            <a:r>
              <a:rPr lang="en-GB" sz="1800" dirty="0" err="1"/>
              <a:t>preparados</a:t>
            </a:r>
            <a:r>
              <a:rPr lang="en-GB" sz="1800" dirty="0"/>
              <a:t>- </a:t>
            </a:r>
            <a:r>
              <a:rPr lang="en-GB" sz="1800" dirty="0" err="1"/>
              <a:t>documentacion</a:t>
            </a:r>
            <a:r>
              <a:rPr lang="en-GB" sz="1800" dirty="0"/>
              <a:t> </a:t>
            </a:r>
            <a:r>
              <a:rPr lang="en-GB" sz="1800" dirty="0" err="1" smtClean="0"/>
              <a:t>lista</a:t>
            </a:r>
            <a:endParaRPr lang="en-GB" sz="1800" dirty="0" smtClean="0"/>
          </a:p>
          <a:p>
            <a:pPr lvl="1">
              <a:lnSpc>
                <a:spcPct val="114000"/>
              </a:lnSpc>
              <a:spcBef>
                <a:spcPts val="600"/>
              </a:spcBef>
            </a:pPr>
            <a:r>
              <a:rPr lang="en-GB" sz="1800" dirty="0" err="1" smtClean="0"/>
              <a:t>Aprovechar</a:t>
            </a:r>
            <a:r>
              <a:rPr lang="en-GB" sz="1800" dirty="0" smtClean="0"/>
              <a:t> </a:t>
            </a:r>
            <a:r>
              <a:rPr lang="en-GB" sz="1800" dirty="0" err="1" smtClean="0"/>
              <a:t>las</a:t>
            </a:r>
            <a:r>
              <a:rPr lang="en-GB" sz="1800" dirty="0" smtClean="0"/>
              <a:t> </a:t>
            </a:r>
            <a:r>
              <a:rPr lang="en-GB" sz="1800" dirty="0" err="1" smtClean="0"/>
              <a:t>ventanas</a:t>
            </a:r>
            <a:r>
              <a:rPr lang="en-GB" sz="1800" dirty="0" smtClean="0"/>
              <a:t> de </a:t>
            </a:r>
            <a:r>
              <a:rPr lang="en-GB" sz="1800" dirty="0" err="1" smtClean="0"/>
              <a:t>confianza</a:t>
            </a:r>
            <a:r>
              <a:rPr lang="en-GB" sz="1800" dirty="0" smtClean="0"/>
              <a:t> del </a:t>
            </a:r>
            <a:r>
              <a:rPr lang="en-GB" sz="1800" dirty="0" err="1" smtClean="0"/>
              <a:t>mercado</a:t>
            </a:r>
            <a:r>
              <a:rPr lang="en-GB" sz="1800" dirty="0" smtClean="0"/>
              <a:t> y </a:t>
            </a:r>
            <a:r>
              <a:rPr lang="en-GB" sz="1800" dirty="0" err="1" smtClean="0"/>
              <a:t>asegurar</a:t>
            </a:r>
            <a:r>
              <a:rPr lang="en-GB" sz="1800" dirty="0" smtClean="0"/>
              <a:t> </a:t>
            </a:r>
            <a:r>
              <a:rPr lang="en-GB" sz="1800" dirty="0" err="1" smtClean="0"/>
              <a:t>financiamiento</a:t>
            </a:r>
            <a:r>
              <a:rPr lang="en-GB" sz="1800" dirty="0" smtClean="0"/>
              <a:t>/ extender o </a:t>
            </a:r>
            <a:r>
              <a:rPr lang="en-GB" sz="1800" dirty="0" err="1" smtClean="0"/>
              <a:t>modificar</a:t>
            </a:r>
            <a:r>
              <a:rPr lang="en-GB" sz="1800" dirty="0" smtClean="0"/>
              <a:t> los </a:t>
            </a:r>
            <a:r>
              <a:rPr lang="en-GB" sz="1800" dirty="0" err="1" smtClean="0"/>
              <a:t>acuerdos</a:t>
            </a:r>
            <a:r>
              <a:rPr lang="en-GB" sz="1800" dirty="0" smtClean="0"/>
              <a:t> en </a:t>
            </a:r>
            <a:r>
              <a:rPr lang="en-GB" sz="1800" dirty="0" err="1" smtClean="0"/>
              <a:t>mejores</a:t>
            </a:r>
            <a:r>
              <a:rPr lang="en-GB" sz="1800" dirty="0" smtClean="0"/>
              <a:t> </a:t>
            </a:r>
            <a:r>
              <a:rPr lang="en-GB" sz="1800" dirty="0" err="1" smtClean="0"/>
              <a:t>terminos</a:t>
            </a:r>
            <a:endParaRPr lang="en-GB" sz="1800" dirty="0"/>
          </a:p>
          <a:p>
            <a:pPr>
              <a:lnSpc>
                <a:spcPct val="114000"/>
              </a:lnSpc>
              <a:spcBef>
                <a:spcPts val="600"/>
              </a:spcBef>
            </a:pPr>
            <a:r>
              <a:rPr lang="en-GB" sz="2000" b="1" dirty="0" err="1" smtClean="0"/>
              <a:t>Percepcion</a:t>
            </a:r>
            <a:r>
              <a:rPr lang="en-GB" sz="2000" b="1" dirty="0" smtClean="0"/>
              <a:t> del </a:t>
            </a:r>
            <a:r>
              <a:rPr lang="en-GB" sz="2000" b="1" dirty="0" err="1" smtClean="0"/>
              <a:t>inversionista</a:t>
            </a:r>
            <a:endParaRPr lang="en-GB" sz="2000" b="1" dirty="0" smtClean="0"/>
          </a:p>
          <a:p>
            <a:pPr lvl="1">
              <a:lnSpc>
                <a:spcPct val="114000"/>
              </a:lnSpc>
              <a:spcBef>
                <a:spcPts val="600"/>
              </a:spcBef>
            </a:pPr>
            <a:r>
              <a:rPr lang="en-GB" sz="1800" dirty="0" err="1" smtClean="0"/>
              <a:t>Atraer</a:t>
            </a:r>
            <a:r>
              <a:rPr lang="en-GB" sz="1800" dirty="0" smtClean="0"/>
              <a:t> al </a:t>
            </a:r>
            <a:r>
              <a:rPr lang="en-GB" sz="1800" dirty="0" err="1" smtClean="0"/>
              <a:t>inversionista</a:t>
            </a:r>
            <a:r>
              <a:rPr lang="en-GB" sz="1800" dirty="0" smtClean="0"/>
              <a:t> “</a:t>
            </a:r>
            <a:r>
              <a:rPr lang="en-GB" sz="1800" dirty="0" err="1" smtClean="0"/>
              <a:t>correcto</a:t>
            </a:r>
            <a:r>
              <a:rPr lang="en-GB" sz="1800" dirty="0" smtClean="0"/>
              <a:t>” </a:t>
            </a:r>
            <a:r>
              <a:rPr lang="en-GB" sz="1800" dirty="0" err="1" smtClean="0"/>
              <a:t>requiere</a:t>
            </a:r>
            <a:r>
              <a:rPr lang="en-GB" sz="1800" dirty="0" smtClean="0"/>
              <a:t> </a:t>
            </a:r>
            <a:r>
              <a:rPr lang="en-GB" sz="1800" dirty="0" err="1" smtClean="0"/>
              <a:t>claridad</a:t>
            </a:r>
            <a:r>
              <a:rPr lang="en-GB" sz="1800" dirty="0" smtClean="0"/>
              <a:t> en </a:t>
            </a:r>
            <a:r>
              <a:rPr lang="en-GB" sz="1800" dirty="0" err="1" smtClean="0"/>
              <a:t>como</a:t>
            </a:r>
            <a:r>
              <a:rPr lang="en-GB" sz="1800" dirty="0" smtClean="0"/>
              <a:t> se </a:t>
            </a:r>
            <a:r>
              <a:rPr lang="en-GB" sz="1800" dirty="0" err="1" smtClean="0"/>
              <a:t>enfrentarán</a:t>
            </a:r>
            <a:r>
              <a:rPr lang="en-GB" sz="1800" dirty="0" smtClean="0"/>
              <a:t> los </a:t>
            </a:r>
            <a:r>
              <a:rPr lang="en-GB" sz="1800" dirty="0" err="1" smtClean="0"/>
              <a:t>riesgos</a:t>
            </a:r>
            <a:r>
              <a:rPr lang="en-GB" sz="1800" dirty="0" smtClean="0"/>
              <a:t> </a:t>
            </a:r>
            <a:r>
              <a:rPr lang="en-GB" sz="1800" dirty="0" err="1" smtClean="0"/>
              <a:t>inherentes</a:t>
            </a:r>
            <a:r>
              <a:rPr lang="en-GB" sz="1800" dirty="0" smtClean="0"/>
              <a:t> a un </a:t>
            </a:r>
            <a:r>
              <a:rPr lang="en-GB" sz="1800" dirty="0" err="1" smtClean="0"/>
              <a:t>negocio</a:t>
            </a:r>
            <a:r>
              <a:rPr lang="en-GB" sz="1800" dirty="0" smtClean="0"/>
              <a:t> de largo </a:t>
            </a:r>
            <a:r>
              <a:rPr lang="en-GB" sz="1800" dirty="0" err="1" smtClean="0"/>
              <a:t>plazo</a:t>
            </a:r>
            <a:endParaRPr lang="en-GB" sz="1800" dirty="0" smtClean="0"/>
          </a:p>
          <a:p>
            <a:pPr>
              <a:lnSpc>
                <a:spcPct val="114000"/>
              </a:lnSpc>
              <a:spcBef>
                <a:spcPts val="600"/>
              </a:spcBef>
            </a:pPr>
            <a:r>
              <a:rPr lang="en-GB" sz="2000" b="1" dirty="0" err="1" smtClean="0"/>
              <a:t>Desinversión</a:t>
            </a:r>
            <a:r>
              <a:rPr lang="en-GB" sz="2000" b="1" dirty="0" smtClean="0"/>
              <a:t> </a:t>
            </a:r>
            <a:r>
              <a:rPr lang="en-GB" sz="2000" b="1" dirty="0" err="1" smtClean="0"/>
              <a:t>existosa</a:t>
            </a:r>
            <a:r>
              <a:rPr lang="en-GB" sz="2000" b="1" dirty="0" smtClean="0"/>
              <a:t>- </a:t>
            </a:r>
            <a:r>
              <a:rPr lang="en-GB" sz="2000" b="1" dirty="0" err="1" smtClean="0"/>
              <a:t>evitar</a:t>
            </a:r>
            <a:r>
              <a:rPr lang="en-GB" sz="2000" b="1" dirty="0" smtClean="0"/>
              <a:t> </a:t>
            </a:r>
            <a:r>
              <a:rPr lang="en-GB" sz="2000" b="1" dirty="0" err="1" smtClean="0"/>
              <a:t>dejar</a:t>
            </a:r>
            <a:r>
              <a:rPr lang="en-GB" sz="2000" b="1" dirty="0" smtClean="0"/>
              <a:t> </a:t>
            </a:r>
            <a:r>
              <a:rPr lang="en-GB" sz="2000" b="1" dirty="0" err="1" smtClean="0"/>
              <a:t>valor</a:t>
            </a:r>
            <a:r>
              <a:rPr lang="en-GB" sz="2000" b="1" dirty="0" smtClean="0"/>
              <a:t> </a:t>
            </a:r>
            <a:r>
              <a:rPr lang="en-GB" sz="2000" b="1" dirty="0" err="1" smtClean="0"/>
              <a:t>arriba</a:t>
            </a:r>
            <a:r>
              <a:rPr lang="en-GB" sz="2000" b="1" dirty="0" smtClean="0"/>
              <a:t> de la mesa</a:t>
            </a:r>
            <a:endParaRPr lang="en-GB" sz="1800" dirty="0"/>
          </a:p>
        </p:txBody>
      </p:sp>
      <p:sp>
        <p:nvSpPr>
          <p:cNvPr id="2" name="Title 1"/>
          <p:cNvSpPr>
            <a:spLocks noGrp="1"/>
          </p:cNvSpPr>
          <p:nvPr>
            <p:ph type="title"/>
          </p:nvPr>
        </p:nvSpPr>
        <p:spPr/>
        <p:txBody>
          <a:bodyPr/>
          <a:lstStyle/>
          <a:p>
            <a:r>
              <a:rPr lang="en-GB" dirty="0" err="1" smtClean="0"/>
              <a:t>Es</a:t>
            </a:r>
            <a:r>
              <a:rPr lang="en-GB" dirty="0" smtClean="0"/>
              <a:t> el </a:t>
            </a:r>
            <a:r>
              <a:rPr lang="en-GB" dirty="0" err="1" smtClean="0"/>
              <a:t>momento</a:t>
            </a:r>
            <a:r>
              <a:rPr lang="en-GB" dirty="0" smtClean="0"/>
              <a:t> de un </a:t>
            </a:r>
            <a:r>
              <a:rPr lang="en-GB" dirty="0" err="1" smtClean="0"/>
              <a:t>enfoque</a:t>
            </a:r>
            <a:r>
              <a:rPr lang="en-GB" dirty="0" smtClean="0"/>
              <a:t> </a:t>
            </a:r>
            <a:r>
              <a:rPr lang="en-GB" dirty="0" err="1" smtClean="0"/>
              <a:t>estratégico</a:t>
            </a:r>
            <a:endParaRPr lang="en-GB" dirty="0"/>
          </a:p>
        </p:txBody>
      </p:sp>
      <p:sp>
        <p:nvSpPr>
          <p:cNvPr id="6"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7"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1481646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4. </a:t>
            </a:r>
            <a:r>
              <a:rPr lang="en-AU" dirty="0" err="1" smtClean="0"/>
              <a:t>Nacionalización</a:t>
            </a:r>
            <a:r>
              <a:rPr lang="en-AU" dirty="0" smtClean="0"/>
              <a:t> de </a:t>
            </a:r>
            <a:r>
              <a:rPr lang="en-AU" dirty="0" err="1" smtClean="0"/>
              <a:t>recursos</a:t>
            </a:r>
            <a:r>
              <a:rPr lang="en-AU" dirty="0" smtClean="0"/>
              <a:t> </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2015-6</a:t>
            </a:r>
            <a:endParaRPr lang="en-GB" dirty="0"/>
          </a:p>
        </p:txBody>
      </p:sp>
    </p:spTree>
    <p:extLst>
      <p:ext uri="{BB962C8B-B14F-4D97-AF65-F5344CB8AC3E}">
        <p14:creationId xmlns:p14="http://schemas.microsoft.com/office/powerpoint/2010/main" val="3667041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err="1" smtClean="0"/>
              <a:t>Nacionalización</a:t>
            </a:r>
            <a:r>
              <a:rPr lang="en-AU" dirty="0" smtClean="0"/>
              <a:t> de </a:t>
            </a:r>
            <a:r>
              <a:rPr lang="en-AU" dirty="0" err="1" smtClean="0"/>
              <a:t>recursos</a:t>
            </a:r>
            <a:endParaRPr lang="en-AU" dirty="0"/>
          </a:p>
        </p:txBody>
      </p:sp>
      <p:sp>
        <p:nvSpPr>
          <p:cNvPr id="5" name="TextBox 4"/>
          <p:cNvSpPr txBox="1"/>
          <p:nvPr/>
        </p:nvSpPr>
        <p:spPr>
          <a:xfrm>
            <a:off x="454025" y="3069121"/>
            <a:ext cx="1390015" cy="1480020"/>
          </a:xfrm>
          <a:prstGeom prst="rect">
            <a:avLst/>
          </a:prstGeom>
          <a:solidFill>
            <a:schemeClr val="accent2"/>
          </a:solidFill>
        </p:spPr>
        <p:txBody>
          <a:bodyPr wrap="square" lIns="94478" tIns="94478" rIns="94478" bIns="94478" rtlCol="0" anchor="ctr" anchorCtr="0">
            <a:noAutofit/>
          </a:bodyPr>
          <a:lstStyle/>
          <a:p>
            <a:pPr algn="ctr">
              <a:spcBef>
                <a:spcPts val="175"/>
              </a:spcBef>
              <a:spcAft>
                <a:spcPts val="175"/>
              </a:spcAft>
              <a:buClr>
                <a:schemeClr val="accent2"/>
              </a:buClr>
              <a:buSzPct val="70000"/>
            </a:pPr>
            <a:r>
              <a:rPr lang="en-AU" sz="1200" dirty="0" err="1" smtClean="0">
                <a:solidFill>
                  <a:schemeClr val="tx1">
                    <a:lumMod val="85000"/>
                    <a:lumOff val="15000"/>
                  </a:schemeClr>
                </a:solidFill>
                <a:latin typeface="+mj-lt"/>
              </a:rPr>
              <a:t>Existe</a:t>
            </a:r>
            <a:r>
              <a:rPr lang="en-AU" sz="1200" dirty="0" smtClean="0">
                <a:solidFill>
                  <a:schemeClr val="tx1">
                    <a:lumMod val="85000"/>
                    <a:lumOff val="15000"/>
                  </a:schemeClr>
                </a:solidFill>
                <a:latin typeface="+mj-lt"/>
              </a:rPr>
              <a:t> la </a:t>
            </a:r>
            <a:r>
              <a:rPr lang="en-AU" sz="1200" dirty="0" err="1" smtClean="0">
                <a:solidFill>
                  <a:schemeClr val="tx1">
                    <a:lumMod val="85000"/>
                    <a:lumOff val="15000"/>
                  </a:schemeClr>
                </a:solidFill>
                <a:latin typeface="+mj-lt"/>
              </a:rPr>
              <a:t>percepción</a:t>
            </a:r>
            <a:r>
              <a:rPr lang="en-AU" sz="1200" dirty="0" smtClean="0">
                <a:solidFill>
                  <a:schemeClr val="tx1">
                    <a:lumMod val="85000"/>
                    <a:lumOff val="15000"/>
                  </a:schemeClr>
                </a:solidFill>
                <a:latin typeface="+mj-lt"/>
              </a:rPr>
              <a:t> de </a:t>
            </a:r>
            <a:r>
              <a:rPr lang="en-AU" sz="1200" dirty="0" err="1" smtClean="0">
                <a:solidFill>
                  <a:schemeClr val="tx1">
                    <a:lumMod val="85000"/>
                    <a:lumOff val="15000"/>
                  </a:schemeClr>
                </a:solidFill>
                <a:latin typeface="+mj-lt"/>
              </a:rPr>
              <a:t>que</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las</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empresas</a:t>
            </a:r>
            <a:r>
              <a:rPr lang="en-AU" sz="1200" dirty="0" smtClean="0">
                <a:solidFill>
                  <a:schemeClr val="tx1">
                    <a:lumMod val="85000"/>
                    <a:lumOff val="15000"/>
                  </a:schemeClr>
                </a:solidFill>
                <a:latin typeface="+mj-lt"/>
              </a:rPr>
              <a:t> de </a:t>
            </a:r>
            <a:r>
              <a:rPr lang="en-AU" sz="1200" dirty="0" err="1" smtClean="0">
                <a:solidFill>
                  <a:schemeClr val="tx1">
                    <a:lumMod val="85000"/>
                    <a:lumOff val="15000"/>
                  </a:schemeClr>
                </a:solidFill>
                <a:latin typeface="+mj-lt"/>
              </a:rPr>
              <a:t>minería</a:t>
            </a:r>
            <a:r>
              <a:rPr lang="en-AU" sz="1200" dirty="0" smtClean="0">
                <a:solidFill>
                  <a:schemeClr val="tx1">
                    <a:lumMod val="85000"/>
                    <a:lumOff val="15000"/>
                  </a:schemeClr>
                </a:solidFill>
                <a:latin typeface="+mj-lt"/>
              </a:rPr>
              <a:t> no pagan </a:t>
            </a:r>
            <a:r>
              <a:rPr lang="en-AU" sz="1200" dirty="0" err="1" smtClean="0">
                <a:solidFill>
                  <a:schemeClr val="tx1">
                    <a:lumMod val="85000"/>
                    <a:lumOff val="15000"/>
                  </a:schemeClr>
                </a:solidFill>
                <a:latin typeface="+mj-lt"/>
              </a:rPr>
              <a:t>su</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participación</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justa</a:t>
            </a:r>
            <a:r>
              <a:rPr lang="en-AU" sz="1200" dirty="0" smtClean="0">
                <a:solidFill>
                  <a:schemeClr val="tx1">
                    <a:lumMod val="85000"/>
                    <a:lumOff val="15000"/>
                  </a:schemeClr>
                </a:solidFill>
                <a:latin typeface="+mj-lt"/>
              </a:rPr>
              <a:t>.</a:t>
            </a:r>
            <a:endParaRPr lang="en-AU" sz="1200" dirty="0">
              <a:solidFill>
                <a:schemeClr val="tx1">
                  <a:lumMod val="85000"/>
                  <a:lumOff val="15000"/>
                </a:schemeClr>
              </a:solidFill>
              <a:latin typeface="+mj-lt"/>
            </a:endParaRPr>
          </a:p>
        </p:txBody>
      </p:sp>
      <p:sp>
        <p:nvSpPr>
          <p:cNvPr id="6" name="Content Placeholder 2"/>
          <p:cNvSpPr txBox="1">
            <a:spLocks/>
          </p:cNvSpPr>
          <p:nvPr/>
        </p:nvSpPr>
        <p:spPr>
          <a:xfrm>
            <a:off x="384874" y="1934224"/>
            <a:ext cx="4187126" cy="1015971"/>
          </a:xfrm>
          <a:prstGeom prst="rect">
            <a:avLst/>
          </a:prstGeom>
        </p:spPr>
        <p:txBody>
          <a:bodyPr vert="horz" lIns="0" tIns="0" rIns="0" bIns="0" rtlCol="0" anchor="t" anchorCtr="0">
            <a:noAutofit/>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sz="1400" dirty="0" smtClean="0"/>
              <a:t>¿</a:t>
            </a:r>
            <a:r>
              <a:rPr lang="en-AU" sz="1400" dirty="0" err="1" smtClean="0"/>
              <a:t>Qué</a:t>
            </a:r>
            <a:r>
              <a:rPr lang="en-AU" sz="1400" dirty="0" smtClean="0"/>
              <a:t> causa </a:t>
            </a:r>
            <a:r>
              <a:rPr lang="en-AU" sz="1400" dirty="0" err="1" smtClean="0"/>
              <a:t>este</a:t>
            </a:r>
            <a:r>
              <a:rPr lang="en-AU" sz="1400" dirty="0" smtClean="0"/>
              <a:t> </a:t>
            </a:r>
            <a:r>
              <a:rPr lang="en-AU" sz="1400" dirty="0" err="1" smtClean="0"/>
              <a:t>problema</a:t>
            </a:r>
            <a:r>
              <a:rPr lang="en-AU" sz="1400" dirty="0" smtClean="0"/>
              <a:t>?</a:t>
            </a:r>
            <a:endParaRPr lang="en-AU" sz="1400" dirty="0"/>
          </a:p>
        </p:txBody>
      </p:sp>
      <p:sp>
        <p:nvSpPr>
          <p:cNvPr id="8" name="Chevron 7"/>
          <p:cNvSpPr/>
          <p:nvPr/>
        </p:nvSpPr>
        <p:spPr>
          <a:xfrm>
            <a:off x="1799970" y="2606041"/>
            <a:ext cx="464047" cy="1943100"/>
          </a:xfrm>
          <a:prstGeom prst="chevron">
            <a:avLst>
              <a:gd name="adj" fmla="val 80189"/>
            </a:avLst>
          </a:prstGeom>
          <a:solidFill>
            <a:schemeClr val="bg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endParaRPr>
          </a:p>
        </p:txBody>
      </p:sp>
      <p:sp>
        <p:nvSpPr>
          <p:cNvPr id="12" name="TextBox 11"/>
          <p:cNvSpPr txBox="1"/>
          <p:nvPr/>
        </p:nvSpPr>
        <p:spPr>
          <a:xfrm>
            <a:off x="4446334" y="2912095"/>
            <a:ext cx="1215326" cy="1216449"/>
          </a:xfrm>
          <a:prstGeom prst="rect">
            <a:avLst/>
          </a:prstGeom>
          <a:solidFill>
            <a:schemeClr val="accent2"/>
          </a:solidFill>
        </p:spPr>
        <p:txBody>
          <a:bodyPr wrap="square" lIns="94478" tIns="94478" rIns="94478" bIns="94478" rtlCol="0" anchor="ctr" anchorCtr="0">
            <a:noAutofit/>
          </a:bodyPr>
          <a:lstStyle/>
          <a:p>
            <a:pPr algn="ctr">
              <a:spcBef>
                <a:spcPts val="175"/>
              </a:spcBef>
              <a:spcAft>
                <a:spcPts val="175"/>
              </a:spcAft>
              <a:buClr>
                <a:schemeClr val="accent2"/>
              </a:buClr>
              <a:buSzPct val="70000"/>
            </a:pPr>
            <a:r>
              <a:rPr lang="en-AU" sz="1200" dirty="0" smtClean="0">
                <a:solidFill>
                  <a:schemeClr val="tx1">
                    <a:lumMod val="85000"/>
                    <a:lumOff val="15000"/>
                  </a:schemeClr>
                </a:solidFill>
                <a:latin typeface="+mj-lt"/>
              </a:rPr>
              <a:t>Los </a:t>
            </a:r>
            <a:r>
              <a:rPr lang="en-AU" sz="1200" dirty="0" err="1" smtClean="0">
                <a:solidFill>
                  <a:schemeClr val="tx1">
                    <a:lumMod val="85000"/>
                    <a:lumOff val="15000"/>
                  </a:schemeClr>
                </a:solidFill>
                <a:latin typeface="+mj-lt"/>
              </a:rPr>
              <a:t>gobiernos</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buscan</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atraer</a:t>
            </a:r>
            <a:r>
              <a:rPr lang="en-AU" sz="1200" dirty="0" smtClean="0">
                <a:solidFill>
                  <a:schemeClr val="tx1">
                    <a:lumMod val="85000"/>
                    <a:lumOff val="15000"/>
                  </a:schemeClr>
                </a:solidFill>
                <a:latin typeface="+mj-lt"/>
              </a:rPr>
              <a:t> la </a:t>
            </a:r>
            <a:r>
              <a:rPr lang="en-AU" sz="1200" dirty="0" err="1" smtClean="0">
                <a:solidFill>
                  <a:schemeClr val="tx1">
                    <a:lumMod val="85000"/>
                    <a:lumOff val="15000"/>
                  </a:schemeClr>
                </a:solidFill>
                <a:latin typeface="+mj-lt"/>
              </a:rPr>
              <a:t>inversión</a:t>
            </a:r>
            <a:r>
              <a:rPr lang="en-AU" sz="1200" dirty="0" smtClean="0">
                <a:solidFill>
                  <a:schemeClr val="tx1">
                    <a:lumMod val="85000"/>
                    <a:lumOff val="15000"/>
                  </a:schemeClr>
                </a:solidFill>
                <a:latin typeface="+mj-lt"/>
              </a:rPr>
              <a:t> </a:t>
            </a:r>
            <a:r>
              <a:rPr lang="en-AU" sz="1200" dirty="0" err="1" smtClean="0">
                <a:solidFill>
                  <a:schemeClr val="tx1">
                    <a:lumMod val="85000"/>
                    <a:lumOff val="15000"/>
                  </a:schemeClr>
                </a:solidFill>
                <a:latin typeface="+mj-lt"/>
              </a:rPr>
              <a:t>minera</a:t>
            </a:r>
            <a:endParaRPr lang="en-AU" sz="1200" dirty="0">
              <a:solidFill>
                <a:schemeClr val="tx1">
                  <a:lumMod val="85000"/>
                  <a:lumOff val="15000"/>
                </a:schemeClr>
              </a:solidFill>
              <a:latin typeface="+mj-lt"/>
            </a:endParaRPr>
          </a:p>
        </p:txBody>
      </p:sp>
      <p:sp>
        <p:nvSpPr>
          <p:cNvPr id="13" name="TextBox 12"/>
          <p:cNvSpPr txBox="1"/>
          <p:nvPr/>
        </p:nvSpPr>
        <p:spPr>
          <a:xfrm>
            <a:off x="0" y="5058438"/>
            <a:ext cx="9144000" cy="1128514"/>
          </a:xfrm>
          <a:prstGeom prst="rect">
            <a:avLst/>
          </a:prstGeom>
          <a:solidFill>
            <a:schemeClr val="bg2"/>
          </a:solidFill>
        </p:spPr>
        <p:txBody>
          <a:bodyPr wrap="square" rtlCol="0">
            <a:spAutoFit/>
          </a:bodyPr>
          <a:lstStyle>
            <a:defPPr>
              <a:defRPr lang="en-US"/>
            </a:defPPr>
            <a:lvl1pPr algn="ctr">
              <a:spcAft>
                <a:spcPts val="600"/>
              </a:spcAft>
              <a:buClr>
                <a:schemeClr val="accent2"/>
              </a:buClr>
              <a:defRPr b="1">
                <a:solidFill>
                  <a:schemeClr val="tx2"/>
                </a:solidFill>
              </a:defRPr>
            </a:lvl1pPr>
          </a:lstStyle>
          <a:p>
            <a:pPr>
              <a:spcAft>
                <a:spcPts val="400"/>
              </a:spcAft>
            </a:pPr>
            <a:r>
              <a:rPr lang="en-GB" sz="1600" b="0" dirty="0" smtClean="0"/>
              <a:t>Los stakeholders </a:t>
            </a:r>
            <a:r>
              <a:rPr lang="en-GB" sz="1600" b="0" dirty="0" err="1" smtClean="0"/>
              <a:t>exigen</a:t>
            </a:r>
            <a:r>
              <a:rPr lang="en-GB" sz="1600" b="0" dirty="0" smtClean="0"/>
              <a:t> </a:t>
            </a:r>
            <a:r>
              <a:rPr lang="en-GB" sz="1600" b="0" dirty="0" err="1" smtClean="0"/>
              <a:t>una</a:t>
            </a:r>
            <a:r>
              <a:rPr lang="en-GB" sz="1600" b="0" dirty="0" smtClean="0"/>
              <a:t> </a:t>
            </a:r>
            <a:r>
              <a:rPr lang="en-GB" sz="1600" b="0" dirty="0" err="1" smtClean="0"/>
              <a:t>transparencia</a:t>
            </a:r>
            <a:r>
              <a:rPr lang="en-GB" sz="1600" b="0" dirty="0" smtClean="0"/>
              <a:t> mayor </a:t>
            </a:r>
            <a:r>
              <a:rPr lang="en-GB" sz="1600" b="0" dirty="0" err="1" smtClean="0"/>
              <a:t>respecto</a:t>
            </a:r>
            <a:r>
              <a:rPr lang="en-GB" sz="1600" b="0" dirty="0" smtClean="0"/>
              <a:t> de los </a:t>
            </a:r>
            <a:r>
              <a:rPr lang="en-GB" sz="1600" b="0" dirty="0" err="1" smtClean="0"/>
              <a:t>pagos</a:t>
            </a:r>
            <a:r>
              <a:rPr lang="en-GB" sz="1600" b="0" dirty="0" smtClean="0"/>
              <a:t> a los </a:t>
            </a:r>
            <a:r>
              <a:rPr lang="en-GB" sz="1600" b="0" dirty="0" err="1" smtClean="0"/>
              <a:t>gobiernos</a:t>
            </a:r>
            <a:r>
              <a:rPr lang="en-GB" sz="1600" b="0" dirty="0" smtClean="0"/>
              <a:t>, y </a:t>
            </a:r>
            <a:r>
              <a:rPr lang="en-GB" sz="1600" b="0" dirty="0" err="1" smtClean="0"/>
              <a:t>sobre</a:t>
            </a:r>
            <a:r>
              <a:rPr lang="en-GB" sz="1600" b="0" dirty="0" smtClean="0"/>
              <a:t> </a:t>
            </a:r>
            <a:r>
              <a:rPr lang="en-GB" sz="1600" b="0" dirty="0" err="1" smtClean="0"/>
              <a:t>dónde</a:t>
            </a:r>
            <a:r>
              <a:rPr lang="en-GB" sz="1600" b="0" dirty="0" smtClean="0"/>
              <a:t> se van </a:t>
            </a:r>
            <a:r>
              <a:rPr lang="en-GB" sz="1600" b="0" dirty="0" err="1" smtClean="0"/>
              <a:t>las</a:t>
            </a:r>
            <a:r>
              <a:rPr lang="en-GB" sz="1600" b="0" dirty="0" smtClean="0"/>
              <a:t> </a:t>
            </a:r>
            <a:r>
              <a:rPr lang="en-GB" sz="1600" b="0" dirty="0" err="1" smtClean="0"/>
              <a:t>ganancias</a:t>
            </a:r>
            <a:r>
              <a:rPr lang="en-GB" sz="1600" b="0" dirty="0" smtClean="0"/>
              <a:t/>
            </a:r>
            <a:br>
              <a:rPr lang="en-GB" sz="1600" b="0" dirty="0" smtClean="0"/>
            </a:br>
            <a:endParaRPr lang="en-GB" sz="1600" b="0" dirty="0"/>
          </a:p>
          <a:p>
            <a:pPr>
              <a:spcAft>
                <a:spcPts val="400"/>
              </a:spcAft>
            </a:pPr>
            <a:r>
              <a:rPr lang="en-US" sz="1600" b="0" dirty="0" err="1" smtClean="0"/>
              <a:t>Esta</a:t>
            </a:r>
            <a:r>
              <a:rPr lang="en-US" sz="1600" b="0" dirty="0" smtClean="0"/>
              <a:t> </a:t>
            </a:r>
            <a:r>
              <a:rPr lang="en-US" sz="1600" b="0" dirty="0" err="1" smtClean="0"/>
              <a:t>situación</a:t>
            </a:r>
            <a:r>
              <a:rPr lang="en-US" sz="1600" b="0" dirty="0" smtClean="0"/>
              <a:t> </a:t>
            </a:r>
            <a:r>
              <a:rPr lang="en-US" sz="1600" b="0" dirty="0" err="1" smtClean="0"/>
              <a:t>presenta</a:t>
            </a:r>
            <a:r>
              <a:rPr lang="en-US" sz="1600" b="0" dirty="0" smtClean="0"/>
              <a:t> la </a:t>
            </a:r>
            <a:r>
              <a:rPr lang="en-US" sz="1600" b="0" dirty="0" err="1" smtClean="0"/>
              <a:t>oportunidad</a:t>
            </a:r>
            <a:r>
              <a:rPr lang="en-US" sz="1600" b="0" dirty="0" smtClean="0"/>
              <a:t> para </a:t>
            </a:r>
            <a:r>
              <a:rPr lang="en-US" sz="1600" b="0" dirty="0" err="1" smtClean="0"/>
              <a:t>demostrar</a:t>
            </a:r>
            <a:r>
              <a:rPr lang="en-US" sz="1600" b="0" dirty="0" smtClean="0"/>
              <a:t> </a:t>
            </a:r>
            <a:r>
              <a:rPr lang="en-US" sz="1600" b="0" dirty="0" err="1" smtClean="0"/>
              <a:t>sus</a:t>
            </a:r>
            <a:r>
              <a:rPr lang="en-US" sz="1600" b="0" dirty="0" smtClean="0"/>
              <a:t> </a:t>
            </a:r>
            <a:r>
              <a:rPr lang="en-US" sz="1600" b="0" dirty="0" err="1" smtClean="0"/>
              <a:t>contribuciones</a:t>
            </a:r>
            <a:endParaRPr lang="en-GB" sz="1600" dirty="0"/>
          </a:p>
        </p:txBody>
      </p:sp>
      <p:sp>
        <p:nvSpPr>
          <p:cNvPr id="14" name="Content Placeholder 2"/>
          <p:cNvSpPr txBox="1">
            <a:spLocks/>
          </p:cNvSpPr>
          <p:nvPr/>
        </p:nvSpPr>
        <p:spPr>
          <a:xfrm>
            <a:off x="4472940" y="1896124"/>
            <a:ext cx="4351020" cy="1015971"/>
          </a:xfrm>
          <a:prstGeom prst="rect">
            <a:avLst/>
          </a:prstGeom>
        </p:spPr>
        <p:txBody>
          <a:bodyPr vert="horz" lIns="0" tIns="0" rIns="0" bIns="0" rtlCol="0" anchor="t" anchorCtr="0">
            <a:noAutofit/>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sz="1400" dirty="0" err="1" smtClean="0"/>
              <a:t>Por</a:t>
            </a:r>
            <a:r>
              <a:rPr lang="en-AU" sz="1400" dirty="0" smtClean="0"/>
              <a:t> </a:t>
            </a:r>
            <a:r>
              <a:rPr lang="en-AU" sz="1400" dirty="0" err="1" smtClean="0"/>
              <a:t>otro</a:t>
            </a:r>
            <a:r>
              <a:rPr lang="en-AU" sz="1400" dirty="0" smtClean="0"/>
              <a:t> </a:t>
            </a:r>
            <a:r>
              <a:rPr lang="en-AU" sz="1400" dirty="0" err="1" smtClean="0"/>
              <a:t>lado</a:t>
            </a:r>
            <a:r>
              <a:rPr lang="en-AU" sz="1400" dirty="0" smtClean="0"/>
              <a:t>, el </a:t>
            </a:r>
            <a:r>
              <a:rPr lang="en-AU" sz="1400" dirty="0" err="1" smtClean="0"/>
              <a:t>período</a:t>
            </a:r>
            <a:r>
              <a:rPr lang="en-AU" sz="1400" dirty="0" smtClean="0"/>
              <a:t> </a:t>
            </a:r>
            <a:r>
              <a:rPr lang="en-AU" sz="1400" dirty="0" err="1" smtClean="0"/>
              <a:t>económico</a:t>
            </a:r>
            <a:r>
              <a:rPr lang="en-AU" sz="1400" dirty="0" smtClean="0"/>
              <a:t> </a:t>
            </a:r>
            <a:r>
              <a:rPr lang="en-AU" sz="1400" dirty="0" err="1" smtClean="0"/>
              <a:t>débil</a:t>
            </a:r>
            <a:r>
              <a:rPr lang="en-AU" sz="1400" dirty="0" smtClean="0"/>
              <a:t> </a:t>
            </a:r>
            <a:r>
              <a:rPr lang="en-AU" sz="1400" dirty="0" err="1" smtClean="0"/>
              <a:t>resulta</a:t>
            </a:r>
            <a:r>
              <a:rPr lang="en-AU" sz="1400" dirty="0" smtClean="0"/>
              <a:t> </a:t>
            </a:r>
            <a:r>
              <a:rPr lang="en-AU" sz="1400" dirty="0" err="1" smtClean="0"/>
              <a:t>en</a:t>
            </a:r>
            <a:r>
              <a:rPr lang="en-AU" sz="1400" dirty="0" smtClean="0"/>
              <a:t> </a:t>
            </a:r>
            <a:r>
              <a:rPr lang="en-AU" sz="1400" dirty="0" err="1" smtClean="0"/>
              <a:t>que</a:t>
            </a:r>
            <a:r>
              <a:rPr lang="en-AU" sz="1400" dirty="0" smtClean="0"/>
              <a:t> los </a:t>
            </a:r>
            <a:r>
              <a:rPr lang="en-AU" sz="1400" dirty="0" err="1" smtClean="0"/>
              <a:t>Gobiernos</a:t>
            </a:r>
            <a:r>
              <a:rPr lang="en-AU" sz="1400" dirty="0" smtClean="0"/>
              <a:t> </a:t>
            </a:r>
            <a:r>
              <a:rPr lang="en-AU" sz="1400" dirty="0" err="1" smtClean="0"/>
              <a:t>buscan</a:t>
            </a:r>
            <a:r>
              <a:rPr lang="en-AU" sz="1400" dirty="0" smtClean="0"/>
              <a:t> </a:t>
            </a:r>
            <a:r>
              <a:rPr lang="en-AU" sz="1400" dirty="0" err="1" smtClean="0"/>
              <a:t>más</a:t>
            </a:r>
            <a:r>
              <a:rPr lang="en-AU" sz="1400" dirty="0" smtClean="0"/>
              <a:t> o </a:t>
            </a:r>
            <a:r>
              <a:rPr lang="en-AU" sz="1400" dirty="0" err="1" smtClean="0"/>
              <a:t>nuevas</a:t>
            </a:r>
            <a:r>
              <a:rPr lang="en-AU" sz="1400" dirty="0" smtClean="0"/>
              <a:t> </a:t>
            </a:r>
            <a:r>
              <a:rPr lang="en-AU" sz="1400" dirty="0" err="1" smtClean="0"/>
              <a:t>fuentes</a:t>
            </a:r>
            <a:r>
              <a:rPr lang="en-AU" sz="1400" dirty="0" smtClean="0"/>
              <a:t> de </a:t>
            </a:r>
            <a:r>
              <a:rPr lang="en-AU" sz="1400" dirty="0" err="1" smtClean="0"/>
              <a:t>ingresos</a:t>
            </a:r>
            <a:endParaRPr lang="en-AU" sz="1400" dirty="0"/>
          </a:p>
        </p:txBody>
      </p:sp>
      <p:sp>
        <p:nvSpPr>
          <p:cNvPr id="16" name="TextBox 15"/>
          <p:cNvSpPr txBox="1"/>
          <p:nvPr/>
        </p:nvSpPr>
        <p:spPr>
          <a:xfrm>
            <a:off x="6597650" y="2591208"/>
            <a:ext cx="2495550" cy="1578160"/>
          </a:xfrm>
          <a:prstGeom prst="rect">
            <a:avLst/>
          </a:prstGeom>
          <a:noFill/>
        </p:spPr>
        <p:txBody>
          <a:bodyPr wrap="square" lIns="0" tIns="0" rIns="0" bIns="0" rtlCol="0">
            <a:noAutofit/>
          </a:bodyPr>
          <a:lstStyle/>
          <a:p>
            <a:pPr>
              <a:lnSpc>
                <a:spcPct val="200000"/>
              </a:lnSpc>
              <a:spcAft>
                <a:spcPts val="300"/>
              </a:spcAft>
              <a:buClr>
                <a:schemeClr val="accent2"/>
              </a:buClr>
              <a:buSzPct val="70000"/>
            </a:pPr>
            <a:r>
              <a:rPr lang="en-AU" sz="1050" dirty="0" err="1" smtClean="0">
                <a:solidFill>
                  <a:schemeClr val="tx1">
                    <a:lumMod val="75000"/>
                    <a:lumOff val="25000"/>
                  </a:schemeClr>
                </a:solidFill>
                <a:latin typeface="+mj-lt"/>
              </a:rPr>
              <a:t>Anular</a:t>
            </a:r>
            <a:r>
              <a:rPr lang="en-AU" sz="1050" dirty="0" smtClean="0">
                <a:solidFill>
                  <a:schemeClr val="tx1">
                    <a:lumMod val="75000"/>
                    <a:lumOff val="25000"/>
                  </a:schemeClr>
                </a:solidFill>
                <a:latin typeface="+mj-lt"/>
              </a:rPr>
              <a:t> los </a:t>
            </a:r>
            <a:r>
              <a:rPr lang="en-AU" sz="1050" dirty="0" err="1" smtClean="0">
                <a:solidFill>
                  <a:schemeClr val="tx1">
                    <a:lumMod val="75000"/>
                    <a:lumOff val="25000"/>
                  </a:schemeClr>
                </a:solidFill>
                <a:latin typeface="+mj-lt"/>
              </a:rPr>
              <a:t>impuestos</a:t>
            </a:r>
            <a:r>
              <a:rPr lang="en-AU" sz="1050" dirty="0" smtClean="0">
                <a:solidFill>
                  <a:schemeClr val="tx1">
                    <a:lumMod val="75000"/>
                    <a:lumOff val="25000"/>
                  </a:schemeClr>
                </a:solidFill>
                <a:latin typeface="+mj-lt"/>
              </a:rPr>
              <a:t> de </a:t>
            </a:r>
            <a:r>
              <a:rPr lang="en-AU" sz="1050" dirty="0" err="1" smtClean="0">
                <a:solidFill>
                  <a:schemeClr val="tx1">
                    <a:lumMod val="75000"/>
                    <a:lumOff val="25000"/>
                  </a:schemeClr>
                </a:solidFill>
                <a:latin typeface="+mj-lt"/>
              </a:rPr>
              <a:t>exploración</a:t>
            </a:r>
            <a:endParaRPr lang="en-AU" sz="1050" dirty="0" smtClean="0">
              <a:solidFill>
                <a:schemeClr val="tx1">
                  <a:lumMod val="75000"/>
                  <a:lumOff val="25000"/>
                </a:schemeClr>
              </a:solidFill>
              <a:latin typeface="+mj-lt"/>
            </a:endParaRPr>
          </a:p>
          <a:p>
            <a:pPr>
              <a:lnSpc>
                <a:spcPct val="200000"/>
              </a:lnSpc>
              <a:spcAft>
                <a:spcPts val="300"/>
              </a:spcAft>
              <a:buClr>
                <a:schemeClr val="accent2"/>
              </a:buClr>
              <a:buSzPct val="70000"/>
            </a:pPr>
            <a:r>
              <a:rPr lang="en-AU" sz="1050" dirty="0" err="1" smtClean="0">
                <a:solidFill>
                  <a:schemeClr val="tx1">
                    <a:lumMod val="75000"/>
                    <a:lumOff val="25000"/>
                  </a:schemeClr>
                </a:solidFill>
                <a:latin typeface="+mj-lt"/>
              </a:rPr>
              <a:t>Cambiar</a:t>
            </a:r>
            <a:r>
              <a:rPr lang="en-AU" sz="1050" dirty="0" smtClean="0">
                <a:solidFill>
                  <a:schemeClr val="tx1">
                    <a:lumMod val="75000"/>
                    <a:lumOff val="25000"/>
                  </a:schemeClr>
                </a:solidFill>
                <a:latin typeface="+mj-lt"/>
              </a:rPr>
              <a:t> </a:t>
            </a:r>
            <a:r>
              <a:rPr lang="en-AU" sz="1050" dirty="0" err="1" smtClean="0">
                <a:solidFill>
                  <a:schemeClr val="tx1">
                    <a:lumMod val="75000"/>
                    <a:lumOff val="25000"/>
                  </a:schemeClr>
                </a:solidFill>
                <a:latin typeface="+mj-lt"/>
              </a:rPr>
              <a:t>las</a:t>
            </a:r>
            <a:r>
              <a:rPr lang="en-AU" sz="1050" dirty="0" smtClean="0">
                <a:solidFill>
                  <a:schemeClr val="tx1">
                    <a:lumMod val="75000"/>
                    <a:lumOff val="25000"/>
                  </a:schemeClr>
                </a:solidFill>
                <a:latin typeface="+mj-lt"/>
              </a:rPr>
              <a:t> </a:t>
            </a:r>
            <a:r>
              <a:rPr lang="en-AU" sz="1050" dirty="0" err="1" smtClean="0">
                <a:solidFill>
                  <a:schemeClr val="tx1">
                    <a:lumMod val="75000"/>
                    <a:lumOff val="25000"/>
                  </a:schemeClr>
                </a:solidFill>
                <a:latin typeface="+mj-lt"/>
              </a:rPr>
              <a:t>normas</a:t>
            </a:r>
            <a:r>
              <a:rPr lang="en-AU" sz="1050" dirty="0" smtClean="0">
                <a:solidFill>
                  <a:schemeClr val="tx1">
                    <a:lumMod val="75000"/>
                    <a:lumOff val="25000"/>
                  </a:schemeClr>
                </a:solidFill>
                <a:latin typeface="+mj-lt"/>
              </a:rPr>
              <a:t> </a:t>
            </a:r>
            <a:r>
              <a:rPr lang="en-AU" sz="1050" dirty="0" err="1" smtClean="0">
                <a:solidFill>
                  <a:schemeClr val="tx1">
                    <a:lumMod val="75000"/>
                    <a:lumOff val="25000"/>
                  </a:schemeClr>
                </a:solidFill>
                <a:latin typeface="+mj-lt"/>
              </a:rPr>
              <a:t>ambientales</a:t>
            </a:r>
            <a:endParaRPr lang="en-AU" sz="1050" dirty="0">
              <a:solidFill>
                <a:schemeClr val="tx1">
                  <a:lumMod val="75000"/>
                  <a:lumOff val="25000"/>
                </a:schemeClr>
              </a:solidFill>
              <a:latin typeface="+mj-lt"/>
            </a:endParaRPr>
          </a:p>
          <a:p>
            <a:pPr>
              <a:lnSpc>
                <a:spcPct val="200000"/>
              </a:lnSpc>
              <a:spcAft>
                <a:spcPts val="300"/>
              </a:spcAft>
              <a:buClr>
                <a:schemeClr val="accent2"/>
              </a:buClr>
              <a:buSzPct val="70000"/>
            </a:pPr>
            <a:r>
              <a:rPr lang="en-AU" sz="1050" dirty="0" err="1" smtClean="0">
                <a:solidFill>
                  <a:schemeClr val="tx1">
                    <a:lumMod val="75000"/>
                    <a:lumOff val="25000"/>
                  </a:schemeClr>
                </a:solidFill>
                <a:latin typeface="+mj-lt"/>
              </a:rPr>
              <a:t>Eliminación</a:t>
            </a:r>
            <a:r>
              <a:rPr lang="en-AU" sz="1050" dirty="0" smtClean="0">
                <a:solidFill>
                  <a:schemeClr val="tx1">
                    <a:lumMod val="75000"/>
                    <a:lumOff val="25000"/>
                  </a:schemeClr>
                </a:solidFill>
                <a:latin typeface="+mj-lt"/>
              </a:rPr>
              <a:t> del royalty de diamantes </a:t>
            </a:r>
          </a:p>
          <a:p>
            <a:pPr>
              <a:lnSpc>
                <a:spcPct val="200000"/>
              </a:lnSpc>
              <a:spcAft>
                <a:spcPts val="300"/>
              </a:spcAft>
              <a:buClr>
                <a:schemeClr val="accent2"/>
              </a:buClr>
              <a:buSzPct val="70000"/>
            </a:pPr>
            <a:r>
              <a:rPr lang="en-AU" sz="1050" dirty="0" smtClean="0">
                <a:solidFill>
                  <a:schemeClr val="tx1">
                    <a:lumMod val="75000"/>
                    <a:lumOff val="25000"/>
                  </a:schemeClr>
                </a:solidFill>
                <a:latin typeface="+mj-lt"/>
              </a:rPr>
              <a:t>La </a:t>
            </a:r>
            <a:r>
              <a:rPr lang="en-AU" sz="1050" dirty="0" err="1" smtClean="0">
                <a:solidFill>
                  <a:schemeClr val="tx1">
                    <a:lumMod val="75000"/>
                    <a:lumOff val="25000"/>
                  </a:schemeClr>
                </a:solidFill>
                <a:latin typeface="+mj-lt"/>
              </a:rPr>
              <a:t>iniciativa</a:t>
            </a:r>
            <a:r>
              <a:rPr lang="en-AU" sz="1050" dirty="0" smtClean="0">
                <a:solidFill>
                  <a:schemeClr val="tx1">
                    <a:lumMod val="75000"/>
                    <a:lumOff val="25000"/>
                  </a:schemeClr>
                </a:solidFill>
                <a:latin typeface="+mj-lt"/>
              </a:rPr>
              <a:t> del </a:t>
            </a:r>
            <a:r>
              <a:rPr lang="en-AU" sz="1050" dirty="0" err="1" smtClean="0">
                <a:solidFill>
                  <a:schemeClr val="tx1">
                    <a:lumMod val="75000"/>
                    <a:lumOff val="25000"/>
                  </a:schemeClr>
                </a:solidFill>
                <a:latin typeface="+mj-lt"/>
              </a:rPr>
              <a:t>desarrollo</a:t>
            </a:r>
            <a:r>
              <a:rPr lang="en-AU" sz="1050" dirty="0" smtClean="0">
                <a:solidFill>
                  <a:schemeClr val="tx1">
                    <a:lumMod val="75000"/>
                    <a:lumOff val="25000"/>
                  </a:schemeClr>
                </a:solidFill>
                <a:latin typeface="+mj-lt"/>
              </a:rPr>
              <a:t> de </a:t>
            </a:r>
            <a:r>
              <a:rPr lang="en-AU" sz="1050" dirty="0" err="1" smtClean="0">
                <a:solidFill>
                  <a:schemeClr val="tx1">
                    <a:lumMod val="75000"/>
                    <a:lumOff val="25000"/>
                  </a:schemeClr>
                </a:solidFill>
                <a:latin typeface="+mj-lt"/>
              </a:rPr>
              <a:t>exploración</a:t>
            </a:r>
            <a:endParaRPr lang="en-AU" sz="1050" dirty="0">
              <a:solidFill>
                <a:schemeClr val="tx1">
                  <a:lumMod val="75000"/>
                  <a:lumOff val="25000"/>
                </a:schemeClr>
              </a:solidFill>
              <a:latin typeface="+mj-lt"/>
            </a:endParaRPr>
          </a:p>
          <a:p>
            <a:pPr>
              <a:lnSpc>
                <a:spcPct val="200000"/>
              </a:lnSpc>
              <a:spcAft>
                <a:spcPts val="300"/>
              </a:spcAft>
              <a:buClr>
                <a:schemeClr val="accent2"/>
              </a:buClr>
              <a:buSzPct val="70000"/>
            </a:pPr>
            <a:r>
              <a:rPr lang="en-AU" sz="1050" dirty="0" smtClean="0">
                <a:solidFill>
                  <a:schemeClr val="tx1">
                    <a:lumMod val="75000"/>
                    <a:lumOff val="25000"/>
                  </a:schemeClr>
                </a:solidFill>
                <a:latin typeface="+mj-lt"/>
              </a:rPr>
              <a:t>La </a:t>
            </a:r>
            <a:r>
              <a:rPr lang="en-AU" sz="1050" dirty="0" err="1" smtClean="0">
                <a:solidFill>
                  <a:schemeClr val="tx1">
                    <a:lumMod val="75000"/>
                    <a:lumOff val="25000"/>
                  </a:schemeClr>
                </a:solidFill>
                <a:latin typeface="+mj-lt"/>
              </a:rPr>
              <a:t>promulgación</a:t>
            </a:r>
            <a:r>
              <a:rPr lang="en-AU" sz="1050" dirty="0" smtClean="0">
                <a:solidFill>
                  <a:schemeClr val="tx1">
                    <a:lumMod val="75000"/>
                    <a:lumOff val="25000"/>
                  </a:schemeClr>
                </a:solidFill>
                <a:latin typeface="+mj-lt"/>
              </a:rPr>
              <a:t> de la ley </a:t>
            </a:r>
            <a:r>
              <a:rPr lang="en-AU" sz="1050" dirty="0" err="1" smtClean="0">
                <a:solidFill>
                  <a:schemeClr val="tx1">
                    <a:lumMod val="75000"/>
                    <a:lumOff val="25000"/>
                  </a:schemeClr>
                </a:solidFill>
                <a:latin typeface="+mj-lt"/>
              </a:rPr>
              <a:t>progresiva</a:t>
            </a:r>
            <a:r>
              <a:rPr lang="en-AU" sz="1050" dirty="0" smtClean="0">
                <a:solidFill>
                  <a:schemeClr val="tx1">
                    <a:lumMod val="75000"/>
                    <a:lumOff val="25000"/>
                  </a:schemeClr>
                </a:solidFill>
                <a:latin typeface="+mj-lt"/>
              </a:rPr>
              <a:t> de </a:t>
            </a:r>
            <a:r>
              <a:rPr lang="en-AU" sz="1050" dirty="0" err="1" smtClean="0">
                <a:solidFill>
                  <a:schemeClr val="tx1">
                    <a:lumMod val="75000"/>
                    <a:lumOff val="25000"/>
                  </a:schemeClr>
                </a:solidFill>
                <a:latin typeface="+mj-lt"/>
              </a:rPr>
              <a:t>minería</a:t>
            </a:r>
            <a:endParaRPr lang="en-AU" sz="1050" dirty="0" smtClean="0">
              <a:solidFill>
                <a:schemeClr val="tx1">
                  <a:lumMod val="75000"/>
                  <a:lumOff val="25000"/>
                </a:schemeClr>
              </a:solidFill>
              <a:latin typeface="+mj-lt"/>
            </a:endParaRPr>
          </a:p>
        </p:txBody>
      </p:sp>
      <p:sp>
        <p:nvSpPr>
          <p:cNvPr id="17" name="Rectangle 16"/>
          <p:cNvSpPr/>
          <p:nvPr/>
        </p:nvSpPr>
        <p:spPr>
          <a:xfrm>
            <a:off x="5815692" y="2674354"/>
            <a:ext cx="737508"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2"/>
                </a:solidFill>
              </a:rPr>
              <a:t>Uganda</a:t>
            </a:r>
            <a:endParaRPr lang="en-IN" sz="1000" b="1" dirty="0">
              <a:solidFill>
                <a:schemeClr val="tx2"/>
              </a:solidFill>
            </a:endParaRPr>
          </a:p>
        </p:txBody>
      </p:sp>
      <p:sp>
        <p:nvSpPr>
          <p:cNvPr id="18" name="Rectangle 17"/>
          <p:cNvSpPr/>
          <p:nvPr/>
        </p:nvSpPr>
        <p:spPr>
          <a:xfrm>
            <a:off x="5815692" y="3031668"/>
            <a:ext cx="737508"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2"/>
                </a:solidFill>
              </a:rPr>
              <a:t>Chile</a:t>
            </a:r>
            <a:endParaRPr lang="en-IN" sz="1000" b="1" dirty="0">
              <a:solidFill>
                <a:schemeClr val="tx2"/>
              </a:solidFill>
            </a:endParaRPr>
          </a:p>
        </p:txBody>
      </p:sp>
      <p:sp>
        <p:nvSpPr>
          <p:cNvPr id="19" name="Rectangle 18"/>
          <p:cNvSpPr/>
          <p:nvPr/>
        </p:nvSpPr>
        <p:spPr>
          <a:xfrm>
            <a:off x="5815692" y="3378821"/>
            <a:ext cx="737508"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2"/>
                </a:solidFill>
              </a:rPr>
              <a:t>Zimbabwe</a:t>
            </a:r>
            <a:endParaRPr lang="en-IN" sz="1000" b="1" dirty="0">
              <a:solidFill>
                <a:schemeClr val="tx2"/>
              </a:solidFill>
            </a:endParaRPr>
          </a:p>
        </p:txBody>
      </p:sp>
      <p:sp>
        <p:nvSpPr>
          <p:cNvPr id="20" name="Rectangle 19"/>
          <p:cNvSpPr/>
          <p:nvPr/>
        </p:nvSpPr>
        <p:spPr>
          <a:xfrm>
            <a:off x="5815692" y="3738675"/>
            <a:ext cx="737508"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2"/>
                </a:solidFill>
              </a:rPr>
              <a:t>Australia</a:t>
            </a:r>
            <a:endParaRPr lang="en-IN" sz="1000" b="1" dirty="0">
              <a:solidFill>
                <a:schemeClr val="tx2"/>
              </a:solidFill>
            </a:endParaRPr>
          </a:p>
        </p:txBody>
      </p:sp>
      <p:sp>
        <p:nvSpPr>
          <p:cNvPr id="21" name="Rectangle 20"/>
          <p:cNvSpPr/>
          <p:nvPr/>
        </p:nvSpPr>
        <p:spPr>
          <a:xfrm>
            <a:off x="5815692" y="4101070"/>
            <a:ext cx="737508"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00" b="1" dirty="0" smtClean="0">
                <a:solidFill>
                  <a:schemeClr val="tx2"/>
                </a:solidFill>
              </a:rPr>
              <a:t>Kenia</a:t>
            </a:r>
            <a:endParaRPr lang="en-IN" sz="1000" b="1" dirty="0">
              <a:solidFill>
                <a:schemeClr val="tx2"/>
              </a:solidFill>
            </a:endParaRPr>
          </a:p>
        </p:txBody>
      </p:sp>
      <p:sp>
        <p:nvSpPr>
          <p:cNvPr id="22" name="TextBox 21"/>
          <p:cNvSpPr txBox="1"/>
          <p:nvPr/>
        </p:nvSpPr>
        <p:spPr>
          <a:xfrm>
            <a:off x="0" y="1038899"/>
            <a:ext cx="9144000" cy="584775"/>
          </a:xfrm>
          <a:prstGeom prst="rect">
            <a:avLst/>
          </a:prstGeom>
          <a:solidFill>
            <a:schemeClr val="accent6">
              <a:lumMod val="40000"/>
              <a:lumOff val="60000"/>
            </a:schemeClr>
          </a:solidFill>
        </p:spPr>
        <p:txBody>
          <a:bodyPr wrap="square" rtlCol="0">
            <a:spAutoFit/>
          </a:bodyPr>
          <a:lstStyle>
            <a:defPPr>
              <a:defRPr lang="en-US"/>
            </a:defPPr>
            <a:lvl1pPr algn="ctr">
              <a:spcAft>
                <a:spcPts val="600"/>
              </a:spcAft>
              <a:buClr>
                <a:schemeClr val="accent2"/>
              </a:buClr>
              <a:defRPr b="1">
                <a:solidFill>
                  <a:schemeClr val="tx2"/>
                </a:solidFill>
              </a:defRPr>
            </a:lvl1pPr>
          </a:lstStyle>
          <a:p>
            <a:pPr marL="358775" indent="-358775"/>
            <a:r>
              <a:rPr lang="en-US" sz="1600" dirty="0" err="1" smtClean="0">
                <a:solidFill>
                  <a:schemeClr val="bg2"/>
                </a:solidFill>
              </a:rPr>
              <a:t>Sigue</a:t>
            </a:r>
            <a:r>
              <a:rPr lang="en-US" sz="1600" dirty="0" smtClean="0">
                <a:solidFill>
                  <a:schemeClr val="bg2"/>
                </a:solidFill>
              </a:rPr>
              <a:t> la </a:t>
            </a:r>
            <a:r>
              <a:rPr lang="en-US" sz="1600" dirty="0" err="1" smtClean="0">
                <a:solidFill>
                  <a:schemeClr val="bg2"/>
                </a:solidFill>
              </a:rPr>
              <a:t>percepción</a:t>
            </a:r>
            <a:r>
              <a:rPr lang="en-US" sz="1600" dirty="0" smtClean="0">
                <a:solidFill>
                  <a:schemeClr val="bg2"/>
                </a:solidFill>
              </a:rPr>
              <a:t> de </a:t>
            </a:r>
            <a:r>
              <a:rPr lang="en-US" sz="1600" dirty="0" err="1" smtClean="0">
                <a:solidFill>
                  <a:schemeClr val="bg2"/>
                </a:solidFill>
              </a:rPr>
              <a:t>que</a:t>
            </a:r>
            <a:r>
              <a:rPr lang="en-US" sz="1600" dirty="0" smtClean="0">
                <a:solidFill>
                  <a:schemeClr val="bg2"/>
                </a:solidFill>
              </a:rPr>
              <a:t> </a:t>
            </a:r>
            <a:r>
              <a:rPr lang="en-US" sz="1600" dirty="0" err="1" smtClean="0">
                <a:solidFill>
                  <a:schemeClr val="bg2"/>
                </a:solidFill>
              </a:rPr>
              <a:t>las</a:t>
            </a:r>
            <a:r>
              <a:rPr lang="en-US" sz="1600" dirty="0" smtClean="0">
                <a:solidFill>
                  <a:schemeClr val="bg2"/>
                </a:solidFill>
              </a:rPr>
              <a:t> </a:t>
            </a:r>
            <a:r>
              <a:rPr lang="en-US" sz="1600" dirty="0" err="1" smtClean="0">
                <a:solidFill>
                  <a:schemeClr val="bg2"/>
                </a:solidFill>
              </a:rPr>
              <a:t>empresas</a:t>
            </a:r>
            <a:r>
              <a:rPr lang="en-US" sz="1600" dirty="0" smtClean="0">
                <a:solidFill>
                  <a:schemeClr val="bg2"/>
                </a:solidFill>
              </a:rPr>
              <a:t> de </a:t>
            </a:r>
            <a:r>
              <a:rPr lang="en-US" sz="1600" dirty="0" err="1" smtClean="0">
                <a:solidFill>
                  <a:schemeClr val="bg2"/>
                </a:solidFill>
              </a:rPr>
              <a:t>minería</a:t>
            </a:r>
            <a:r>
              <a:rPr lang="en-US" sz="1600" dirty="0" smtClean="0">
                <a:solidFill>
                  <a:schemeClr val="bg2"/>
                </a:solidFill>
              </a:rPr>
              <a:t> no pagan </a:t>
            </a:r>
            <a:r>
              <a:rPr lang="en-US" sz="1600" dirty="0" err="1" smtClean="0">
                <a:solidFill>
                  <a:schemeClr val="bg2"/>
                </a:solidFill>
              </a:rPr>
              <a:t>su</a:t>
            </a:r>
            <a:r>
              <a:rPr lang="en-US" sz="1600" dirty="0" smtClean="0">
                <a:solidFill>
                  <a:schemeClr val="bg2"/>
                </a:solidFill>
              </a:rPr>
              <a:t> </a:t>
            </a:r>
            <a:r>
              <a:rPr lang="en-US" sz="1600" dirty="0" err="1" smtClean="0">
                <a:solidFill>
                  <a:schemeClr val="bg2"/>
                </a:solidFill>
              </a:rPr>
              <a:t>participación</a:t>
            </a:r>
            <a:r>
              <a:rPr lang="en-US" sz="1600" dirty="0" smtClean="0">
                <a:solidFill>
                  <a:schemeClr val="bg2"/>
                </a:solidFill>
              </a:rPr>
              <a:t> </a:t>
            </a:r>
            <a:r>
              <a:rPr lang="en-US" sz="1600" dirty="0" err="1" smtClean="0">
                <a:solidFill>
                  <a:schemeClr val="bg2"/>
                </a:solidFill>
              </a:rPr>
              <a:t>justa</a:t>
            </a:r>
            <a:r>
              <a:rPr lang="en-US" sz="1600" dirty="0" smtClean="0">
                <a:solidFill>
                  <a:schemeClr val="bg2"/>
                </a:solidFill>
              </a:rPr>
              <a:t>, o </a:t>
            </a:r>
            <a:r>
              <a:rPr lang="en-US" sz="1600" dirty="0" err="1" smtClean="0">
                <a:solidFill>
                  <a:schemeClr val="bg2"/>
                </a:solidFill>
              </a:rPr>
              <a:t>que</a:t>
            </a:r>
            <a:r>
              <a:rPr lang="en-US" sz="1600" dirty="0" smtClean="0">
                <a:solidFill>
                  <a:schemeClr val="bg2"/>
                </a:solidFill>
              </a:rPr>
              <a:t> </a:t>
            </a:r>
            <a:r>
              <a:rPr lang="en-US" sz="1600" dirty="0" err="1" smtClean="0">
                <a:solidFill>
                  <a:schemeClr val="bg2"/>
                </a:solidFill>
              </a:rPr>
              <a:t>tampoco</a:t>
            </a:r>
            <a:r>
              <a:rPr lang="en-US" sz="1600" dirty="0" smtClean="0">
                <a:solidFill>
                  <a:schemeClr val="bg2"/>
                </a:solidFill>
              </a:rPr>
              <a:t> </a:t>
            </a:r>
            <a:r>
              <a:rPr lang="en-US" sz="1600" dirty="0" err="1" smtClean="0">
                <a:solidFill>
                  <a:schemeClr val="bg2"/>
                </a:solidFill>
              </a:rPr>
              <a:t>contribuyen</a:t>
            </a:r>
            <a:r>
              <a:rPr lang="en-US" sz="1600" dirty="0" smtClean="0">
                <a:solidFill>
                  <a:schemeClr val="bg2"/>
                </a:solidFill>
              </a:rPr>
              <a:t> </a:t>
            </a:r>
            <a:r>
              <a:rPr lang="en-US" sz="1600" dirty="0" err="1" smtClean="0">
                <a:solidFill>
                  <a:schemeClr val="bg2"/>
                </a:solidFill>
              </a:rPr>
              <a:t>suficientemente</a:t>
            </a:r>
            <a:r>
              <a:rPr lang="en-US" sz="1600" dirty="0" smtClean="0">
                <a:solidFill>
                  <a:schemeClr val="bg2"/>
                </a:solidFill>
              </a:rPr>
              <a:t> </a:t>
            </a:r>
            <a:r>
              <a:rPr lang="en-US" sz="1600" dirty="0" err="1" smtClean="0">
                <a:solidFill>
                  <a:schemeClr val="bg2"/>
                </a:solidFill>
              </a:rPr>
              <a:t>en</a:t>
            </a:r>
            <a:r>
              <a:rPr lang="en-US" sz="1600" dirty="0" smtClean="0">
                <a:solidFill>
                  <a:schemeClr val="bg2"/>
                </a:solidFill>
              </a:rPr>
              <a:t> </a:t>
            </a:r>
            <a:r>
              <a:rPr lang="en-US" sz="1600" dirty="0" err="1" smtClean="0">
                <a:solidFill>
                  <a:schemeClr val="bg2"/>
                </a:solidFill>
              </a:rPr>
              <a:t>las</a:t>
            </a:r>
            <a:r>
              <a:rPr lang="en-US" sz="1600" dirty="0" smtClean="0">
                <a:solidFill>
                  <a:schemeClr val="bg2"/>
                </a:solidFill>
              </a:rPr>
              <a:t> </a:t>
            </a:r>
            <a:r>
              <a:rPr lang="en-US" sz="1600" dirty="0" err="1" smtClean="0">
                <a:solidFill>
                  <a:schemeClr val="bg2"/>
                </a:solidFill>
              </a:rPr>
              <a:t>comunidades</a:t>
            </a:r>
            <a:r>
              <a:rPr lang="en-US" sz="1600" dirty="0" smtClean="0">
                <a:solidFill>
                  <a:schemeClr val="bg2"/>
                </a:solidFill>
              </a:rPr>
              <a:t> </a:t>
            </a:r>
            <a:r>
              <a:rPr lang="en-US" sz="1600" dirty="0" err="1" smtClean="0">
                <a:solidFill>
                  <a:schemeClr val="bg2"/>
                </a:solidFill>
              </a:rPr>
              <a:t>donde</a:t>
            </a:r>
            <a:r>
              <a:rPr lang="en-US" sz="1600" dirty="0" smtClean="0">
                <a:solidFill>
                  <a:schemeClr val="bg2"/>
                </a:solidFill>
              </a:rPr>
              <a:t> </a:t>
            </a:r>
            <a:r>
              <a:rPr lang="en-US" sz="1600" dirty="0" err="1" smtClean="0">
                <a:solidFill>
                  <a:schemeClr val="bg2"/>
                </a:solidFill>
              </a:rPr>
              <a:t>operan</a:t>
            </a:r>
            <a:r>
              <a:rPr lang="en-US" sz="1600" dirty="0" smtClean="0">
                <a:solidFill>
                  <a:schemeClr val="bg2"/>
                </a:solidFill>
              </a:rPr>
              <a:t> </a:t>
            </a:r>
          </a:p>
        </p:txBody>
      </p:sp>
      <p:sp>
        <p:nvSpPr>
          <p:cNvPr id="23" name="Oval 22"/>
          <p:cNvSpPr/>
          <p:nvPr/>
        </p:nvSpPr>
        <p:spPr>
          <a:xfrm>
            <a:off x="2859437" y="2709295"/>
            <a:ext cx="1187846" cy="1067084"/>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50" b="1" dirty="0" smtClean="0">
                <a:solidFill>
                  <a:schemeClr val="tx2"/>
                </a:solidFill>
              </a:rPr>
              <a:t>La </a:t>
            </a:r>
            <a:r>
              <a:rPr lang="en-IN" sz="1050" b="1" dirty="0" err="1" smtClean="0">
                <a:solidFill>
                  <a:schemeClr val="tx2"/>
                </a:solidFill>
              </a:rPr>
              <a:t>propiedad</a:t>
            </a:r>
            <a:r>
              <a:rPr lang="en-IN" sz="1050" b="1" dirty="0" smtClean="0">
                <a:solidFill>
                  <a:schemeClr val="tx2"/>
                </a:solidFill>
              </a:rPr>
              <a:t> </a:t>
            </a:r>
            <a:r>
              <a:rPr lang="en-IN" sz="1050" b="1" dirty="0" err="1" smtClean="0">
                <a:solidFill>
                  <a:schemeClr val="tx2"/>
                </a:solidFill>
              </a:rPr>
              <a:t>estatal</a:t>
            </a:r>
            <a:endParaRPr lang="en-IN" sz="1050" b="1" dirty="0">
              <a:solidFill>
                <a:schemeClr val="tx2"/>
              </a:solidFill>
            </a:endParaRPr>
          </a:p>
        </p:txBody>
      </p:sp>
      <p:sp>
        <p:nvSpPr>
          <p:cNvPr id="10" name="Oval 9"/>
          <p:cNvSpPr/>
          <p:nvPr/>
        </p:nvSpPr>
        <p:spPr>
          <a:xfrm>
            <a:off x="2031993" y="2204691"/>
            <a:ext cx="1187846" cy="1067084"/>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50" b="1" dirty="0" err="1" smtClean="0">
                <a:solidFill>
                  <a:schemeClr val="tx2"/>
                </a:solidFill>
              </a:rPr>
              <a:t>Impuestos</a:t>
            </a:r>
            <a:r>
              <a:rPr lang="en-IN" sz="1050" b="1" dirty="0" smtClean="0">
                <a:solidFill>
                  <a:schemeClr val="tx2"/>
                </a:solidFill>
              </a:rPr>
              <a:t> y royalties </a:t>
            </a:r>
            <a:r>
              <a:rPr lang="en-IN" sz="1050" b="1" dirty="0" err="1" smtClean="0">
                <a:solidFill>
                  <a:schemeClr val="tx2"/>
                </a:solidFill>
              </a:rPr>
              <a:t>aumentan</a:t>
            </a:r>
            <a:endParaRPr lang="en-IN" sz="1050" b="1" dirty="0">
              <a:solidFill>
                <a:schemeClr val="tx2"/>
              </a:solidFill>
            </a:endParaRPr>
          </a:p>
        </p:txBody>
      </p:sp>
      <p:sp>
        <p:nvSpPr>
          <p:cNvPr id="24" name="Oval 23"/>
          <p:cNvSpPr/>
          <p:nvPr/>
        </p:nvSpPr>
        <p:spPr>
          <a:xfrm>
            <a:off x="3034697" y="3543158"/>
            <a:ext cx="1187846" cy="1067084"/>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50" b="1" dirty="0" err="1" smtClean="0">
                <a:solidFill>
                  <a:schemeClr val="tx2"/>
                </a:solidFill>
              </a:rPr>
              <a:t>Úselo</a:t>
            </a:r>
            <a:r>
              <a:rPr lang="en-IN" sz="1050" b="1" dirty="0" smtClean="0">
                <a:solidFill>
                  <a:schemeClr val="tx2"/>
                </a:solidFill>
              </a:rPr>
              <a:t> o </a:t>
            </a:r>
            <a:r>
              <a:rPr lang="en-IN" sz="1050" b="1" dirty="0" err="1" smtClean="0">
                <a:solidFill>
                  <a:schemeClr val="tx2"/>
                </a:solidFill>
              </a:rPr>
              <a:t>piérdalo</a:t>
            </a:r>
            <a:endParaRPr lang="en-IN" sz="1050" b="1" dirty="0">
              <a:solidFill>
                <a:schemeClr val="tx2"/>
              </a:solidFill>
            </a:endParaRPr>
          </a:p>
        </p:txBody>
      </p:sp>
      <p:sp>
        <p:nvSpPr>
          <p:cNvPr id="11" name="Oval 10"/>
          <p:cNvSpPr/>
          <p:nvPr/>
        </p:nvSpPr>
        <p:spPr>
          <a:xfrm>
            <a:off x="2020178" y="3761288"/>
            <a:ext cx="1187846" cy="1130752"/>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50" b="1" dirty="0" err="1" smtClean="0">
                <a:solidFill>
                  <a:schemeClr val="tx2"/>
                </a:solidFill>
              </a:rPr>
              <a:t>Beneficio</a:t>
            </a:r>
            <a:r>
              <a:rPr lang="en-IN" sz="1050" b="1" dirty="0" smtClean="0">
                <a:solidFill>
                  <a:schemeClr val="tx2"/>
                </a:solidFill>
              </a:rPr>
              <a:t> </a:t>
            </a:r>
            <a:r>
              <a:rPr lang="en-IN" sz="1050" b="1" dirty="0" err="1" smtClean="0">
                <a:solidFill>
                  <a:schemeClr val="tx2"/>
                </a:solidFill>
              </a:rPr>
              <a:t>mandato</a:t>
            </a:r>
            <a:endParaRPr lang="en-IN" sz="1050" b="1" dirty="0">
              <a:solidFill>
                <a:schemeClr val="tx2"/>
              </a:solidFill>
            </a:endParaRPr>
          </a:p>
        </p:txBody>
      </p:sp>
    </p:spTree>
    <p:extLst>
      <p:ext uri="{BB962C8B-B14F-4D97-AF65-F5344CB8AC3E}">
        <p14:creationId xmlns:p14="http://schemas.microsoft.com/office/powerpoint/2010/main" val="3582604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Requerimientos</a:t>
            </a:r>
            <a:r>
              <a:rPr lang="en-US" dirty="0" smtClean="0"/>
              <a:t> de </a:t>
            </a:r>
            <a:r>
              <a:rPr lang="en-US" dirty="0" err="1" smtClean="0"/>
              <a:t>transparencia</a:t>
            </a:r>
            <a:r>
              <a:rPr lang="en-US" dirty="0" smtClean="0"/>
              <a:t> </a:t>
            </a:r>
            <a:r>
              <a:rPr lang="en-US" dirty="0" err="1" smtClean="0"/>
              <a:t>siguen</a:t>
            </a:r>
            <a:r>
              <a:rPr lang="en-US" dirty="0" smtClean="0"/>
              <a:t> </a:t>
            </a:r>
            <a:r>
              <a:rPr lang="en-US" dirty="0" err="1" smtClean="0"/>
              <a:t>aumentando</a:t>
            </a:r>
            <a:endParaRPr lang="en-US" dirty="0"/>
          </a:p>
        </p:txBody>
      </p:sp>
      <p:sp>
        <p:nvSpPr>
          <p:cNvPr id="4" name="Content Placeholder 3"/>
          <p:cNvSpPr>
            <a:spLocks noGrp="1"/>
          </p:cNvSpPr>
          <p:nvPr>
            <p:ph idx="1"/>
          </p:nvPr>
        </p:nvSpPr>
        <p:spPr/>
        <p:txBody>
          <a:bodyPr/>
          <a:lstStyle/>
          <a:p>
            <a:r>
              <a:rPr lang="en-AU" sz="2000" dirty="0" err="1" smtClean="0"/>
              <a:t>Informes</a:t>
            </a:r>
            <a:r>
              <a:rPr lang="en-AU" sz="2000" dirty="0" smtClean="0"/>
              <a:t> </a:t>
            </a:r>
            <a:r>
              <a:rPr lang="en-AU" sz="2000" dirty="0" err="1" smtClean="0"/>
              <a:t>país</a:t>
            </a:r>
            <a:r>
              <a:rPr lang="en-AU" sz="2000" dirty="0" smtClean="0"/>
              <a:t> a </a:t>
            </a:r>
            <a:r>
              <a:rPr lang="en-AU" sz="2000" dirty="0" err="1" smtClean="0"/>
              <a:t>país</a:t>
            </a:r>
            <a:r>
              <a:rPr lang="en-AU" sz="2000" dirty="0" smtClean="0"/>
              <a:t> y </a:t>
            </a:r>
            <a:r>
              <a:rPr lang="en-AU" sz="2000" dirty="0" err="1" smtClean="0"/>
              <a:t>proyecto</a:t>
            </a:r>
            <a:r>
              <a:rPr lang="en-AU" sz="2000" dirty="0" smtClean="0"/>
              <a:t> a </a:t>
            </a:r>
            <a:r>
              <a:rPr lang="en-AU" sz="2000" dirty="0" err="1" smtClean="0"/>
              <a:t>proyecto</a:t>
            </a:r>
            <a:r>
              <a:rPr lang="en-AU" sz="2000" dirty="0" smtClean="0"/>
              <a:t>  </a:t>
            </a:r>
          </a:p>
          <a:p>
            <a:r>
              <a:rPr lang="en-AU" sz="2000" dirty="0" err="1" smtClean="0"/>
              <a:t>Enfoque</a:t>
            </a:r>
            <a:r>
              <a:rPr lang="en-AU" sz="2000" dirty="0" smtClean="0"/>
              <a:t> </a:t>
            </a:r>
            <a:r>
              <a:rPr lang="en-AU" sz="2000" dirty="0" err="1" smtClean="0"/>
              <a:t>más</a:t>
            </a:r>
            <a:r>
              <a:rPr lang="en-AU" sz="2000" dirty="0" smtClean="0"/>
              <a:t> </a:t>
            </a:r>
            <a:r>
              <a:rPr lang="en-AU" sz="2000" dirty="0" err="1" smtClean="0"/>
              <a:t>sofisticado</a:t>
            </a:r>
            <a:r>
              <a:rPr lang="en-AU" sz="2000" dirty="0" smtClean="0"/>
              <a:t> para la </a:t>
            </a:r>
            <a:r>
              <a:rPr lang="en-AU" sz="2000" dirty="0" err="1" smtClean="0"/>
              <a:t>fiscalización</a:t>
            </a:r>
            <a:r>
              <a:rPr lang="en-AU" sz="2000" dirty="0" smtClean="0"/>
              <a:t> </a:t>
            </a:r>
            <a:r>
              <a:rPr lang="en-AU" sz="2000" dirty="0" err="1" smtClean="0"/>
              <a:t>por</a:t>
            </a:r>
            <a:r>
              <a:rPr lang="en-AU" sz="2000" dirty="0" smtClean="0"/>
              <a:t> parte de </a:t>
            </a:r>
            <a:r>
              <a:rPr lang="en-AU" sz="2000" dirty="0" err="1" smtClean="0"/>
              <a:t>las</a:t>
            </a:r>
            <a:r>
              <a:rPr lang="en-AU" sz="2000" dirty="0" smtClean="0"/>
              <a:t> </a:t>
            </a:r>
            <a:r>
              <a:rPr lang="en-AU" sz="2000" dirty="0" err="1" smtClean="0"/>
              <a:t>autoridades</a:t>
            </a:r>
            <a:endParaRPr lang="en-AU" sz="2000" dirty="0" smtClean="0"/>
          </a:p>
          <a:p>
            <a:r>
              <a:rPr lang="en-AU" sz="2000" dirty="0" err="1" smtClean="0"/>
              <a:t>Aumento</a:t>
            </a:r>
            <a:r>
              <a:rPr lang="en-AU" sz="2000" dirty="0" smtClean="0"/>
              <a:t> de </a:t>
            </a:r>
            <a:r>
              <a:rPr lang="en-AU" sz="2000" dirty="0" err="1" smtClean="0"/>
              <a:t>intercambio</a:t>
            </a:r>
            <a:r>
              <a:rPr lang="en-AU" sz="2000" dirty="0" smtClean="0"/>
              <a:t> entre </a:t>
            </a:r>
            <a:r>
              <a:rPr lang="en-AU" sz="2000" dirty="0" err="1" smtClean="0"/>
              <a:t>autoridades</a:t>
            </a:r>
            <a:r>
              <a:rPr lang="en-AU" sz="2000" dirty="0" smtClean="0"/>
              <a:t> </a:t>
            </a:r>
            <a:r>
              <a:rPr lang="en-AU" sz="2000" dirty="0" err="1" smtClean="0"/>
              <a:t>tributarias</a:t>
            </a:r>
            <a:endParaRPr lang="en-AU" sz="2000" dirty="0" smtClean="0"/>
          </a:p>
          <a:p>
            <a:r>
              <a:rPr lang="en-AU" sz="2000" dirty="0" err="1" smtClean="0"/>
              <a:t>Iniciativas</a:t>
            </a:r>
            <a:r>
              <a:rPr lang="en-AU" sz="2000" dirty="0" smtClean="0"/>
              <a:t> de </a:t>
            </a:r>
            <a:r>
              <a:rPr lang="en-AU" sz="2000" dirty="0" err="1" smtClean="0"/>
              <a:t>transparencia</a:t>
            </a:r>
            <a:r>
              <a:rPr lang="en-AU" sz="2000" dirty="0" smtClean="0"/>
              <a:t> </a:t>
            </a:r>
            <a:r>
              <a:rPr lang="en-AU" sz="2000" dirty="0" err="1" smtClean="0"/>
              <a:t>dentro</a:t>
            </a:r>
            <a:r>
              <a:rPr lang="en-AU" sz="2000" dirty="0" smtClean="0"/>
              <a:t> de la UE y USA (EITI – </a:t>
            </a:r>
            <a:r>
              <a:rPr lang="en-AU" sz="2000" dirty="0" err="1" smtClean="0"/>
              <a:t>Iniciativa</a:t>
            </a:r>
            <a:r>
              <a:rPr lang="en-AU" sz="2000" dirty="0" smtClean="0"/>
              <a:t> de </a:t>
            </a:r>
            <a:r>
              <a:rPr lang="en-AU" sz="2000" dirty="0" err="1" smtClean="0"/>
              <a:t>transparencia</a:t>
            </a:r>
            <a:r>
              <a:rPr lang="en-AU" sz="2000" dirty="0" smtClean="0"/>
              <a:t> para </a:t>
            </a:r>
            <a:r>
              <a:rPr lang="en-AU" sz="2000" dirty="0" err="1" smtClean="0"/>
              <a:t>industrias</a:t>
            </a:r>
            <a:r>
              <a:rPr lang="en-AU" sz="2000" dirty="0" smtClean="0"/>
              <a:t> </a:t>
            </a:r>
            <a:r>
              <a:rPr lang="en-AU" sz="2000" dirty="0" err="1" smtClean="0"/>
              <a:t>estractivas</a:t>
            </a:r>
            <a:r>
              <a:rPr lang="en-AU" sz="2000" dirty="0" smtClean="0"/>
              <a:t>, para </a:t>
            </a:r>
            <a:r>
              <a:rPr lang="en-AU" sz="2000" dirty="0" err="1" smtClean="0"/>
              <a:t>industrias</a:t>
            </a:r>
            <a:r>
              <a:rPr lang="en-AU" sz="2000" dirty="0" smtClean="0"/>
              <a:t> </a:t>
            </a:r>
            <a:r>
              <a:rPr lang="en-AU" sz="2000" dirty="0" err="1" smtClean="0"/>
              <a:t>sujetas</a:t>
            </a:r>
            <a:r>
              <a:rPr lang="en-AU" sz="2000" dirty="0" smtClean="0"/>
              <a:t> a SEC para el 2016)</a:t>
            </a:r>
          </a:p>
          <a:p>
            <a:r>
              <a:rPr lang="en-AU" sz="2000" dirty="0" smtClean="0"/>
              <a:t>OCDE – Action 13: 1 </a:t>
            </a:r>
            <a:r>
              <a:rPr lang="en-AU" sz="2000" dirty="0" err="1" smtClean="0"/>
              <a:t>enero</a:t>
            </a:r>
            <a:r>
              <a:rPr lang="en-AU" sz="2000" dirty="0" smtClean="0"/>
              <a:t> 2016</a:t>
            </a:r>
          </a:p>
          <a:p>
            <a:r>
              <a:rPr lang="en-AU" sz="2000" dirty="0" err="1" smtClean="0"/>
              <a:t>Compañías</a:t>
            </a:r>
            <a:r>
              <a:rPr lang="en-AU" sz="2000" dirty="0" smtClean="0"/>
              <a:t> </a:t>
            </a:r>
            <a:r>
              <a:rPr lang="en-AU" sz="2000" dirty="0" err="1" smtClean="0"/>
              <a:t>deben</a:t>
            </a:r>
            <a:r>
              <a:rPr lang="en-AU" sz="2000" dirty="0" smtClean="0"/>
              <a:t> </a:t>
            </a:r>
            <a:r>
              <a:rPr lang="en-AU" sz="2000" dirty="0" err="1" smtClean="0"/>
              <a:t>preparase</a:t>
            </a:r>
            <a:r>
              <a:rPr lang="en-AU" sz="2000" dirty="0" smtClean="0"/>
              <a:t> para </a:t>
            </a:r>
            <a:r>
              <a:rPr lang="en-AU" sz="2000" dirty="0" err="1" smtClean="0"/>
              <a:t>este</a:t>
            </a:r>
            <a:r>
              <a:rPr lang="en-AU" sz="2000" dirty="0" smtClean="0"/>
              <a:t> </a:t>
            </a:r>
            <a:r>
              <a:rPr lang="en-AU" sz="2000" dirty="0" err="1" smtClean="0"/>
              <a:t>escenario</a:t>
            </a:r>
            <a:r>
              <a:rPr lang="en-AU" sz="2000" dirty="0" smtClean="0"/>
              <a:t>; </a:t>
            </a:r>
            <a:r>
              <a:rPr lang="en-AU" sz="2000" dirty="0" err="1" smtClean="0"/>
              <a:t>revisión</a:t>
            </a:r>
            <a:r>
              <a:rPr lang="en-AU" sz="2000" dirty="0" smtClean="0"/>
              <a:t> de los </a:t>
            </a:r>
            <a:r>
              <a:rPr lang="en-AU" sz="2000" dirty="0" err="1" smtClean="0"/>
              <a:t>sistemas</a:t>
            </a:r>
            <a:r>
              <a:rPr lang="en-AU" sz="2000" dirty="0" smtClean="0"/>
              <a:t> de </a:t>
            </a:r>
            <a:r>
              <a:rPr lang="en-AU" sz="2000" dirty="0" err="1" smtClean="0"/>
              <a:t>captura</a:t>
            </a:r>
            <a:r>
              <a:rPr lang="en-AU" sz="2000" dirty="0" smtClean="0"/>
              <a:t> de </a:t>
            </a:r>
            <a:r>
              <a:rPr lang="en-AU" sz="2000" dirty="0" err="1" smtClean="0"/>
              <a:t>información</a:t>
            </a:r>
            <a:r>
              <a:rPr lang="en-AU" sz="2000" dirty="0" smtClean="0"/>
              <a:t>, </a:t>
            </a:r>
            <a:r>
              <a:rPr lang="en-AU" sz="2000" dirty="0" err="1" smtClean="0"/>
              <a:t>acceso</a:t>
            </a:r>
            <a:r>
              <a:rPr lang="en-AU" sz="2000" dirty="0" smtClean="0"/>
              <a:t> a los </a:t>
            </a:r>
            <a:r>
              <a:rPr lang="en-AU" sz="2000" dirty="0" err="1" smtClean="0"/>
              <a:t>datos</a:t>
            </a:r>
            <a:r>
              <a:rPr lang="en-AU" sz="2000" dirty="0" smtClean="0"/>
              <a:t> </a:t>
            </a:r>
            <a:r>
              <a:rPr lang="en-AU" sz="2000" dirty="0" err="1" smtClean="0"/>
              <a:t>que</a:t>
            </a:r>
            <a:r>
              <a:rPr lang="en-AU" sz="2000" dirty="0" smtClean="0"/>
              <a:t> se </a:t>
            </a:r>
            <a:r>
              <a:rPr lang="en-AU" sz="2000" dirty="0" err="1" smtClean="0"/>
              <a:t>requieren</a:t>
            </a:r>
            <a:r>
              <a:rPr lang="en-AU" sz="2000" dirty="0" smtClean="0"/>
              <a:t>, </a:t>
            </a:r>
            <a:r>
              <a:rPr lang="en-AU" sz="2000" dirty="0" err="1" smtClean="0"/>
              <a:t>confiabilidad</a:t>
            </a:r>
            <a:r>
              <a:rPr lang="en-AU" sz="2000" dirty="0" smtClean="0"/>
              <a:t> de los </a:t>
            </a:r>
            <a:r>
              <a:rPr lang="en-AU" sz="2000" dirty="0" err="1" smtClean="0"/>
              <a:t>datos</a:t>
            </a:r>
            <a:endParaRPr lang="en-AU" sz="2000" dirty="0" smtClean="0"/>
          </a:p>
          <a:p>
            <a:r>
              <a:rPr lang="en-AU" sz="2000" dirty="0" err="1" smtClean="0"/>
              <a:t>Oportunidad</a:t>
            </a:r>
            <a:r>
              <a:rPr lang="en-AU" sz="2000" dirty="0" smtClean="0"/>
              <a:t> para </a:t>
            </a:r>
            <a:r>
              <a:rPr lang="en-AU" sz="2000" dirty="0" err="1" smtClean="0"/>
              <a:t>comunicar</a:t>
            </a:r>
            <a:r>
              <a:rPr lang="en-AU" sz="2000" dirty="0" smtClean="0"/>
              <a:t> </a:t>
            </a:r>
            <a:r>
              <a:rPr lang="en-AU" sz="2000" dirty="0" err="1" smtClean="0"/>
              <a:t>mejor</a:t>
            </a:r>
            <a:r>
              <a:rPr lang="en-AU" sz="2000" dirty="0" smtClean="0"/>
              <a:t> la </a:t>
            </a:r>
            <a:r>
              <a:rPr lang="en-AU" sz="2000" dirty="0" err="1" smtClean="0"/>
              <a:t>constribución</a:t>
            </a:r>
            <a:r>
              <a:rPr lang="en-AU" sz="2000" dirty="0" smtClean="0"/>
              <a:t> de la </a:t>
            </a:r>
            <a:r>
              <a:rPr lang="en-AU" sz="2000" dirty="0" err="1" smtClean="0"/>
              <a:t>minerías</a:t>
            </a:r>
            <a:r>
              <a:rPr lang="en-AU" sz="2000" dirty="0" smtClean="0"/>
              <a:t> a los </a:t>
            </a:r>
            <a:r>
              <a:rPr lang="en-AU" sz="2000" dirty="0" err="1" smtClean="0"/>
              <a:t>países</a:t>
            </a:r>
            <a:r>
              <a:rPr lang="en-AU" sz="2000" dirty="0" smtClean="0"/>
              <a:t> </a:t>
            </a:r>
            <a:r>
              <a:rPr lang="en-AU" sz="2000" dirty="0" err="1" smtClean="0"/>
              <a:t>donde</a:t>
            </a:r>
            <a:r>
              <a:rPr lang="en-AU" sz="2000" dirty="0" smtClean="0"/>
              <a:t> </a:t>
            </a:r>
            <a:r>
              <a:rPr lang="en-AU" sz="2000" dirty="0" err="1" smtClean="0"/>
              <a:t>operan</a:t>
            </a:r>
            <a:r>
              <a:rPr lang="en-AU" sz="2000" dirty="0" smtClean="0"/>
              <a:t> </a:t>
            </a:r>
          </a:p>
        </p:txBody>
      </p:sp>
      <p:sp>
        <p:nvSpPr>
          <p:cNvPr id="5"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6"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38834139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a:t>5</a:t>
            </a:r>
            <a:r>
              <a:rPr lang="en-AU" dirty="0" smtClean="0"/>
              <a:t>. </a:t>
            </a:r>
            <a:r>
              <a:rPr lang="en-AU" dirty="0" err="1" smtClean="0"/>
              <a:t>Licencia</a:t>
            </a:r>
            <a:r>
              <a:rPr lang="en-AU" dirty="0" smtClean="0"/>
              <a:t> social para </a:t>
            </a:r>
            <a:r>
              <a:rPr lang="en-AU" dirty="0" err="1" smtClean="0"/>
              <a:t>operar</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2015-6</a:t>
            </a:r>
            <a:endParaRPr lang="en-GB" dirty="0"/>
          </a:p>
        </p:txBody>
      </p:sp>
    </p:spTree>
    <p:extLst>
      <p:ext uri="{BB962C8B-B14F-4D97-AF65-F5344CB8AC3E}">
        <p14:creationId xmlns:p14="http://schemas.microsoft.com/office/powerpoint/2010/main" val="1340074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N" dirty="0" smtClean="0"/>
              <a:t>Risk radar</a:t>
            </a:r>
            <a:endParaRPr lang="en-IN" i="1" dirty="0">
              <a:solidFill>
                <a:srgbClr val="FF0000"/>
              </a:solidFill>
            </a:endParaRPr>
          </a:p>
        </p:txBody>
      </p:sp>
      <p:sp>
        <p:nvSpPr>
          <p:cNvPr id="16"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
        <p:nvSpPr>
          <p:cNvPr id="17" name="Date Placeholder 4"/>
          <p:cNvSpPr>
            <a:spLocks noGrp="1"/>
          </p:cNvSpPr>
          <p:nvPr>
            <p:ph type="dt" sz="half" idx="2"/>
          </p:nvPr>
        </p:nvSpPr>
        <p:spPr>
          <a:xfrm>
            <a:off x="1217792" y="6409944"/>
            <a:ext cx="1188720" cy="201168"/>
          </a:xfrm>
        </p:spPr>
        <p:txBody>
          <a:bodyPr/>
          <a:lstStyle/>
          <a:p>
            <a:r>
              <a:rPr lang="en-US" dirty="0" smtClean="0"/>
              <a:t>June 2015</a:t>
            </a:r>
            <a:endParaRPr lang="en-US"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t="12208" r="785" b="8495"/>
          <a:stretch/>
        </p:blipFill>
        <p:spPr>
          <a:xfrm>
            <a:off x="1765253" y="1082934"/>
            <a:ext cx="4626021" cy="5267821"/>
          </a:xfrm>
          <a:prstGeom prst="rect">
            <a:avLst/>
          </a:prstGeom>
        </p:spPr>
      </p:pic>
    </p:spTree>
    <p:extLst>
      <p:ext uri="{BB962C8B-B14F-4D97-AF65-F5344CB8AC3E}">
        <p14:creationId xmlns:p14="http://schemas.microsoft.com/office/powerpoint/2010/main" val="4193470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45" y="243796"/>
            <a:ext cx="8446734" cy="550380"/>
          </a:xfrm>
        </p:spPr>
        <p:txBody>
          <a:bodyPr/>
          <a:lstStyle/>
          <a:p>
            <a:r>
              <a:rPr lang="en-AU" sz="3200" dirty="0" err="1" smtClean="0"/>
              <a:t>Licencia</a:t>
            </a:r>
            <a:r>
              <a:rPr lang="en-AU" sz="3200" dirty="0" smtClean="0"/>
              <a:t> social para </a:t>
            </a:r>
            <a:r>
              <a:rPr lang="en-AU" sz="3200" dirty="0" err="1" smtClean="0"/>
              <a:t>operar</a:t>
            </a:r>
            <a:endParaRPr lang="en-AU" sz="3000" dirty="0">
              <a:latin typeface="+mn-lt"/>
            </a:endParaRPr>
          </a:p>
        </p:txBody>
      </p:sp>
      <p:sp>
        <p:nvSpPr>
          <p:cNvPr id="3" name="TextBox 2"/>
          <p:cNvSpPr txBox="1"/>
          <p:nvPr/>
        </p:nvSpPr>
        <p:spPr>
          <a:xfrm>
            <a:off x="734665" y="1643701"/>
            <a:ext cx="2671475" cy="444179"/>
          </a:xfrm>
          <a:prstGeom prst="rect">
            <a:avLst/>
          </a:prstGeom>
          <a:solidFill>
            <a:schemeClr val="accent2"/>
          </a:solidFill>
        </p:spPr>
        <p:txBody>
          <a:bodyPr wrap="square" lIns="94478" tIns="94478" rIns="94478" bIns="94478" rtlCol="0" anchor="ctr" anchorCtr="0">
            <a:noAutofit/>
          </a:bodyPr>
          <a:lstStyle/>
          <a:p>
            <a:pPr algn="ctr">
              <a:spcBef>
                <a:spcPts val="175"/>
              </a:spcBef>
              <a:spcAft>
                <a:spcPts val="175"/>
              </a:spcAft>
              <a:buClr>
                <a:schemeClr val="accent2"/>
              </a:buClr>
              <a:buSzPct val="70000"/>
            </a:pPr>
            <a:r>
              <a:rPr lang="en-AU" sz="1700" b="1" dirty="0" err="1" smtClean="0">
                <a:solidFill>
                  <a:schemeClr val="tx1">
                    <a:lumMod val="65000"/>
                    <a:lumOff val="35000"/>
                  </a:schemeClr>
                </a:solidFill>
                <a:latin typeface="+mj-lt"/>
              </a:rPr>
              <a:t>Pasado</a:t>
            </a:r>
            <a:endParaRPr lang="en-AU" sz="1700" b="1" dirty="0">
              <a:solidFill>
                <a:schemeClr val="tx1">
                  <a:lumMod val="65000"/>
                  <a:lumOff val="35000"/>
                </a:schemeClr>
              </a:solidFill>
              <a:latin typeface="+mj-lt"/>
            </a:endParaRPr>
          </a:p>
        </p:txBody>
      </p:sp>
      <p:sp>
        <p:nvSpPr>
          <p:cNvPr id="5" name="TextBox 4"/>
          <p:cNvSpPr txBox="1"/>
          <p:nvPr/>
        </p:nvSpPr>
        <p:spPr>
          <a:xfrm>
            <a:off x="1511905" y="4280674"/>
            <a:ext cx="269521" cy="719267"/>
          </a:xfrm>
          <a:prstGeom prst="rect">
            <a:avLst/>
          </a:prstGeom>
          <a:noFill/>
        </p:spPr>
        <p:txBody>
          <a:bodyPr wrap="square" lIns="0" tIns="0" rIns="0" bIns="0" rtlCol="0">
            <a:noAutofit/>
          </a:bodyPr>
          <a:lstStyle/>
          <a:p>
            <a:pPr>
              <a:lnSpc>
                <a:spcPct val="105000"/>
              </a:lnSpc>
              <a:spcBef>
                <a:spcPts val="350"/>
              </a:spcBef>
              <a:spcAft>
                <a:spcPts val="350"/>
              </a:spcAft>
              <a:buClr>
                <a:schemeClr val="accent2"/>
              </a:buClr>
              <a:buSzPct val="70000"/>
            </a:pPr>
            <a:endParaRPr lang="en-AU" sz="4700" dirty="0">
              <a:solidFill>
                <a:schemeClr val="tx1">
                  <a:lumMod val="65000"/>
                  <a:lumOff val="35000"/>
                </a:schemeClr>
              </a:solidFill>
              <a:latin typeface="+mj-lt"/>
            </a:endParaRPr>
          </a:p>
        </p:txBody>
      </p:sp>
      <p:sp>
        <p:nvSpPr>
          <p:cNvPr id="12"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13"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
        <p:nvSpPr>
          <p:cNvPr id="14" name="TextBox 13"/>
          <p:cNvSpPr txBox="1"/>
          <p:nvPr/>
        </p:nvSpPr>
        <p:spPr>
          <a:xfrm>
            <a:off x="5877828" y="3604258"/>
            <a:ext cx="2633712" cy="441961"/>
          </a:xfrm>
          <a:prstGeom prst="rect">
            <a:avLst/>
          </a:prstGeom>
          <a:solidFill>
            <a:schemeClr val="accent2"/>
          </a:solidFill>
        </p:spPr>
        <p:txBody>
          <a:bodyPr wrap="square" lIns="94478" tIns="94478" rIns="94478" bIns="94478" rtlCol="0" anchor="ctr" anchorCtr="0">
            <a:noAutofit/>
          </a:bodyPr>
          <a:lstStyle/>
          <a:p>
            <a:pPr algn="ctr">
              <a:spcBef>
                <a:spcPts val="175"/>
              </a:spcBef>
              <a:spcAft>
                <a:spcPts val="175"/>
              </a:spcAft>
              <a:buClr>
                <a:schemeClr val="accent2"/>
              </a:buClr>
              <a:buSzPct val="70000"/>
            </a:pPr>
            <a:r>
              <a:rPr lang="en-AU" sz="1700" b="1" dirty="0" err="1" smtClean="0">
                <a:solidFill>
                  <a:schemeClr val="tx1">
                    <a:lumMod val="65000"/>
                    <a:lumOff val="35000"/>
                  </a:schemeClr>
                </a:solidFill>
                <a:latin typeface="+mj-lt"/>
              </a:rPr>
              <a:t>Presente</a:t>
            </a:r>
            <a:endParaRPr lang="en-AU" sz="1700" b="1" dirty="0">
              <a:solidFill>
                <a:schemeClr val="tx1">
                  <a:lumMod val="65000"/>
                  <a:lumOff val="35000"/>
                </a:schemeClr>
              </a:solidFill>
              <a:latin typeface="+mj-lt"/>
            </a:endParaRPr>
          </a:p>
        </p:txBody>
      </p:sp>
      <p:sp>
        <p:nvSpPr>
          <p:cNvPr id="16" name="Right Arrow 15"/>
          <p:cNvSpPr/>
          <p:nvPr/>
        </p:nvSpPr>
        <p:spPr>
          <a:xfrm>
            <a:off x="3575035" y="2720339"/>
            <a:ext cx="2049780" cy="746760"/>
          </a:xfrm>
          <a:prstGeom prst="rightArrow">
            <a:avLst/>
          </a:prstGeom>
          <a:solidFill>
            <a:schemeClr val="tx1">
              <a:lumMod val="50000"/>
              <a:lumOff val="5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en-US" sz="1200" b="1" dirty="0" smtClean="0">
              <a:solidFill>
                <a:schemeClr val="tx1"/>
              </a:solidFill>
            </a:endParaRPr>
          </a:p>
        </p:txBody>
      </p:sp>
      <p:sp>
        <p:nvSpPr>
          <p:cNvPr id="17" name="Rectangle 16"/>
          <p:cNvSpPr/>
          <p:nvPr/>
        </p:nvSpPr>
        <p:spPr>
          <a:xfrm>
            <a:off x="761913" y="2181730"/>
            <a:ext cx="2644227" cy="1077218"/>
          </a:xfrm>
          <a:prstGeom prst="rect">
            <a:avLst/>
          </a:prstGeom>
        </p:spPr>
        <p:txBody>
          <a:bodyPr wrap="square">
            <a:spAutoFit/>
          </a:bodyPr>
          <a:lstStyle/>
          <a:p>
            <a:pPr algn="ctr"/>
            <a:r>
              <a:rPr lang="en-AU" sz="1600" dirty="0" err="1" smtClean="0"/>
              <a:t>Una</a:t>
            </a:r>
            <a:r>
              <a:rPr lang="en-AU" sz="1600" dirty="0" smtClean="0"/>
              <a:t> </a:t>
            </a:r>
            <a:r>
              <a:rPr lang="en-AU" sz="1600" dirty="0" err="1" smtClean="0"/>
              <a:t>licencia</a:t>
            </a:r>
            <a:r>
              <a:rPr lang="en-AU" sz="1600" dirty="0" smtClean="0"/>
              <a:t> social para </a:t>
            </a:r>
            <a:r>
              <a:rPr lang="en-AU" sz="1600" dirty="0" err="1" smtClean="0"/>
              <a:t>operar</a:t>
            </a:r>
            <a:r>
              <a:rPr lang="en-AU" sz="1600" dirty="0" smtClean="0"/>
              <a:t> </a:t>
            </a:r>
            <a:r>
              <a:rPr lang="en-AU" sz="1600" dirty="0" err="1" smtClean="0"/>
              <a:t>pobre</a:t>
            </a:r>
            <a:r>
              <a:rPr lang="en-AU" sz="1600" dirty="0" smtClean="0"/>
              <a:t> ha </a:t>
            </a:r>
            <a:r>
              <a:rPr lang="en-AU" sz="1600" dirty="0" err="1" smtClean="0"/>
              <a:t>resultado</a:t>
            </a:r>
            <a:r>
              <a:rPr lang="en-AU" sz="1600" dirty="0" smtClean="0"/>
              <a:t> </a:t>
            </a:r>
            <a:r>
              <a:rPr lang="en-AU" sz="1600" dirty="0" err="1" smtClean="0"/>
              <a:t>en</a:t>
            </a:r>
            <a:r>
              <a:rPr lang="en-AU" sz="1600" dirty="0" smtClean="0"/>
              <a:t> </a:t>
            </a:r>
            <a:r>
              <a:rPr lang="en-AU" sz="1600" dirty="0" err="1" smtClean="0"/>
              <a:t>atrasos</a:t>
            </a:r>
            <a:r>
              <a:rPr lang="en-AU" sz="1600" dirty="0" smtClean="0"/>
              <a:t> de </a:t>
            </a:r>
            <a:r>
              <a:rPr lang="en-AU" sz="1600" dirty="0" err="1" smtClean="0"/>
              <a:t>proyectos</a:t>
            </a:r>
            <a:r>
              <a:rPr lang="en-AU" sz="1600" dirty="0" smtClean="0"/>
              <a:t> y </a:t>
            </a:r>
            <a:r>
              <a:rPr lang="en-AU" sz="1600" dirty="0" err="1" smtClean="0"/>
              <a:t>pérdida</a:t>
            </a:r>
            <a:r>
              <a:rPr lang="en-AU" sz="1600" dirty="0" smtClean="0"/>
              <a:t> de </a:t>
            </a:r>
            <a:r>
              <a:rPr lang="en-AU" sz="1600" dirty="0" err="1" smtClean="0"/>
              <a:t>valor</a:t>
            </a:r>
            <a:endParaRPr lang="en-AU" sz="1600" dirty="0" smtClean="0"/>
          </a:p>
        </p:txBody>
      </p:sp>
      <p:sp>
        <p:nvSpPr>
          <p:cNvPr id="20" name="Rectangle 19"/>
          <p:cNvSpPr/>
          <p:nvPr/>
        </p:nvSpPr>
        <p:spPr>
          <a:xfrm>
            <a:off x="5877828" y="1901008"/>
            <a:ext cx="1018430" cy="1569660"/>
          </a:xfrm>
          <a:prstGeom prst="rect">
            <a:avLst/>
          </a:prstGeom>
        </p:spPr>
        <p:txBody>
          <a:bodyPr wrap="square">
            <a:spAutoFit/>
          </a:bodyPr>
          <a:lstStyle/>
          <a:p>
            <a:r>
              <a:rPr lang="en-AU" sz="1600" dirty="0" err="1" smtClean="0"/>
              <a:t>Una</a:t>
            </a:r>
            <a:r>
              <a:rPr lang="en-AU" sz="1600" dirty="0" smtClean="0"/>
              <a:t> </a:t>
            </a:r>
            <a:r>
              <a:rPr lang="en-AU" sz="1600" dirty="0" err="1" smtClean="0"/>
              <a:t>pobre</a:t>
            </a:r>
            <a:r>
              <a:rPr lang="en-AU" sz="1600" dirty="0" smtClean="0"/>
              <a:t> LSPO  </a:t>
            </a:r>
            <a:r>
              <a:rPr lang="en-AU" sz="1600" dirty="0" err="1" smtClean="0"/>
              <a:t>puede</a:t>
            </a:r>
            <a:r>
              <a:rPr lang="en-AU" sz="1600" dirty="0" smtClean="0"/>
              <a:t> </a:t>
            </a:r>
            <a:r>
              <a:rPr lang="en-AU" sz="1600" dirty="0" err="1" smtClean="0"/>
              <a:t>matar</a:t>
            </a:r>
            <a:r>
              <a:rPr lang="en-AU" sz="1600" dirty="0" smtClean="0"/>
              <a:t> un </a:t>
            </a:r>
            <a:r>
              <a:rPr lang="en-AU" sz="1600" dirty="0" err="1" smtClean="0"/>
              <a:t>proyecto</a:t>
            </a:r>
            <a:r>
              <a:rPr lang="en-AU" sz="1600" dirty="0" smtClean="0"/>
              <a:t> </a:t>
            </a:r>
            <a:endParaRPr lang="en-AU" sz="1600" dirty="0"/>
          </a:p>
        </p:txBody>
      </p:sp>
      <p:sp>
        <p:nvSpPr>
          <p:cNvPr id="21" name="Chevron 20"/>
          <p:cNvSpPr/>
          <p:nvPr/>
        </p:nvSpPr>
        <p:spPr>
          <a:xfrm>
            <a:off x="6804819" y="2033826"/>
            <a:ext cx="346352" cy="893759"/>
          </a:xfrm>
          <a:prstGeom prst="chevron">
            <a:avLst>
              <a:gd name="adj" fmla="val 80189"/>
            </a:avLst>
          </a:prstGeom>
          <a:solidFill>
            <a:schemeClr val="bg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endParaRPr>
          </a:p>
        </p:txBody>
      </p:sp>
      <p:sp>
        <p:nvSpPr>
          <p:cNvPr id="22" name="Oval 21"/>
          <p:cNvSpPr/>
          <p:nvPr/>
        </p:nvSpPr>
        <p:spPr>
          <a:xfrm>
            <a:off x="7263697" y="1915329"/>
            <a:ext cx="1187846" cy="1130752"/>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050" b="1" dirty="0" err="1" smtClean="0">
                <a:solidFill>
                  <a:schemeClr val="tx2"/>
                </a:solidFill>
              </a:rPr>
              <a:t>Valor</a:t>
            </a:r>
            <a:r>
              <a:rPr lang="en-IN" sz="1050" b="1" dirty="0" smtClean="0">
                <a:solidFill>
                  <a:schemeClr val="tx2"/>
                </a:solidFill>
              </a:rPr>
              <a:t> = 0</a:t>
            </a:r>
            <a:endParaRPr lang="en-IN" sz="1050" b="1" dirty="0">
              <a:solidFill>
                <a:schemeClr val="tx2"/>
              </a:solidFill>
            </a:endParaRPr>
          </a:p>
        </p:txBody>
      </p:sp>
      <p:sp>
        <p:nvSpPr>
          <p:cNvPr id="24" name="TextBox 23"/>
          <p:cNvSpPr txBox="1"/>
          <p:nvPr/>
        </p:nvSpPr>
        <p:spPr>
          <a:xfrm>
            <a:off x="0" y="4853940"/>
            <a:ext cx="9144000" cy="1082040"/>
          </a:xfrm>
          <a:prstGeom prst="rect">
            <a:avLst/>
          </a:prstGeom>
          <a:solidFill>
            <a:schemeClr val="bg2"/>
          </a:solidFill>
        </p:spPr>
        <p:txBody>
          <a:bodyPr wrap="square" rtlCol="0" anchor="ctr" anchorCtr="0">
            <a:noAutofit/>
          </a:bodyPr>
          <a:lstStyle>
            <a:defPPr>
              <a:defRPr lang="en-US"/>
            </a:defPPr>
            <a:lvl1pPr algn="ctr">
              <a:spcAft>
                <a:spcPts val="600"/>
              </a:spcAft>
              <a:buClr>
                <a:schemeClr val="accent2"/>
              </a:buClr>
              <a:defRPr b="1">
                <a:solidFill>
                  <a:schemeClr val="tx2"/>
                </a:solidFill>
              </a:defRPr>
            </a:lvl1pPr>
          </a:lstStyle>
          <a:p>
            <a:pPr>
              <a:spcAft>
                <a:spcPts val="400"/>
              </a:spcAft>
            </a:pPr>
            <a:r>
              <a:rPr lang="en-US" sz="1600" b="0" dirty="0" smtClean="0"/>
              <a:t>“La </a:t>
            </a:r>
            <a:r>
              <a:rPr lang="en-US" sz="1600" b="0" dirty="0" err="1" smtClean="0"/>
              <a:t>licencia</a:t>
            </a:r>
            <a:r>
              <a:rPr lang="en-US" sz="1600" b="0" dirty="0" smtClean="0"/>
              <a:t> social para </a:t>
            </a:r>
            <a:r>
              <a:rPr lang="en-US" sz="1600" b="0" dirty="0" err="1" smtClean="0"/>
              <a:t>operar</a:t>
            </a:r>
            <a:r>
              <a:rPr lang="en-US" sz="1600" b="0" dirty="0" smtClean="0"/>
              <a:t> </a:t>
            </a:r>
            <a:r>
              <a:rPr lang="en-US" sz="1600" b="0" dirty="0" err="1" smtClean="0"/>
              <a:t>es</a:t>
            </a:r>
            <a:r>
              <a:rPr lang="en-US" sz="1600" b="0" dirty="0" smtClean="0"/>
              <a:t> </a:t>
            </a:r>
            <a:r>
              <a:rPr lang="en-US" sz="1600" b="0" dirty="0" err="1" smtClean="0"/>
              <a:t>una</a:t>
            </a:r>
            <a:r>
              <a:rPr lang="en-US" sz="1600" b="0" dirty="0" smtClean="0"/>
              <a:t> </a:t>
            </a:r>
            <a:r>
              <a:rPr lang="en-US" sz="1600" b="0" dirty="0" err="1" smtClean="0"/>
              <a:t>colaboración</a:t>
            </a:r>
            <a:r>
              <a:rPr lang="en-US" sz="1600" b="0" dirty="0" smtClean="0"/>
              <a:t>, no un trade-off</a:t>
            </a:r>
            <a:endParaRPr lang="en-US" sz="1600" b="0" dirty="0"/>
          </a:p>
        </p:txBody>
      </p:sp>
    </p:spTree>
    <p:extLst>
      <p:ext uri="{BB962C8B-B14F-4D97-AF65-F5344CB8AC3E}">
        <p14:creationId xmlns:p14="http://schemas.microsoft.com/office/powerpoint/2010/main" val="1673832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21"/>
          <p:cNvSpPr>
            <a:spLocks/>
          </p:cNvSpPr>
          <p:nvPr/>
        </p:nvSpPr>
        <p:spPr bwMode="auto">
          <a:xfrm>
            <a:off x="2379879" y="1942018"/>
            <a:ext cx="1364062" cy="1507748"/>
          </a:xfrm>
          <a:custGeom>
            <a:avLst/>
            <a:gdLst>
              <a:gd name="T0" fmla="*/ 520 w 595"/>
              <a:gd name="T1" fmla="*/ 212 h 666"/>
              <a:gd name="T2" fmla="*/ 569 w 595"/>
              <a:gd name="T3" fmla="*/ 243 h 666"/>
              <a:gd name="T4" fmla="*/ 595 w 595"/>
              <a:gd name="T5" fmla="*/ 243 h 666"/>
              <a:gd name="T6" fmla="*/ 595 w 595"/>
              <a:gd name="T7" fmla="*/ 0 h 666"/>
              <a:gd name="T8" fmla="*/ 0 w 595"/>
              <a:gd name="T9" fmla="*/ 0 h 666"/>
              <a:gd name="T10" fmla="*/ 0 w 595"/>
              <a:gd name="T11" fmla="*/ 526 h 666"/>
              <a:gd name="T12" fmla="*/ 271 w 595"/>
              <a:gd name="T13" fmla="*/ 526 h 666"/>
              <a:gd name="T14" fmla="*/ 271 w 595"/>
              <a:gd name="T15" fmla="*/ 534 h 666"/>
              <a:gd name="T16" fmla="*/ 271 w 595"/>
              <a:gd name="T17" fmla="*/ 560 h 666"/>
              <a:gd name="T18" fmla="*/ 240 w 595"/>
              <a:gd name="T19" fmla="*/ 609 h 666"/>
              <a:gd name="T20" fmla="*/ 304 w 595"/>
              <a:gd name="T21" fmla="*/ 666 h 666"/>
              <a:gd name="T22" fmla="*/ 368 w 595"/>
              <a:gd name="T23" fmla="*/ 609 h 666"/>
              <a:gd name="T24" fmla="*/ 337 w 595"/>
              <a:gd name="T25" fmla="*/ 560 h 666"/>
              <a:gd name="T26" fmla="*/ 337 w 595"/>
              <a:gd name="T27" fmla="*/ 534 h 666"/>
              <a:gd name="T28" fmla="*/ 337 w 595"/>
              <a:gd name="T29" fmla="*/ 526 h 666"/>
              <a:gd name="T30" fmla="*/ 595 w 595"/>
              <a:gd name="T31" fmla="*/ 526 h 666"/>
              <a:gd name="T32" fmla="*/ 595 w 595"/>
              <a:gd name="T33" fmla="*/ 310 h 666"/>
              <a:gd name="T34" fmla="*/ 569 w 595"/>
              <a:gd name="T35" fmla="*/ 310 h 666"/>
              <a:gd name="T36" fmla="*/ 520 w 595"/>
              <a:gd name="T37" fmla="*/ 340 h 666"/>
              <a:gd name="T38" fmla="*/ 463 w 595"/>
              <a:gd name="T39" fmla="*/ 277 h 666"/>
              <a:gd name="T40" fmla="*/ 520 w 595"/>
              <a:gd name="T41" fmla="*/ 21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5" h="666">
                <a:moveTo>
                  <a:pt x="520" y="212"/>
                </a:moveTo>
                <a:cubicBezTo>
                  <a:pt x="541" y="212"/>
                  <a:pt x="559" y="225"/>
                  <a:pt x="569" y="243"/>
                </a:cubicBezTo>
                <a:cubicBezTo>
                  <a:pt x="595" y="243"/>
                  <a:pt x="595" y="243"/>
                  <a:pt x="595" y="243"/>
                </a:cubicBezTo>
                <a:cubicBezTo>
                  <a:pt x="595" y="0"/>
                  <a:pt x="595" y="0"/>
                  <a:pt x="595" y="0"/>
                </a:cubicBezTo>
                <a:cubicBezTo>
                  <a:pt x="0" y="0"/>
                  <a:pt x="0" y="0"/>
                  <a:pt x="0" y="0"/>
                </a:cubicBezTo>
                <a:cubicBezTo>
                  <a:pt x="0" y="526"/>
                  <a:pt x="0" y="526"/>
                  <a:pt x="0" y="526"/>
                </a:cubicBezTo>
                <a:cubicBezTo>
                  <a:pt x="271" y="526"/>
                  <a:pt x="271" y="526"/>
                  <a:pt x="271" y="526"/>
                </a:cubicBezTo>
                <a:cubicBezTo>
                  <a:pt x="271" y="534"/>
                  <a:pt x="271" y="534"/>
                  <a:pt x="271" y="534"/>
                </a:cubicBezTo>
                <a:cubicBezTo>
                  <a:pt x="271" y="560"/>
                  <a:pt x="271" y="560"/>
                  <a:pt x="271" y="560"/>
                </a:cubicBezTo>
                <a:cubicBezTo>
                  <a:pt x="253" y="570"/>
                  <a:pt x="240" y="588"/>
                  <a:pt x="240" y="609"/>
                </a:cubicBezTo>
                <a:cubicBezTo>
                  <a:pt x="240" y="641"/>
                  <a:pt x="269" y="666"/>
                  <a:pt x="304" y="666"/>
                </a:cubicBezTo>
                <a:cubicBezTo>
                  <a:pt x="340" y="666"/>
                  <a:pt x="368" y="641"/>
                  <a:pt x="368" y="609"/>
                </a:cubicBezTo>
                <a:cubicBezTo>
                  <a:pt x="368" y="588"/>
                  <a:pt x="356" y="570"/>
                  <a:pt x="337" y="560"/>
                </a:cubicBezTo>
                <a:cubicBezTo>
                  <a:pt x="337" y="534"/>
                  <a:pt x="337" y="534"/>
                  <a:pt x="337" y="534"/>
                </a:cubicBezTo>
                <a:cubicBezTo>
                  <a:pt x="337" y="526"/>
                  <a:pt x="337" y="526"/>
                  <a:pt x="337" y="526"/>
                </a:cubicBezTo>
                <a:cubicBezTo>
                  <a:pt x="595" y="526"/>
                  <a:pt x="595" y="526"/>
                  <a:pt x="595" y="526"/>
                </a:cubicBezTo>
                <a:cubicBezTo>
                  <a:pt x="595" y="310"/>
                  <a:pt x="595" y="310"/>
                  <a:pt x="595" y="310"/>
                </a:cubicBezTo>
                <a:cubicBezTo>
                  <a:pt x="569" y="310"/>
                  <a:pt x="569" y="310"/>
                  <a:pt x="569" y="310"/>
                </a:cubicBezTo>
                <a:cubicBezTo>
                  <a:pt x="559" y="328"/>
                  <a:pt x="541" y="340"/>
                  <a:pt x="520" y="340"/>
                </a:cubicBezTo>
                <a:cubicBezTo>
                  <a:pt x="489" y="340"/>
                  <a:pt x="463" y="312"/>
                  <a:pt x="463" y="277"/>
                </a:cubicBezTo>
                <a:cubicBezTo>
                  <a:pt x="463" y="241"/>
                  <a:pt x="489" y="212"/>
                  <a:pt x="520" y="21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2"/>
          <p:cNvSpPr>
            <a:spLocks/>
          </p:cNvSpPr>
          <p:nvPr/>
        </p:nvSpPr>
        <p:spPr bwMode="auto">
          <a:xfrm>
            <a:off x="5101298" y="2833831"/>
            <a:ext cx="1348736" cy="1498169"/>
          </a:xfrm>
          <a:custGeom>
            <a:avLst/>
            <a:gdLst>
              <a:gd name="T0" fmla="*/ 330 w 596"/>
              <a:gd name="T1" fmla="*/ 140 h 662"/>
              <a:gd name="T2" fmla="*/ 330 w 596"/>
              <a:gd name="T3" fmla="*/ 132 h 662"/>
              <a:gd name="T4" fmla="*/ 330 w 596"/>
              <a:gd name="T5" fmla="*/ 106 h 662"/>
              <a:gd name="T6" fmla="*/ 361 w 596"/>
              <a:gd name="T7" fmla="*/ 57 h 662"/>
              <a:gd name="T8" fmla="*/ 297 w 596"/>
              <a:gd name="T9" fmla="*/ 0 h 662"/>
              <a:gd name="T10" fmla="*/ 233 w 596"/>
              <a:gd name="T11" fmla="*/ 57 h 662"/>
              <a:gd name="T12" fmla="*/ 264 w 596"/>
              <a:gd name="T13" fmla="*/ 106 h 662"/>
              <a:gd name="T14" fmla="*/ 264 w 596"/>
              <a:gd name="T15" fmla="*/ 132 h 662"/>
              <a:gd name="T16" fmla="*/ 264 w 596"/>
              <a:gd name="T17" fmla="*/ 140 h 662"/>
              <a:gd name="T18" fmla="*/ 0 w 596"/>
              <a:gd name="T19" fmla="*/ 140 h 662"/>
              <a:gd name="T20" fmla="*/ 0 w 596"/>
              <a:gd name="T21" fmla="*/ 368 h 662"/>
              <a:gd name="T22" fmla="*/ 27 w 596"/>
              <a:gd name="T23" fmla="*/ 368 h 662"/>
              <a:gd name="T24" fmla="*/ 75 w 596"/>
              <a:gd name="T25" fmla="*/ 337 h 662"/>
              <a:gd name="T26" fmla="*/ 132 w 596"/>
              <a:gd name="T27" fmla="*/ 401 h 662"/>
              <a:gd name="T28" fmla="*/ 75 w 596"/>
              <a:gd name="T29" fmla="*/ 465 h 662"/>
              <a:gd name="T30" fmla="*/ 27 w 596"/>
              <a:gd name="T31" fmla="*/ 434 h 662"/>
              <a:gd name="T32" fmla="*/ 0 w 596"/>
              <a:gd name="T33" fmla="*/ 434 h 662"/>
              <a:gd name="T34" fmla="*/ 0 w 596"/>
              <a:gd name="T35" fmla="*/ 662 h 662"/>
              <a:gd name="T36" fmla="*/ 258 w 596"/>
              <a:gd name="T37" fmla="*/ 662 h 662"/>
              <a:gd name="T38" fmla="*/ 258 w 596"/>
              <a:gd name="T39" fmla="*/ 636 h 662"/>
              <a:gd name="T40" fmla="*/ 227 w 596"/>
              <a:gd name="T41" fmla="*/ 587 h 662"/>
              <a:gd name="T42" fmla="*/ 291 w 596"/>
              <a:gd name="T43" fmla="*/ 530 h 662"/>
              <a:gd name="T44" fmla="*/ 355 w 596"/>
              <a:gd name="T45" fmla="*/ 587 h 662"/>
              <a:gd name="T46" fmla="*/ 324 w 596"/>
              <a:gd name="T47" fmla="*/ 636 h 662"/>
              <a:gd name="T48" fmla="*/ 324 w 596"/>
              <a:gd name="T49" fmla="*/ 662 h 662"/>
              <a:gd name="T50" fmla="*/ 596 w 596"/>
              <a:gd name="T51" fmla="*/ 662 h 662"/>
              <a:gd name="T52" fmla="*/ 596 w 596"/>
              <a:gd name="T53" fmla="*/ 140 h 662"/>
              <a:gd name="T54" fmla="*/ 330 w 596"/>
              <a:gd name="T55" fmla="*/ 14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6" h="662">
                <a:moveTo>
                  <a:pt x="330" y="140"/>
                </a:moveTo>
                <a:cubicBezTo>
                  <a:pt x="330" y="132"/>
                  <a:pt x="330" y="132"/>
                  <a:pt x="330" y="132"/>
                </a:cubicBezTo>
                <a:cubicBezTo>
                  <a:pt x="330" y="106"/>
                  <a:pt x="330" y="106"/>
                  <a:pt x="330" y="106"/>
                </a:cubicBezTo>
                <a:cubicBezTo>
                  <a:pt x="349" y="96"/>
                  <a:pt x="361" y="78"/>
                  <a:pt x="361" y="57"/>
                </a:cubicBezTo>
                <a:cubicBezTo>
                  <a:pt x="361" y="26"/>
                  <a:pt x="332" y="0"/>
                  <a:pt x="297" y="0"/>
                </a:cubicBezTo>
                <a:cubicBezTo>
                  <a:pt x="262" y="0"/>
                  <a:pt x="233" y="26"/>
                  <a:pt x="233" y="57"/>
                </a:cubicBezTo>
                <a:cubicBezTo>
                  <a:pt x="233" y="78"/>
                  <a:pt x="245" y="96"/>
                  <a:pt x="264" y="106"/>
                </a:cubicBezTo>
                <a:cubicBezTo>
                  <a:pt x="264" y="132"/>
                  <a:pt x="264" y="132"/>
                  <a:pt x="264" y="132"/>
                </a:cubicBezTo>
                <a:cubicBezTo>
                  <a:pt x="264" y="140"/>
                  <a:pt x="264" y="140"/>
                  <a:pt x="264" y="140"/>
                </a:cubicBezTo>
                <a:cubicBezTo>
                  <a:pt x="0" y="140"/>
                  <a:pt x="0" y="140"/>
                  <a:pt x="0" y="140"/>
                </a:cubicBezTo>
                <a:cubicBezTo>
                  <a:pt x="0" y="368"/>
                  <a:pt x="0" y="368"/>
                  <a:pt x="0" y="368"/>
                </a:cubicBezTo>
                <a:cubicBezTo>
                  <a:pt x="27" y="368"/>
                  <a:pt x="27" y="368"/>
                  <a:pt x="27" y="368"/>
                </a:cubicBezTo>
                <a:cubicBezTo>
                  <a:pt x="37" y="349"/>
                  <a:pt x="55" y="337"/>
                  <a:pt x="75" y="337"/>
                </a:cubicBezTo>
                <a:cubicBezTo>
                  <a:pt x="107" y="337"/>
                  <a:pt x="132" y="366"/>
                  <a:pt x="132" y="401"/>
                </a:cubicBezTo>
                <a:cubicBezTo>
                  <a:pt x="132" y="436"/>
                  <a:pt x="107" y="465"/>
                  <a:pt x="75" y="465"/>
                </a:cubicBezTo>
                <a:cubicBezTo>
                  <a:pt x="55" y="465"/>
                  <a:pt x="37" y="453"/>
                  <a:pt x="27" y="434"/>
                </a:cubicBezTo>
                <a:cubicBezTo>
                  <a:pt x="0" y="434"/>
                  <a:pt x="0" y="434"/>
                  <a:pt x="0" y="434"/>
                </a:cubicBezTo>
                <a:cubicBezTo>
                  <a:pt x="0" y="662"/>
                  <a:pt x="0" y="662"/>
                  <a:pt x="0" y="662"/>
                </a:cubicBezTo>
                <a:cubicBezTo>
                  <a:pt x="258" y="662"/>
                  <a:pt x="258" y="662"/>
                  <a:pt x="258" y="662"/>
                </a:cubicBezTo>
                <a:cubicBezTo>
                  <a:pt x="258" y="636"/>
                  <a:pt x="258" y="636"/>
                  <a:pt x="258" y="636"/>
                </a:cubicBezTo>
                <a:cubicBezTo>
                  <a:pt x="239" y="626"/>
                  <a:pt x="227" y="608"/>
                  <a:pt x="227" y="587"/>
                </a:cubicBezTo>
                <a:cubicBezTo>
                  <a:pt x="227" y="555"/>
                  <a:pt x="256" y="530"/>
                  <a:pt x="291" y="530"/>
                </a:cubicBezTo>
                <a:cubicBezTo>
                  <a:pt x="326" y="530"/>
                  <a:pt x="355" y="555"/>
                  <a:pt x="355" y="587"/>
                </a:cubicBezTo>
                <a:cubicBezTo>
                  <a:pt x="355" y="608"/>
                  <a:pt x="343" y="626"/>
                  <a:pt x="324" y="636"/>
                </a:cubicBezTo>
                <a:cubicBezTo>
                  <a:pt x="324" y="662"/>
                  <a:pt x="324" y="662"/>
                  <a:pt x="324" y="662"/>
                </a:cubicBezTo>
                <a:cubicBezTo>
                  <a:pt x="596" y="662"/>
                  <a:pt x="596" y="662"/>
                  <a:pt x="596" y="662"/>
                </a:cubicBezTo>
                <a:cubicBezTo>
                  <a:pt x="596" y="140"/>
                  <a:pt x="596" y="140"/>
                  <a:pt x="596" y="140"/>
                </a:cubicBezTo>
                <a:lnTo>
                  <a:pt x="330" y="1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3"/>
          <p:cNvSpPr>
            <a:spLocks/>
          </p:cNvSpPr>
          <p:nvPr/>
        </p:nvSpPr>
        <p:spPr bwMode="auto">
          <a:xfrm>
            <a:off x="5101298" y="4033133"/>
            <a:ext cx="1348736" cy="1506791"/>
          </a:xfrm>
          <a:custGeom>
            <a:avLst/>
            <a:gdLst>
              <a:gd name="T0" fmla="*/ 324 w 596"/>
              <a:gd name="T1" fmla="*/ 140 h 666"/>
              <a:gd name="T2" fmla="*/ 324 w 596"/>
              <a:gd name="T3" fmla="*/ 132 h 666"/>
              <a:gd name="T4" fmla="*/ 324 w 596"/>
              <a:gd name="T5" fmla="*/ 106 h 666"/>
              <a:gd name="T6" fmla="*/ 355 w 596"/>
              <a:gd name="T7" fmla="*/ 57 h 666"/>
              <a:gd name="T8" fmla="*/ 291 w 596"/>
              <a:gd name="T9" fmla="*/ 0 h 666"/>
              <a:gd name="T10" fmla="*/ 227 w 596"/>
              <a:gd name="T11" fmla="*/ 57 h 666"/>
              <a:gd name="T12" fmla="*/ 258 w 596"/>
              <a:gd name="T13" fmla="*/ 106 h 666"/>
              <a:gd name="T14" fmla="*/ 258 w 596"/>
              <a:gd name="T15" fmla="*/ 132 h 666"/>
              <a:gd name="T16" fmla="*/ 258 w 596"/>
              <a:gd name="T17" fmla="*/ 140 h 666"/>
              <a:gd name="T18" fmla="*/ 0 w 596"/>
              <a:gd name="T19" fmla="*/ 140 h 666"/>
              <a:gd name="T20" fmla="*/ 0 w 596"/>
              <a:gd name="T21" fmla="*/ 360 h 666"/>
              <a:gd name="T22" fmla="*/ 27 w 596"/>
              <a:gd name="T23" fmla="*/ 360 h 666"/>
              <a:gd name="T24" fmla="*/ 75 w 596"/>
              <a:gd name="T25" fmla="*/ 329 h 666"/>
              <a:gd name="T26" fmla="*/ 132 w 596"/>
              <a:gd name="T27" fmla="*/ 393 h 666"/>
              <a:gd name="T28" fmla="*/ 75 w 596"/>
              <a:gd name="T29" fmla="*/ 457 h 666"/>
              <a:gd name="T30" fmla="*/ 27 w 596"/>
              <a:gd name="T31" fmla="*/ 426 h 666"/>
              <a:gd name="T32" fmla="*/ 0 w 596"/>
              <a:gd name="T33" fmla="*/ 426 h 666"/>
              <a:gd name="T34" fmla="*/ 0 w 596"/>
              <a:gd name="T35" fmla="*/ 666 h 666"/>
              <a:gd name="T36" fmla="*/ 596 w 596"/>
              <a:gd name="T37" fmla="*/ 666 h 666"/>
              <a:gd name="T38" fmla="*/ 596 w 596"/>
              <a:gd name="T39" fmla="*/ 140 h 666"/>
              <a:gd name="T40" fmla="*/ 324 w 596"/>
              <a:gd name="T41" fmla="*/ 14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6" h="666">
                <a:moveTo>
                  <a:pt x="324" y="140"/>
                </a:moveTo>
                <a:cubicBezTo>
                  <a:pt x="324" y="132"/>
                  <a:pt x="324" y="132"/>
                  <a:pt x="324" y="132"/>
                </a:cubicBezTo>
                <a:cubicBezTo>
                  <a:pt x="324" y="106"/>
                  <a:pt x="324" y="106"/>
                  <a:pt x="324" y="106"/>
                </a:cubicBezTo>
                <a:cubicBezTo>
                  <a:pt x="343" y="96"/>
                  <a:pt x="355" y="78"/>
                  <a:pt x="355" y="57"/>
                </a:cubicBezTo>
                <a:cubicBezTo>
                  <a:pt x="355" y="25"/>
                  <a:pt x="326" y="0"/>
                  <a:pt x="291" y="0"/>
                </a:cubicBezTo>
                <a:cubicBezTo>
                  <a:pt x="256" y="0"/>
                  <a:pt x="227" y="25"/>
                  <a:pt x="227" y="57"/>
                </a:cubicBezTo>
                <a:cubicBezTo>
                  <a:pt x="227" y="78"/>
                  <a:pt x="239" y="96"/>
                  <a:pt x="258" y="106"/>
                </a:cubicBezTo>
                <a:cubicBezTo>
                  <a:pt x="258" y="132"/>
                  <a:pt x="258" y="132"/>
                  <a:pt x="258" y="132"/>
                </a:cubicBezTo>
                <a:cubicBezTo>
                  <a:pt x="258" y="140"/>
                  <a:pt x="258" y="140"/>
                  <a:pt x="258" y="140"/>
                </a:cubicBezTo>
                <a:cubicBezTo>
                  <a:pt x="0" y="140"/>
                  <a:pt x="0" y="140"/>
                  <a:pt x="0" y="140"/>
                </a:cubicBezTo>
                <a:cubicBezTo>
                  <a:pt x="0" y="360"/>
                  <a:pt x="0" y="360"/>
                  <a:pt x="0" y="360"/>
                </a:cubicBezTo>
                <a:cubicBezTo>
                  <a:pt x="27" y="360"/>
                  <a:pt x="27" y="360"/>
                  <a:pt x="27" y="360"/>
                </a:cubicBezTo>
                <a:cubicBezTo>
                  <a:pt x="37" y="341"/>
                  <a:pt x="55" y="329"/>
                  <a:pt x="75" y="329"/>
                </a:cubicBezTo>
                <a:cubicBezTo>
                  <a:pt x="107" y="329"/>
                  <a:pt x="132" y="358"/>
                  <a:pt x="132" y="393"/>
                </a:cubicBezTo>
                <a:cubicBezTo>
                  <a:pt x="132" y="428"/>
                  <a:pt x="107" y="457"/>
                  <a:pt x="75" y="457"/>
                </a:cubicBezTo>
                <a:cubicBezTo>
                  <a:pt x="55" y="457"/>
                  <a:pt x="37" y="445"/>
                  <a:pt x="27" y="426"/>
                </a:cubicBezTo>
                <a:cubicBezTo>
                  <a:pt x="0" y="426"/>
                  <a:pt x="0" y="426"/>
                  <a:pt x="0" y="426"/>
                </a:cubicBezTo>
                <a:cubicBezTo>
                  <a:pt x="0" y="666"/>
                  <a:pt x="0" y="666"/>
                  <a:pt x="0" y="666"/>
                </a:cubicBezTo>
                <a:cubicBezTo>
                  <a:pt x="596" y="666"/>
                  <a:pt x="596" y="666"/>
                  <a:pt x="596" y="666"/>
                </a:cubicBezTo>
                <a:cubicBezTo>
                  <a:pt x="596" y="140"/>
                  <a:pt x="596" y="140"/>
                  <a:pt x="596" y="140"/>
                </a:cubicBezTo>
                <a:lnTo>
                  <a:pt x="324" y="14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4"/>
          <p:cNvSpPr>
            <a:spLocks/>
          </p:cNvSpPr>
          <p:nvPr/>
        </p:nvSpPr>
        <p:spPr bwMode="auto">
          <a:xfrm>
            <a:off x="4785188" y="1942018"/>
            <a:ext cx="1664846" cy="1190681"/>
          </a:xfrm>
          <a:custGeom>
            <a:avLst/>
            <a:gdLst>
              <a:gd name="T0" fmla="*/ 140 w 736"/>
              <a:gd name="T1" fmla="*/ 0 h 526"/>
              <a:gd name="T2" fmla="*/ 140 w 736"/>
              <a:gd name="T3" fmla="*/ 243 h 526"/>
              <a:gd name="T4" fmla="*/ 132 w 736"/>
              <a:gd name="T5" fmla="*/ 243 h 526"/>
              <a:gd name="T6" fmla="*/ 106 w 736"/>
              <a:gd name="T7" fmla="*/ 243 h 526"/>
              <a:gd name="T8" fmla="*/ 57 w 736"/>
              <a:gd name="T9" fmla="*/ 212 h 526"/>
              <a:gd name="T10" fmla="*/ 0 w 736"/>
              <a:gd name="T11" fmla="*/ 277 h 526"/>
              <a:gd name="T12" fmla="*/ 57 w 736"/>
              <a:gd name="T13" fmla="*/ 340 h 526"/>
              <a:gd name="T14" fmla="*/ 106 w 736"/>
              <a:gd name="T15" fmla="*/ 310 h 526"/>
              <a:gd name="T16" fmla="*/ 132 w 736"/>
              <a:gd name="T17" fmla="*/ 310 h 526"/>
              <a:gd name="T18" fmla="*/ 140 w 736"/>
              <a:gd name="T19" fmla="*/ 310 h 526"/>
              <a:gd name="T20" fmla="*/ 140 w 736"/>
              <a:gd name="T21" fmla="*/ 526 h 526"/>
              <a:gd name="T22" fmla="*/ 404 w 736"/>
              <a:gd name="T23" fmla="*/ 526 h 526"/>
              <a:gd name="T24" fmla="*/ 404 w 736"/>
              <a:gd name="T25" fmla="*/ 500 h 526"/>
              <a:gd name="T26" fmla="*/ 373 w 736"/>
              <a:gd name="T27" fmla="*/ 451 h 526"/>
              <a:gd name="T28" fmla="*/ 437 w 736"/>
              <a:gd name="T29" fmla="*/ 394 h 526"/>
              <a:gd name="T30" fmla="*/ 501 w 736"/>
              <a:gd name="T31" fmla="*/ 451 h 526"/>
              <a:gd name="T32" fmla="*/ 470 w 736"/>
              <a:gd name="T33" fmla="*/ 500 h 526"/>
              <a:gd name="T34" fmla="*/ 470 w 736"/>
              <a:gd name="T35" fmla="*/ 526 h 526"/>
              <a:gd name="T36" fmla="*/ 736 w 736"/>
              <a:gd name="T37" fmla="*/ 526 h 526"/>
              <a:gd name="T38" fmla="*/ 736 w 736"/>
              <a:gd name="T39" fmla="*/ 0 h 526"/>
              <a:gd name="T40" fmla="*/ 140 w 736"/>
              <a:gd name="T41" fmla="*/ 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6" h="526">
                <a:moveTo>
                  <a:pt x="140" y="0"/>
                </a:moveTo>
                <a:cubicBezTo>
                  <a:pt x="140" y="243"/>
                  <a:pt x="140" y="243"/>
                  <a:pt x="140" y="243"/>
                </a:cubicBezTo>
                <a:cubicBezTo>
                  <a:pt x="132" y="243"/>
                  <a:pt x="132" y="243"/>
                  <a:pt x="132" y="243"/>
                </a:cubicBezTo>
                <a:cubicBezTo>
                  <a:pt x="106" y="243"/>
                  <a:pt x="106" y="243"/>
                  <a:pt x="106" y="243"/>
                </a:cubicBezTo>
                <a:cubicBezTo>
                  <a:pt x="96" y="225"/>
                  <a:pt x="78" y="212"/>
                  <a:pt x="57" y="212"/>
                </a:cubicBezTo>
                <a:cubicBezTo>
                  <a:pt x="26" y="212"/>
                  <a:pt x="0" y="241"/>
                  <a:pt x="0" y="277"/>
                </a:cubicBezTo>
                <a:cubicBezTo>
                  <a:pt x="0" y="312"/>
                  <a:pt x="26" y="340"/>
                  <a:pt x="57" y="340"/>
                </a:cubicBezTo>
                <a:cubicBezTo>
                  <a:pt x="78" y="340"/>
                  <a:pt x="96" y="328"/>
                  <a:pt x="106" y="310"/>
                </a:cubicBezTo>
                <a:cubicBezTo>
                  <a:pt x="132" y="310"/>
                  <a:pt x="132" y="310"/>
                  <a:pt x="132" y="310"/>
                </a:cubicBezTo>
                <a:cubicBezTo>
                  <a:pt x="140" y="310"/>
                  <a:pt x="140" y="310"/>
                  <a:pt x="140" y="310"/>
                </a:cubicBezTo>
                <a:cubicBezTo>
                  <a:pt x="140" y="526"/>
                  <a:pt x="140" y="526"/>
                  <a:pt x="140" y="526"/>
                </a:cubicBezTo>
                <a:cubicBezTo>
                  <a:pt x="404" y="526"/>
                  <a:pt x="404" y="526"/>
                  <a:pt x="404" y="526"/>
                </a:cubicBezTo>
                <a:cubicBezTo>
                  <a:pt x="404" y="500"/>
                  <a:pt x="404" y="500"/>
                  <a:pt x="404" y="500"/>
                </a:cubicBezTo>
                <a:cubicBezTo>
                  <a:pt x="385" y="490"/>
                  <a:pt x="373" y="472"/>
                  <a:pt x="373" y="451"/>
                </a:cubicBezTo>
                <a:cubicBezTo>
                  <a:pt x="373" y="420"/>
                  <a:pt x="402" y="394"/>
                  <a:pt x="437" y="394"/>
                </a:cubicBezTo>
                <a:cubicBezTo>
                  <a:pt x="472" y="394"/>
                  <a:pt x="501" y="420"/>
                  <a:pt x="501" y="451"/>
                </a:cubicBezTo>
                <a:cubicBezTo>
                  <a:pt x="501" y="472"/>
                  <a:pt x="489" y="490"/>
                  <a:pt x="470" y="500"/>
                </a:cubicBezTo>
                <a:cubicBezTo>
                  <a:pt x="470" y="526"/>
                  <a:pt x="470" y="526"/>
                  <a:pt x="470" y="526"/>
                </a:cubicBezTo>
                <a:cubicBezTo>
                  <a:pt x="736" y="526"/>
                  <a:pt x="736" y="526"/>
                  <a:pt x="736" y="526"/>
                </a:cubicBezTo>
                <a:cubicBezTo>
                  <a:pt x="736" y="0"/>
                  <a:pt x="736" y="0"/>
                  <a:pt x="736" y="0"/>
                </a:cubicBezTo>
                <a:lnTo>
                  <a:pt x="14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5"/>
          <p:cNvSpPr>
            <a:spLocks/>
          </p:cNvSpPr>
          <p:nvPr/>
        </p:nvSpPr>
        <p:spPr bwMode="auto">
          <a:xfrm>
            <a:off x="3426873" y="3150899"/>
            <a:ext cx="1973293" cy="1181102"/>
          </a:xfrm>
          <a:custGeom>
            <a:avLst/>
            <a:gdLst>
              <a:gd name="T0" fmla="*/ 815 w 872"/>
              <a:gd name="T1" fmla="*/ 197 h 522"/>
              <a:gd name="T2" fmla="*/ 767 w 872"/>
              <a:gd name="T3" fmla="*/ 228 h 522"/>
              <a:gd name="T4" fmla="*/ 740 w 872"/>
              <a:gd name="T5" fmla="*/ 228 h 522"/>
              <a:gd name="T6" fmla="*/ 732 w 872"/>
              <a:gd name="T7" fmla="*/ 228 h 522"/>
              <a:gd name="T8" fmla="*/ 732 w 872"/>
              <a:gd name="T9" fmla="*/ 0 h 522"/>
              <a:gd name="T10" fmla="*/ 478 w 872"/>
              <a:gd name="T11" fmla="*/ 0 h 522"/>
              <a:gd name="T12" fmla="*/ 478 w 872"/>
              <a:gd name="T13" fmla="*/ 26 h 522"/>
              <a:gd name="T14" fmla="*/ 509 w 872"/>
              <a:gd name="T15" fmla="*/ 75 h 522"/>
              <a:gd name="T16" fmla="*/ 445 w 872"/>
              <a:gd name="T17" fmla="*/ 132 h 522"/>
              <a:gd name="T18" fmla="*/ 381 w 872"/>
              <a:gd name="T19" fmla="*/ 75 h 522"/>
              <a:gd name="T20" fmla="*/ 412 w 872"/>
              <a:gd name="T21" fmla="*/ 26 h 522"/>
              <a:gd name="T22" fmla="*/ 412 w 872"/>
              <a:gd name="T23" fmla="*/ 0 h 522"/>
              <a:gd name="T24" fmla="*/ 140 w 872"/>
              <a:gd name="T25" fmla="*/ 0 h 522"/>
              <a:gd name="T26" fmla="*/ 140 w 872"/>
              <a:gd name="T27" fmla="*/ 240 h 522"/>
              <a:gd name="T28" fmla="*/ 132 w 872"/>
              <a:gd name="T29" fmla="*/ 240 h 522"/>
              <a:gd name="T30" fmla="*/ 106 w 872"/>
              <a:gd name="T31" fmla="*/ 240 h 522"/>
              <a:gd name="T32" fmla="*/ 57 w 872"/>
              <a:gd name="T33" fmla="*/ 209 h 522"/>
              <a:gd name="T34" fmla="*/ 0 w 872"/>
              <a:gd name="T35" fmla="*/ 273 h 522"/>
              <a:gd name="T36" fmla="*/ 57 w 872"/>
              <a:gd name="T37" fmla="*/ 337 h 522"/>
              <a:gd name="T38" fmla="*/ 106 w 872"/>
              <a:gd name="T39" fmla="*/ 306 h 522"/>
              <a:gd name="T40" fmla="*/ 132 w 872"/>
              <a:gd name="T41" fmla="*/ 306 h 522"/>
              <a:gd name="T42" fmla="*/ 140 w 872"/>
              <a:gd name="T43" fmla="*/ 306 h 522"/>
              <a:gd name="T44" fmla="*/ 140 w 872"/>
              <a:gd name="T45" fmla="*/ 522 h 522"/>
              <a:gd name="T46" fmla="*/ 400 w 872"/>
              <a:gd name="T47" fmla="*/ 522 h 522"/>
              <a:gd name="T48" fmla="*/ 400 w 872"/>
              <a:gd name="T49" fmla="*/ 496 h 522"/>
              <a:gd name="T50" fmla="*/ 369 w 872"/>
              <a:gd name="T51" fmla="*/ 447 h 522"/>
              <a:gd name="T52" fmla="*/ 433 w 872"/>
              <a:gd name="T53" fmla="*/ 390 h 522"/>
              <a:gd name="T54" fmla="*/ 497 w 872"/>
              <a:gd name="T55" fmla="*/ 447 h 522"/>
              <a:gd name="T56" fmla="*/ 466 w 872"/>
              <a:gd name="T57" fmla="*/ 496 h 522"/>
              <a:gd name="T58" fmla="*/ 466 w 872"/>
              <a:gd name="T59" fmla="*/ 522 h 522"/>
              <a:gd name="T60" fmla="*/ 732 w 872"/>
              <a:gd name="T61" fmla="*/ 522 h 522"/>
              <a:gd name="T62" fmla="*/ 732 w 872"/>
              <a:gd name="T63" fmla="*/ 294 h 522"/>
              <a:gd name="T64" fmla="*/ 740 w 872"/>
              <a:gd name="T65" fmla="*/ 294 h 522"/>
              <a:gd name="T66" fmla="*/ 767 w 872"/>
              <a:gd name="T67" fmla="*/ 294 h 522"/>
              <a:gd name="T68" fmla="*/ 815 w 872"/>
              <a:gd name="T69" fmla="*/ 325 h 522"/>
              <a:gd name="T70" fmla="*/ 872 w 872"/>
              <a:gd name="T71" fmla="*/ 261 h 522"/>
              <a:gd name="T72" fmla="*/ 815 w 872"/>
              <a:gd name="T73" fmla="*/ 19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2" h="522">
                <a:moveTo>
                  <a:pt x="815" y="197"/>
                </a:moveTo>
                <a:cubicBezTo>
                  <a:pt x="795" y="197"/>
                  <a:pt x="777" y="209"/>
                  <a:pt x="767" y="228"/>
                </a:cubicBezTo>
                <a:cubicBezTo>
                  <a:pt x="740" y="228"/>
                  <a:pt x="740" y="228"/>
                  <a:pt x="740" y="228"/>
                </a:cubicBezTo>
                <a:cubicBezTo>
                  <a:pt x="732" y="228"/>
                  <a:pt x="732" y="228"/>
                  <a:pt x="732" y="228"/>
                </a:cubicBezTo>
                <a:cubicBezTo>
                  <a:pt x="732" y="0"/>
                  <a:pt x="732" y="0"/>
                  <a:pt x="732" y="0"/>
                </a:cubicBezTo>
                <a:cubicBezTo>
                  <a:pt x="478" y="0"/>
                  <a:pt x="478" y="0"/>
                  <a:pt x="478" y="0"/>
                </a:cubicBezTo>
                <a:cubicBezTo>
                  <a:pt x="478" y="26"/>
                  <a:pt x="478" y="26"/>
                  <a:pt x="478" y="26"/>
                </a:cubicBezTo>
                <a:cubicBezTo>
                  <a:pt x="497" y="36"/>
                  <a:pt x="509" y="54"/>
                  <a:pt x="509" y="75"/>
                </a:cubicBezTo>
                <a:cubicBezTo>
                  <a:pt x="509" y="107"/>
                  <a:pt x="481" y="132"/>
                  <a:pt x="445" y="132"/>
                </a:cubicBezTo>
                <a:cubicBezTo>
                  <a:pt x="410" y="132"/>
                  <a:pt x="381" y="107"/>
                  <a:pt x="381" y="75"/>
                </a:cubicBezTo>
                <a:cubicBezTo>
                  <a:pt x="381" y="54"/>
                  <a:pt x="394" y="36"/>
                  <a:pt x="412" y="26"/>
                </a:cubicBezTo>
                <a:cubicBezTo>
                  <a:pt x="412" y="0"/>
                  <a:pt x="412" y="0"/>
                  <a:pt x="412" y="0"/>
                </a:cubicBezTo>
                <a:cubicBezTo>
                  <a:pt x="140" y="0"/>
                  <a:pt x="140" y="0"/>
                  <a:pt x="140" y="0"/>
                </a:cubicBezTo>
                <a:cubicBezTo>
                  <a:pt x="140" y="240"/>
                  <a:pt x="140" y="240"/>
                  <a:pt x="140" y="240"/>
                </a:cubicBezTo>
                <a:cubicBezTo>
                  <a:pt x="132" y="240"/>
                  <a:pt x="132" y="240"/>
                  <a:pt x="132" y="240"/>
                </a:cubicBezTo>
                <a:cubicBezTo>
                  <a:pt x="106" y="240"/>
                  <a:pt x="106" y="240"/>
                  <a:pt x="106" y="240"/>
                </a:cubicBezTo>
                <a:cubicBezTo>
                  <a:pt x="96" y="222"/>
                  <a:pt x="78" y="209"/>
                  <a:pt x="57" y="209"/>
                </a:cubicBezTo>
                <a:cubicBezTo>
                  <a:pt x="26" y="209"/>
                  <a:pt x="0" y="238"/>
                  <a:pt x="0" y="273"/>
                </a:cubicBezTo>
                <a:cubicBezTo>
                  <a:pt x="0" y="309"/>
                  <a:pt x="26" y="337"/>
                  <a:pt x="57" y="337"/>
                </a:cubicBezTo>
                <a:cubicBezTo>
                  <a:pt x="78" y="337"/>
                  <a:pt x="96" y="325"/>
                  <a:pt x="106" y="306"/>
                </a:cubicBezTo>
                <a:cubicBezTo>
                  <a:pt x="132" y="306"/>
                  <a:pt x="132" y="306"/>
                  <a:pt x="132" y="306"/>
                </a:cubicBezTo>
                <a:cubicBezTo>
                  <a:pt x="140" y="306"/>
                  <a:pt x="140" y="306"/>
                  <a:pt x="140" y="306"/>
                </a:cubicBezTo>
                <a:cubicBezTo>
                  <a:pt x="140" y="522"/>
                  <a:pt x="140" y="522"/>
                  <a:pt x="140" y="522"/>
                </a:cubicBezTo>
                <a:cubicBezTo>
                  <a:pt x="400" y="522"/>
                  <a:pt x="400" y="522"/>
                  <a:pt x="400" y="522"/>
                </a:cubicBezTo>
                <a:cubicBezTo>
                  <a:pt x="400" y="496"/>
                  <a:pt x="400" y="496"/>
                  <a:pt x="400" y="496"/>
                </a:cubicBezTo>
                <a:cubicBezTo>
                  <a:pt x="382" y="486"/>
                  <a:pt x="369" y="468"/>
                  <a:pt x="369" y="447"/>
                </a:cubicBezTo>
                <a:cubicBezTo>
                  <a:pt x="369" y="415"/>
                  <a:pt x="398" y="390"/>
                  <a:pt x="433" y="390"/>
                </a:cubicBezTo>
                <a:cubicBezTo>
                  <a:pt x="469" y="390"/>
                  <a:pt x="497" y="415"/>
                  <a:pt x="497" y="447"/>
                </a:cubicBezTo>
                <a:cubicBezTo>
                  <a:pt x="497" y="468"/>
                  <a:pt x="485" y="486"/>
                  <a:pt x="466" y="496"/>
                </a:cubicBezTo>
                <a:cubicBezTo>
                  <a:pt x="466" y="522"/>
                  <a:pt x="466" y="522"/>
                  <a:pt x="466" y="522"/>
                </a:cubicBezTo>
                <a:cubicBezTo>
                  <a:pt x="732" y="522"/>
                  <a:pt x="732" y="522"/>
                  <a:pt x="732" y="522"/>
                </a:cubicBezTo>
                <a:cubicBezTo>
                  <a:pt x="732" y="294"/>
                  <a:pt x="732" y="294"/>
                  <a:pt x="732" y="294"/>
                </a:cubicBezTo>
                <a:cubicBezTo>
                  <a:pt x="740" y="294"/>
                  <a:pt x="740" y="294"/>
                  <a:pt x="740" y="294"/>
                </a:cubicBezTo>
                <a:cubicBezTo>
                  <a:pt x="767" y="294"/>
                  <a:pt x="767" y="294"/>
                  <a:pt x="767" y="294"/>
                </a:cubicBezTo>
                <a:cubicBezTo>
                  <a:pt x="777" y="313"/>
                  <a:pt x="795" y="325"/>
                  <a:pt x="815" y="325"/>
                </a:cubicBezTo>
                <a:cubicBezTo>
                  <a:pt x="847" y="325"/>
                  <a:pt x="872" y="296"/>
                  <a:pt x="872" y="261"/>
                </a:cubicBezTo>
                <a:cubicBezTo>
                  <a:pt x="872" y="226"/>
                  <a:pt x="847" y="197"/>
                  <a:pt x="815" y="19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6"/>
          <p:cNvSpPr>
            <a:spLocks/>
          </p:cNvSpPr>
          <p:nvPr/>
        </p:nvSpPr>
        <p:spPr bwMode="auto">
          <a:xfrm>
            <a:off x="3426873" y="1942018"/>
            <a:ext cx="1657183" cy="1507748"/>
          </a:xfrm>
          <a:custGeom>
            <a:avLst/>
            <a:gdLst>
              <a:gd name="T0" fmla="*/ 657 w 732"/>
              <a:gd name="T1" fmla="*/ 212 h 666"/>
              <a:gd name="T2" fmla="*/ 706 w 732"/>
              <a:gd name="T3" fmla="*/ 243 h 666"/>
              <a:gd name="T4" fmla="*/ 732 w 732"/>
              <a:gd name="T5" fmla="*/ 243 h 666"/>
              <a:gd name="T6" fmla="*/ 732 w 732"/>
              <a:gd name="T7" fmla="*/ 0 h 666"/>
              <a:gd name="T8" fmla="*/ 140 w 732"/>
              <a:gd name="T9" fmla="*/ 0 h 666"/>
              <a:gd name="T10" fmla="*/ 140 w 732"/>
              <a:gd name="T11" fmla="*/ 243 h 666"/>
              <a:gd name="T12" fmla="*/ 132 w 732"/>
              <a:gd name="T13" fmla="*/ 243 h 666"/>
              <a:gd name="T14" fmla="*/ 106 w 732"/>
              <a:gd name="T15" fmla="*/ 243 h 666"/>
              <a:gd name="T16" fmla="*/ 57 w 732"/>
              <a:gd name="T17" fmla="*/ 212 h 666"/>
              <a:gd name="T18" fmla="*/ 0 w 732"/>
              <a:gd name="T19" fmla="*/ 277 h 666"/>
              <a:gd name="T20" fmla="*/ 57 w 732"/>
              <a:gd name="T21" fmla="*/ 340 h 666"/>
              <a:gd name="T22" fmla="*/ 106 w 732"/>
              <a:gd name="T23" fmla="*/ 310 h 666"/>
              <a:gd name="T24" fmla="*/ 132 w 732"/>
              <a:gd name="T25" fmla="*/ 310 h 666"/>
              <a:gd name="T26" fmla="*/ 140 w 732"/>
              <a:gd name="T27" fmla="*/ 310 h 666"/>
              <a:gd name="T28" fmla="*/ 140 w 732"/>
              <a:gd name="T29" fmla="*/ 526 h 666"/>
              <a:gd name="T30" fmla="*/ 412 w 732"/>
              <a:gd name="T31" fmla="*/ 526 h 666"/>
              <a:gd name="T32" fmla="*/ 412 w 732"/>
              <a:gd name="T33" fmla="*/ 534 h 666"/>
              <a:gd name="T34" fmla="*/ 412 w 732"/>
              <a:gd name="T35" fmla="*/ 560 h 666"/>
              <a:gd name="T36" fmla="*/ 381 w 732"/>
              <a:gd name="T37" fmla="*/ 609 h 666"/>
              <a:gd name="T38" fmla="*/ 445 w 732"/>
              <a:gd name="T39" fmla="*/ 666 h 666"/>
              <a:gd name="T40" fmla="*/ 509 w 732"/>
              <a:gd name="T41" fmla="*/ 609 h 666"/>
              <a:gd name="T42" fmla="*/ 478 w 732"/>
              <a:gd name="T43" fmla="*/ 560 h 666"/>
              <a:gd name="T44" fmla="*/ 478 w 732"/>
              <a:gd name="T45" fmla="*/ 534 h 666"/>
              <a:gd name="T46" fmla="*/ 478 w 732"/>
              <a:gd name="T47" fmla="*/ 526 h 666"/>
              <a:gd name="T48" fmla="*/ 732 w 732"/>
              <a:gd name="T49" fmla="*/ 526 h 666"/>
              <a:gd name="T50" fmla="*/ 732 w 732"/>
              <a:gd name="T51" fmla="*/ 310 h 666"/>
              <a:gd name="T52" fmla="*/ 706 w 732"/>
              <a:gd name="T53" fmla="*/ 310 h 666"/>
              <a:gd name="T54" fmla="*/ 657 w 732"/>
              <a:gd name="T55" fmla="*/ 340 h 666"/>
              <a:gd name="T56" fmla="*/ 600 w 732"/>
              <a:gd name="T57" fmla="*/ 277 h 666"/>
              <a:gd name="T58" fmla="*/ 657 w 732"/>
              <a:gd name="T59" fmla="*/ 21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32" h="666">
                <a:moveTo>
                  <a:pt x="657" y="212"/>
                </a:moveTo>
                <a:cubicBezTo>
                  <a:pt x="678" y="212"/>
                  <a:pt x="696" y="225"/>
                  <a:pt x="706" y="243"/>
                </a:cubicBezTo>
                <a:cubicBezTo>
                  <a:pt x="732" y="243"/>
                  <a:pt x="732" y="243"/>
                  <a:pt x="732" y="243"/>
                </a:cubicBezTo>
                <a:cubicBezTo>
                  <a:pt x="732" y="0"/>
                  <a:pt x="732" y="0"/>
                  <a:pt x="732" y="0"/>
                </a:cubicBezTo>
                <a:cubicBezTo>
                  <a:pt x="140" y="0"/>
                  <a:pt x="140" y="0"/>
                  <a:pt x="140" y="0"/>
                </a:cubicBezTo>
                <a:cubicBezTo>
                  <a:pt x="140" y="243"/>
                  <a:pt x="140" y="243"/>
                  <a:pt x="140" y="243"/>
                </a:cubicBezTo>
                <a:cubicBezTo>
                  <a:pt x="132" y="243"/>
                  <a:pt x="132" y="243"/>
                  <a:pt x="132" y="243"/>
                </a:cubicBezTo>
                <a:cubicBezTo>
                  <a:pt x="106" y="243"/>
                  <a:pt x="106" y="243"/>
                  <a:pt x="106" y="243"/>
                </a:cubicBezTo>
                <a:cubicBezTo>
                  <a:pt x="96" y="225"/>
                  <a:pt x="78" y="212"/>
                  <a:pt x="57" y="212"/>
                </a:cubicBezTo>
                <a:cubicBezTo>
                  <a:pt x="26" y="212"/>
                  <a:pt x="0" y="241"/>
                  <a:pt x="0" y="277"/>
                </a:cubicBezTo>
                <a:cubicBezTo>
                  <a:pt x="0" y="312"/>
                  <a:pt x="26" y="340"/>
                  <a:pt x="57" y="340"/>
                </a:cubicBezTo>
                <a:cubicBezTo>
                  <a:pt x="78" y="340"/>
                  <a:pt x="96" y="328"/>
                  <a:pt x="106" y="310"/>
                </a:cubicBezTo>
                <a:cubicBezTo>
                  <a:pt x="132" y="310"/>
                  <a:pt x="132" y="310"/>
                  <a:pt x="132" y="310"/>
                </a:cubicBezTo>
                <a:cubicBezTo>
                  <a:pt x="140" y="310"/>
                  <a:pt x="140" y="310"/>
                  <a:pt x="140" y="310"/>
                </a:cubicBezTo>
                <a:cubicBezTo>
                  <a:pt x="140" y="526"/>
                  <a:pt x="140" y="526"/>
                  <a:pt x="140" y="526"/>
                </a:cubicBezTo>
                <a:cubicBezTo>
                  <a:pt x="412" y="526"/>
                  <a:pt x="412" y="526"/>
                  <a:pt x="412" y="526"/>
                </a:cubicBezTo>
                <a:cubicBezTo>
                  <a:pt x="412" y="534"/>
                  <a:pt x="412" y="534"/>
                  <a:pt x="412" y="534"/>
                </a:cubicBezTo>
                <a:cubicBezTo>
                  <a:pt x="412" y="560"/>
                  <a:pt x="412" y="560"/>
                  <a:pt x="412" y="560"/>
                </a:cubicBezTo>
                <a:cubicBezTo>
                  <a:pt x="394" y="570"/>
                  <a:pt x="381" y="588"/>
                  <a:pt x="381" y="609"/>
                </a:cubicBezTo>
                <a:cubicBezTo>
                  <a:pt x="381" y="641"/>
                  <a:pt x="410" y="666"/>
                  <a:pt x="445" y="666"/>
                </a:cubicBezTo>
                <a:cubicBezTo>
                  <a:pt x="481" y="666"/>
                  <a:pt x="509" y="641"/>
                  <a:pt x="509" y="609"/>
                </a:cubicBezTo>
                <a:cubicBezTo>
                  <a:pt x="509" y="588"/>
                  <a:pt x="497" y="570"/>
                  <a:pt x="478" y="560"/>
                </a:cubicBezTo>
                <a:cubicBezTo>
                  <a:pt x="478" y="534"/>
                  <a:pt x="478" y="534"/>
                  <a:pt x="478" y="534"/>
                </a:cubicBezTo>
                <a:cubicBezTo>
                  <a:pt x="478" y="526"/>
                  <a:pt x="478" y="526"/>
                  <a:pt x="478" y="526"/>
                </a:cubicBezTo>
                <a:cubicBezTo>
                  <a:pt x="732" y="526"/>
                  <a:pt x="732" y="526"/>
                  <a:pt x="732" y="526"/>
                </a:cubicBezTo>
                <a:cubicBezTo>
                  <a:pt x="732" y="310"/>
                  <a:pt x="732" y="310"/>
                  <a:pt x="732" y="310"/>
                </a:cubicBezTo>
                <a:cubicBezTo>
                  <a:pt x="706" y="310"/>
                  <a:pt x="706" y="310"/>
                  <a:pt x="706" y="310"/>
                </a:cubicBezTo>
                <a:cubicBezTo>
                  <a:pt x="696" y="328"/>
                  <a:pt x="678" y="340"/>
                  <a:pt x="657" y="340"/>
                </a:cubicBezTo>
                <a:cubicBezTo>
                  <a:pt x="626" y="340"/>
                  <a:pt x="600" y="312"/>
                  <a:pt x="600" y="277"/>
                </a:cubicBezTo>
                <a:cubicBezTo>
                  <a:pt x="600" y="241"/>
                  <a:pt x="626" y="212"/>
                  <a:pt x="657" y="2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7"/>
          <p:cNvSpPr>
            <a:spLocks/>
          </p:cNvSpPr>
          <p:nvPr/>
        </p:nvSpPr>
        <p:spPr bwMode="auto">
          <a:xfrm>
            <a:off x="3743941" y="4033133"/>
            <a:ext cx="1656224" cy="1506791"/>
          </a:xfrm>
          <a:custGeom>
            <a:avLst/>
            <a:gdLst>
              <a:gd name="T0" fmla="*/ 675 w 732"/>
              <a:gd name="T1" fmla="*/ 329 h 666"/>
              <a:gd name="T2" fmla="*/ 627 w 732"/>
              <a:gd name="T3" fmla="*/ 360 h 666"/>
              <a:gd name="T4" fmla="*/ 600 w 732"/>
              <a:gd name="T5" fmla="*/ 360 h 666"/>
              <a:gd name="T6" fmla="*/ 592 w 732"/>
              <a:gd name="T7" fmla="*/ 360 h 666"/>
              <a:gd name="T8" fmla="*/ 592 w 732"/>
              <a:gd name="T9" fmla="*/ 140 h 666"/>
              <a:gd name="T10" fmla="*/ 326 w 732"/>
              <a:gd name="T11" fmla="*/ 140 h 666"/>
              <a:gd name="T12" fmla="*/ 326 w 732"/>
              <a:gd name="T13" fmla="*/ 132 h 666"/>
              <a:gd name="T14" fmla="*/ 326 w 732"/>
              <a:gd name="T15" fmla="*/ 106 h 666"/>
              <a:gd name="T16" fmla="*/ 357 w 732"/>
              <a:gd name="T17" fmla="*/ 57 h 666"/>
              <a:gd name="T18" fmla="*/ 293 w 732"/>
              <a:gd name="T19" fmla="*/ 0 h 666"/>
              <a:gd name="T20" fmla="*/ 229 w 732"/>
              <a:gd name="T21" fmla="*/ 57 h 666"/>
              <a:gd name="T22" fmla="*/ 260 w 732"/>
              <a:gd name="T23" fmla="*/ 106 h 666"/>
              <a:gd name="T24" fmla="*/ 260 w 732"/>
              <a:gd name="T25" fmla="*/ 132 h 666"/>
              <a:gd name="T26" fmla="*/ 260 w 732"/>
              <a:gd name="T27" fmla="*/ 140 h 666"/>
              <a:gd name="T28" fmla="*/ 0 w 732"/>
              <a:gd name="T29" fmla="*/ 140 h 666"/>
              <a:gd name="T30" fmla="*/ 0 w 732"/>
              <a:gd name="T31" fmla="*/ 360 h 666"/>
              <a:gd name="T32" fmla="*/ 27 w 732"/>
              <a:gd name="T33" fmla="*/ 360 h 666"/>
              <a:gd name="T34" fmla="*/ 75 w 732"/>
              <a:gd name="T35" fmla="*/ 329 h 666"/>
              <a:gd name="T36" fmla="*/ 133 w 732"/>
              <a:gd name="T37" fmla="*/ 393 h 666"/>
              <a:gd name="T38" fmla="*/ 75 w 732"/>
              <a:gd name="T39" fmla="*/ 457 h 666"/>
              <a:gd name="T40" fmla="*/ 27 w 732"/>
              <a:gd name="T41" fmla="*/ 426 h 666"/>
              <a:gd name="T42" fmla="*/ 0 w 732"/>
              <a:gd name="T43" fmla="*/ 426 h 666"/>
              <a:gd name="T44" fmla="*/ 0 w 732"/>
              <a:gd name="T45" fmla="*/ 666 h 666"/>
              <a:gd name="T46" fmla="*/ 592 w 732"/>
              <a:gd name="T47" fmla="*/ 666 h 666"/>
              <a:gd name="T48" fmla="*/ 592 w 732"/>
              <a:gd name="T49" fmla="*/ 426 h 666"/>
              <a:gd name="T50" fmla="*/ 600 w 732"/>
              <a:gd name="T51" fmla="*/ 426 h 666"/>
              <a:gd name="T52" fmla="*/ 627 w 732"/>
              <a:gd name="T53" fmla="*/ 426 h 666"/>
              <a:gd name="T54" fmla="*/ 675 w 732"/>
              <a:gd name="T55" fmla="*/ 457 h 666"/>
              <a:gd name="T56" fmla="*/ 732 w 732"/>
              <a:gd name="T57" fmla="*/ 393 h 666"/>
              <a:gd name="T58" fmla="*/ 675 w 732"/>
              <a:gd name="T59" fmla="*/ 329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32" h="666">
                <a:moveTo>
                  <a:pt x="675" y="329"/>
                </a:moveTo>
                <a:cubicBezTo>
                  <a:pt x="655" y="329"/>
                  <a:pt x="637" y="341"/>
                  <a:pt x="627" y="360"/>
                </a:cubicBezTo>
                <a:cubicBezTo>
                  <a:pt x="600" y="360"/>
                  <a:pt x="600" y="360"/>
                  <a:pt x="600" y="360"/>
                </a:cubicBezTo>
                <a:cubicBezTo>
                  <a:pt x="592" y="360"/>
                  <a:pt x="592" y="360"/>
                  <a:pt x="592" y="360"/>
                </a:cubicBezTo>
                <a:cubicBezTo>
                  <a:pt x="592" y="140"/>
                  <a:pt x="592" y="140"/>
                  <a:pt x="592" y="140"/>
                </a:cubicBezTo>
                <a:cubicBezTo>
                  <a:pt x="326" y="140"/>
                  <a:pt x="326" y="140"/>
                  <a:pt x="326" y="140"/>
                </a:cubicBezTo>
                <a:cubicBezTo>
                  <a:pt x="326" y="132"/>
                  <a:pt x="326" y="132"/>
                  <a:pt x="326" y="132"/>
                </a:cubicBezTo>
                <a:cubicBezTo>
                  <a:pt x="326" y="106"/>
                  <a:pt x="326" y="106"/>
                  <a:pt x="326" y="106"/>
                </a:cubicBezTo>
                <a:cubicBezTo>
                  <a:pt x="345" y="96"/>
                  <a:pt x="357" y="78"/>
                  <a:pt x="357" y="57"/>
                </a:cubicBezTo>
                <a:cubicBezTo>
                  <a:pt x="357" y="25"/>
                  <a:pt x="329" y="0"/>
                  <a:pt x="293" y="0"/>
                </a:cubicBezTo>
                <a:cubicBezTo>
                  <a:pt x="258" y="0"/>
                  <a:pt x="229" y="25"/>
                  <a:pt x="229" y="57"/>
                </a:cubicBezTo>
                <a:cubicBezTo>
                  <a:pt x="229" y="78"/>
                  <a:pt x="242" y="96"/>
                  <a:pt x="260" y="106"/>
                </a:cubicBezTo>
                <a:cubicBezTo>
                  <a:pt x="260" y="132"/>
                  <a:pt x="260" y="132"/>
                  <a:pt x="260" y="132"/>
                </a:cubicBezTo>
                <a:cubicBezTo>
                  <a:pt x="260" y="140"/>
                  <a:pt x="260" y="140"/>
                  <a:pt x="260" y="140"/>
                </a:cubicBezTo>
                <a:cubicBezTo>
                  <a:pt x="0" y="140"/>
                  <a:pt x="0" y="140"/>
                  <a:pt x="0" y="140"/>
                </a:cubicBezTo>
                <a:cubicBezTo>
                  <a:pt x="0" y="360"/>
                  <a:pt x="0" y="360"/>
                  <a:pt x="0" y="360"/>
                </a:cubicBezTo>
                <a:cubicBezTo>
                  <a:pt x="27" y="360"/>
                  <a:pt x="27" y="360"/>
                  <a:pt x="27" y="360"/>
                </a:cubicBezTo>
                <a:cubicBezTo>
                  <a:pt x="37" y="341"/>
                  <a:pt x="55" y="329"/>
                  <a:pt x="75" y="329"/>
                </a:cubicBezTo>
                <a:cubicBezTo>
                  <a:pt x="107" y="329"/>
                  <a:pt x="133" y="358"/>
                  <a:pt x="133" y="393"/>
                </a:cubicBezTo>
                <a:cubicBezTo>
                  <a:pt x="133" y="428"/>
                  <a:pt x="107" y="457"/>
                  <a:pt x="75" y="457"/>
                </a:cubicBezTo>
                <a:cubicBezTo>
                  <a:pt x="55" y="457"/>
                  <a:pt x="37" y="445"/>
                  <a:pt x="27" y="426"/>
                </a:cubicBezTo>
                <a:cubicBezTo>
                  <a:pt x="0" y="426"/>
                  <a:pt x="0" y="426"/>
                  <a:pt x="0" y="426"/>
                </a:cubicBezTo>
                <a:cubicBezTo>
                  <a:pt x="0" y="666"/>
                  <a:pt x="0" y="666"/>
                  <a:pt x="0" y="666"/>
                </a:cubicBezTo>
                <a:cubicBezTo>
                  <a:pt x="592" y="666"/>
                  <a:pt x="592" y="666"/>
                  <a:pt x="592" y="666"/>
                </a:cubicBezTo>
                <a:cubicBezTo>
                  <a:pt x="592" y="426"/>
                  <a:pt x="592" y="426"/>
                  <a:pt x="592" y="426"/>
                </a:cubicBezTo>
                <a:cubicBezTo>
                  <a:pt x="600" y="426"/>
                  <a:pt x="600" y="426"/>
                  <a:pt x="600" y="426"/>
                </a:cubicBezTo>
                <a:cubicBezTo>
                  <a:pt x="627" y="426"/>
                  <a:pt x="627" y="426"/>
                  <a:pt x="627" y="426"/>
                </a:cubicBezTo>
                <a:cubicBezTo>
                  <a:pt x="637" y="445"/>
                  <a:pt x="655" y="457"/>
                  <a:pt x="675" y="457"/>
                </a:cubicBezTo>
                <a:cubicBezTo>
                  <a:pt x="707" y="457"/>
                  <a:pt x="732" y="428"/>
                  <a:pt x="732" y="393"/>
                </a:cubicBezTo>
                <a:cubicBezTo>
                  <a:pt x="732" y="358"/>
                  <a:pt x="707" y="329"/>
                  <a:pt x="675" y="32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8"/>
          <p:cNvSpPr>
            <a:spLocks/>
          </p:cNvSpPr>
          <p:nvPr/>
        </p:nvSpPr>
        <p:spPr bwMode="auto">
          <a:xfrm>
            <a:off x="2379879" y="3150899"/>
            <a:ext cx="1345862" cy="1498169"/>
          </a:xfrm>
          <a:custGeom>
            <a:avLst/>
            <a:gdLst>
              <a:gd name="T0" fmla="*/ 520 w 595"/>
              <a:gd name="T1" fmla="*/ 209 h 662"/>
              <a:gd name="T2" fmla="*/ 569 w 595"/>
              <a:gd name="T3" fmla="*/ 240 h 662"/>
              <a:gd name="T4" fmla="*/ 595 w 595"/>
              <a:gd name="T5" fmla="*/ 240 h 662"/>
              <a:gd name="T6" fmla="*/ 595 w 595"/>
              <a:gd name="T7" fmla="*/ 0 h 662"/>
              <a:gd name="T8" fmla="*/ 337 w 595"/>
              <a:gd name="T9" fmla="*/ 0 h 662"/>
              <a:gd name="T10" fmla="*/ 337 w 595"/>
              <a:gd name="T11" fmla="*/ 26 h 662"/>
              <a:gd name="T12" fmla="*/ 368 w 595"/>
              <a:gd name="T13" fmla="*/ 75 h 662"/>
              <a:gd name="T14" fmla="*/ 304 w 595"/>
              <a:gd name="T15" fmla="*/ 132 h 662"/>
              <a:gd name="T16" fmla="*/ 240 w 595"/>
              <a:gd name="T17" fmla="*/ 75 h 662"/>
              <a:gd name="T18" fmla="*/ 271 w 595"/>
              <a:gd name="T19" fmla="*/ 26 h 662"/>
              <a:gd name="T20" fmla="*/ 271 w 595"/>
              <a:gd name="T21" fmla="*/ 0 h 662"/>
              <a:gd name="T22" fmla="*/ 0 w 595"/>
              <a:gd name="T23" fmla="*/ 0 h 662"/>
              <a:gd name="T24" fmla="*/ 0 w 595"/>
              <a:gd name="T25" fmla="*/ 522 h 662"/>
              <a:gd name="T26" fmla="*/ 271 w 595"/>
              <a:gd name="T27" fmla="*/ 522 h 662"/>
              <a:gd name="T28" fmla="*/ 271 w 595"/>
              <a:gd name="T29" fmla="*/ 530 h 662"/>
              <a:gd name="T30" fmla="*/ 271 w 595"/>
              <a:gd name="T31" fmla="*/ 556 h 662"/>
              <a:gd name="T32" fmla="*/ 240 w 595"/>
              <a:gd name="T33" fmla="*/ 605 h 662"/>
              <a:gd name="T34" fmla="*/ 304 w 595"/>
              <a:gd name="T35" fmla="*/ 662 h 662"/>
              <a:gd name="T36" fmla="*/ 368 w 595"/>
              <a:gd name="T37" fmla="*/ 605 h 662"/>
              <a:gd name="T38" fmla="*/ 337 w 595"/>
              <a:gd name="T39" fmla="*/ 556 h 662"/>
              <a:gd name="T40" fmla="*/ 337 w 595"/>
              <a:gd name="T41" fmla="*/ 530 h 662"/>
              <a:gd name="T42" fmla="*/ 337 w 595"/>
              <a:gd name="T43" fmla="*/ 522 h 662"/>
              <a:gd name="T44" fmla="*/ 595 w 595"/>
              <a:gd name="T45" fmla="*/ 522 h 662"/>
              <a:gd name="T46" fmla="*/ 595 w 595"/>
              <a:gd name="T47" fmla="*/ 306 h 662"/>
              <a:gd name="T48" fmla="*/ 569 w 595"/>
              <a:gd name="T49" fmla="*/ 306 h 662"/>
              <a:gd name="T50" fmla="*/ 520 w 595"/>
              <a:gd name="T51" fmla="*/ 337 h 662"/>
              <a:gd name="T52" fmla="*/ 463 w 595"/>
              <a:gd name="T53" fmla="*/ 273 h 662"/>
              <a:gd name="T54" fmla="*/ 520 w 595"/>
              <a:gd name="T55" fmla="*/ 209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5" h="662">
                <a:moveTo>
                  <a:pt x="520" y="209"/>
                </a:moveTo>
                <a:cubicBezTo>
                  <a:pt x="541" y="209"/>
                  <a:pt x="559" y="222"/>
                  <a:pt x="569" y="240"/>
                </a:cubicBezTo>
                <a:cubicBezTo>
                  <a:pt x="595" y="240"/>
                  <a:pt x="595" y="240"/>
                  <a:pt x="595" y="240"/>
                </a:cubicBezTo>
                <a:cubicBezTo>
                  <a:pt x="595" y="0"/>
                  <a:pt x="595" y="0"/>
                  <a:pt x="595" y="0"/>
                </a:cubicBezTo>
                <a:cubicBezTo>
                  <a:pt x="337" y="0"/>
                  <a:pt x="337" y="0"/>
                  <a:pt x="337" y="0"/>
                </a:cubicBezTo>
                <a:cubicBezTo>
                  <a:pt x="337" y="26"/>
                  <a:pt x="337" y="26"/>
                  <a:pt x="337" y="26"/>
                </a:cubicBezTo>
                <a:cubicBezTo>
                  <a:pt x="356" y="36"/>
                  <a:pt x="368" y="54"/>
                  <a:pt x="368" y="75"/>
                </a:cubicBezTo>
                <a:cubicBezTo>
                  <a:pt x="368" y="107"/>
                  <a:pt x="340" y="132"/>
                  <a:pt x="304" y="132"/>
                </a:cubicBezTo>
                <a:cubicBezTo>
                  <a:pt x="269" y="132"/>
                  <a:pt x="240" y="107"/>
                  <a:pt x="240" y="75"/>
                </a:cubicBezTo>
                <a:cubicBezTo>
                  <a:pt x="240" y="54"/>
                  <a:pt x="253" y="36"/>
                  <a:pt x="271" y="26"/>
                </a:cubicBezTo>
                <a:cubicBezTo>
                  <a:pt x="271" y="0"/>
                  <a:pt x="271" y="0"/>
                  <a:pt x="271" y="0"/>
                </a:cubicBezTo>
                <a:cubicBezTo>
                  <a:pt x="0" y="0"/>
                  <a:pt x="0" y="0"/>
                  <a:pt x="0" y="0"/>
                </a:cubicBezTo>
                <a:cubicBezTo>
                  <a:pt x="0" y="522"/>
                  <a:pt x="0" y="522"/>
                  <a:pt x="0" y="522"/>
                </a:cubicBezTo>
                <a:cubicBezTo>
                  <a:pt x="271" y="522"/>
                  <a:pt x="271" y="522"/>
                  <a:pt x="271" y="522"/>
                </a:cubicBezTo>
                <a:cubicBezTo>
                  <a:pt x="271" y="530"/>
                  <a:pt x="271" y="530"/>
                  <a:pt x="271" y="530"/>
                </a:cubicBezTo>
                <a:cubicBezTo>
                  <a:pt x="271" y="556"/>
                  <a:pt x="271" y="556"/>
                  <a:pt x="271" y="556"/>
                </a:cubicBezTo>
                <a:cubicBezTo>
                  <a:pt x="253" y="566"/>
                  <a:pt x="240" y="584"/>
                  <a:pt x="240" y="605"/>
                </a:cubicBezTo>
                <a:cubicBezTo>
                  <a:pt x="240" y="636"/>
                  <a:pt x="269" y="662"/>
                  <a:pt x="304" y="662"/>
                </a:cubicBezTo>
                <a:cubicBezTo>
                  <a:pt x="340" y="662"/>
                  <a:pt x="368" y="636"/>
                  <a:pt x="368" y="605"/>
                </a:cubicBezTo>
                <a:cubicBezTo>
                  <a:pt x="368" y="584"/>
                  <a:pt x="356" y="566"/>
                  <a:pt x="337" y="556"/>
                </a:cubicBezTo>
                <a:cubicBezTo>
                  <a:pt x="337" y="530"/>
                  <a:pt x="337" y="530"/>
                  <a:pt x="337" y="530"/>
                </a:cubicBezTo>
                <a:cubicBezTo>
                  <a:pt x="337" y="522"/>
                  <a:pt x="337" y="522"/>
                  <a:pt x="337" y="522"/>
                </a:cubicBezTo>
                <a:cubicBezTo>
                  <a:pt x="595" y="522"/>
                  <a:pt x="595" y="522"/>
                  <a:pt x="595" y="522"/>
                </a:cubicBezTo>
                <a:cubicBezTo>
                  <a:pt x="595" y="306"/>
                  <a:pt x="595" y="306"/>
                  <a:pt x="595" y="306"/>
                </a:cubicBezTo>
                <a:cubicBezTo>
                  <a:pt x="569" y="306"/>
                  <a:pt x="569" y="306"/>
                  <a:pt x="569" y="306"/>
                </a:cubicBezTo>
                <a:cubicBezTo>
                  <a:pt x="559" y="325"/>
                  <a:pt x="541" y="337"/>
                  <a:pt x="520" y="337"/>
                </a:cubicBezTo>
                <a:cubicBezTo>
                  <a:pt x="489" y="337"/>
                  <a:pt x="463" y="309"/>
                  <a:pt x="463" y="273"/>
                </a:cubicBezTo>
                <a:cubicBezTo>
                  <a:pt x="463" y="238"/>
                  <a:pt x="489" y="209"/>
                  <a:pt x="520" y="20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9"/>
          <p:cNvSpPr>
            <a:spLocks/>
          </p:cNvSpPr>
          <p:nvPr/>
        </p:nvSpPr>
        <p:spPr bwMode="auto">
          <a:xfrm>
            <a:off x="2379879" y="4350201"/>
            <a:ext cx="1664846" cy="1189723"/>
          </a:xfrm>
          <a:custGeom>
            <a:avLst/>
            <a:gdLst>
              <a:gd name="T0" fmla="*/ 678 w 736"/>
              <a:gd name="T1" fmla="*/ 189 h 526"/>
              <a:gd name="T2" fmla="*/ 630 w 736"/>
              <a:gd name="T3" fmla="*/ 220 h 526"/>
              <a:gd name="T4" fmla="*/ 603 w 736"/>
              <a:gd name="T5" fmla="*/ 220 h 526"/>
              <a:gd name="T6" fmla="*/ 595 w 736"/>
              <a:gd name="T7" fmla="*/ 220 h 526"/>
              <a:gd name="T8" fmla="*/ 595 w 736"/>
              <a:gd name="T9" fmla="*/ 0 h 526"/>
              <a:gd name="T10" fmla="*/ 337 w 736"/>
              <a:gd name="T11" fmla="*/ 0 h 526"/>
              <a:gd name="T12" fmla="*/ 337 w 736"/>
              <a:gd name="T13" fmla="*/ 26 h 526"/>
              <a:gd name="T14" fmla="*/ 368 w 736"/>
              <a:gd name="T15" fmla="*/ 75 h 526"/>
              <a:gd name="T16" fmla="*/ 304 w 736"/>
              <a:gd name="T17" fmla="*/ 132 h 526"/>
              <a:gd name="T18" fmla="*/ 240 w 736"/>
              <a:gd name="T19" fmla="*/ 75 h 526"/>
              <a:gd name="T20" fmla="*/ 271 w 736"/>
              <a:gd name="T21" fmla="*/ 26 h 526"/>
              <a:gd name="T22" fmla="*/ 271 w 736"/>
              <a:gd name="T23" fmla="*/ 0 h 526"/>
              <a:gd name="T24" fmla="*/ 0 w 736"/>
              <a:gd name="T25" fmla="*/ 0 h 526"/>
              <a:gd name="T26" fmla="*/ 0 w 736"/>
              <a:gd name="T27" fmla="*/ 526 h 526"/>
              <a:gd name="T28" fmla="*/ 595 w 736"/>
              <a:gd name="T29" fmla="*/ 526 h 526"/>
              <a:gd name="T30" fmla="*/ 595 w 736"/>
              <a:gd name="T31" fmla="*/ 286 h 526"/>
              <a:gd name="T32" fmla="*/ 603 w 736"/>
              <a:gd name="T33" fmla="*/ 286 h 526"/>
              <a:gd name="T34" fmla="*/ 630 w 736"/>
              <a:gd name="T35" fmla="*/ 286 h 526"/>
              <a:gd name="T36" fmla="*/ 678 w 736"/>
              <a:gd name="T37" fmla="*/ 317 h 526"/>
              <a:gd name="T38" fmla="*/ 736 w 736"/>
              <a:gd name="T39" fmla="*/ 253 h 526"/>
              <a:gd name="T40" fmla="*/ 678 w 736"/>
              <a:gd name="T41" fmla="*/ 189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6" h="526">
                <a:moveTo>
                  <a:pt x="678" y="189"/>
                </a:moveTo>
                <a:cubicBezTo>
                  <a:pt x="658" y="189"/>
                  <a:pt x="640" y="201"/>
                  <a:pt x="630" y="220"/>
                </a:cubicBezTo>
                <a:cubicBezTo>
                  <a:pt x="603" y="220"/>
                  <a:pt x="603" y="220"/>
                  <a:pt x="603" y="220"/>
                </a:cubicBezTo>
                <a:cubicBezTo>
                  <a:pt x="595" y="220"/>
                  <a:pt x="595" y="220"/>
                  <a:pt x="595" y="220"/>
                </a:cubicBezTo>
                <a:cubicBezTo>
                  <a:pt x="595" y="0"/>
                  <a:pt x="595" y="0"/>
                  <a:pt x="595" y="0"/>
                </a:cubicBezTo>
                <a:cubicBezTo>
                  <a:pt x="337" y="0"/>
                  <a:pt x="337" y="0"/>
                  <a:pt x="337" y="0"/>
                </a:cubicBezTo>
                <a:cubicBezTo>
                  <a:pt x="337" y="26"/>
                  <a:pt x="337" y="26"/>
                  <a:pt x="337" y="26"/>
                </a:cubicBezTo>
                <a:cubicBezTo>
                  <a:pt x="356" y="36"/>
                  <a:pt x="368" y="54"/>
                  <a:pt x="368" y="75"/>
                </a:cubicBezTo>
                <a:cubicBezTo>
                  <a:pt x="368" y="106"/>
                  <a:pt x="340" y="132"/>
                  <a:pt x="304" y="132"/>
                </a:cubicBezTo>
                <a:cubicBezTo>
                  <a:pt x="269" y="132"/>
                  <a:pt x="240" y="106"/>
                  <a:pt x="240" y="75"/>
                </a:cubicBezTo>
                <a:cubicBezTo>
                  <a:pt x="240" y="54"/>
                  <a:pt x="253" y="36"/>
                  <a:pt x="271" y="26"/>
                </a:cubicBezTo>
                <a:cubicBezTo>
                  <a:pt x="271" y="0"/>
                  <a:pt x="271" y="0"/>
                  <a:pt x="271" y="0"/>
                </a:cubicBezTo>
                <a:cubicBezTo>
                  <a:pt x="0" y="0"/>
                  <a:pt x="0" y="0"/>
                  <a:pt x="0" y="0"/>
                </a:cubicBezTo>
                <a:cubicBezTo>
                  <a:pt x="0" y="526"/>
                  <a:pt x="0" y="526"/>
                  <a:pt x="0" y="526"/>
                </a:cubicBezTo>
                <a:cubicBezTo>
                  <a:pt x="595" y="526"/>
                  <a:pt x="595" y="526"/>
                  <a:pt x="595" y="526"/>
                </a:cubicBezTo>
                <a:cubicBezTo>
                  <a:pt x="595" y="286"/>
                  <a:pt x="595" y="286"/>
                  <a:pt x="595" y="286"/>
                </a:cubicBezTo>
                <a:cubicBezTo>
                  <a:pt x="603" y="286"/>
                  <a:pt x="603" y="286"/>
                  <a:pt x="603" y="286"/>
                </a:cubicBezTo>
                <a:cubicBezTo>
                  <a:pt x="630" y="286"/>
                  <a:pt x="630" y="286"/>
                  <a:pt x="630" y="286"/>
                </a:cubicBezTo>
                <a:cubicBezTo>
                  <a:pt x="640" y="305"/>
                  <a:pt x="658" y="317"/>
                  <a:pt x="678" y="317"/>
                </a:cubicBezTo>
                <a:cubicBezTo>
                  <a:pt x="710" y="317"/>
                  <a:pt x="736" y="288"/>
                  <a:pt x="736" y="253"/>
                </a:cubicBezTo>
                <a:cubicBezTo>
                  <a:pt x="736" y="218"/>
                  <a:pt x="710" y="189"/>
                  <a:pt x="678" y="1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Title 1"/>
          <p:cNvSpPr txBox="1">
            <a:spLocks/>
          </p:cNvSpPr>
          <p:nvPr/>
        </p:nvSpPr>
        <p:spPr>
          <a:xfrm>
            <a:off x="457200" y="201168"/>
            <a:ext cx="8214681" cy="860400"/>
          </a:xfrm>
          <a:prstGeom prst="rect">
            <a:avLst/>
          </a:prstGeom>
        </p:spPr>
        <p:txBody>
          <a:bodyPr vert="horz" lIns="0" tIns="0" rIns="0" bIns="0" rtlCol="0" anchor="t" anchorCtr="0">
            <a:noAutofit/>
          </a:bodyPr>
          <a:lstStyle>
            <a:lvl1pPr algn="l" defTabSz="914400" rtl="0" eaLnBrk="1" latinLnBrk="0" hangingPunct="1">
              <a:lnSpc>
                <a:spcPct val="85000"/>
              </a:lnSpc>
              <a:spcBef>
                <a:spcPct val="0"/>
              </a:spcBef>
              <a:buNone/>
              <a:defRPr sz="3000" b="0" kern="1200">
                <a:solidFill>
                  <a:schemeClr val="bg1"/>
                </a:solidFill>
                <a:latin typeface="EYInterstate" panose="02000503020000020004" pitchFamily="2" charset="0"/>
                <a:ea typeface="+mj-ea"/>
                <a:cs typeface="Arial" pitchFamily="34" charset="0"/>
              </a:defRPr>
            </a:lvl1pPr>
          </a:lstStyle>
          <a:p>
            <a:r>
              <a:rPr lang="en-IN" b="1" dirty="0" err="1" smtClean="0">
                <a:latin typeface="+mn-lt"/>
              </a:rPr>
              <a:t>Rango</a:t>
            </a:r>
            <a:r>
              <a:rPr lang="en-IN" b="1" dirty="0" smtClean="0">
                <a:latin typeface="+mn-lt"/>
              </a:rPr>
              <a:t> </a:t>
            </a:r>
            <a:r>
              <a:rPr lang="en-IN" b="1" dirty="0" err="1" smtClean="0">
                <a:latin typeface="+mn-lt"/>
              </a:rPr>
              <a:t>dinámico</a:t>
            </a:r>
            <a:r>
              <a:rPr lang="en-IN" b="1" dirty="0" smtClean="0">
                <a:latin typeface="+mn-lt"/>
              </a:rPr>
              <a:t> de </a:t>
            </a:r>
            <a:r>
              <a:rPr lang="en-IN" b="1" dirty="0" err="1" smtClean="0">
                <a:latin typeface="+mn-lt"/>
              </a:rPr>
              <a:t>grupos</a:t>
            </a:r>
            <a:r>
              <a:rPr lang="en-IN" b="1" dirty="0" smtClean="0">
                <a:latin typeface="+mn-lt"/>
              </a:rPr>
              <a:t> de </a:t>
            </a:r>
            <a:r>
              <a:rPr lang="en-IN" b="1" dirty="0" err="1" smtClean="0">
                <a:latin typeface="+mn-lt"/>
              </a:rPr>
              <a:t>interés</a:t>
            </a:r>
            <a:endParaRPr lang="en-IN" b="1" dirty="0" smtClean="0">
              <a:latin typeface="+mn-lt"/>
            </a:endParaRPr>
          </a:p>
        </p:txBody>
      </p:sp>
      <p:sp>
        <p:nvSpPr>
          <p:cNvPr id="17" name="Rectangle 16"/>
          <p:cNvSpPr/>
          <p:nvPr/>
        </p:nvSpPr>
        <p:spPr>
          <a:xfrm>
            <a:off x="457200" y="1303944"/>
            <a:ext cx="7729870" cy="307777"/>
          </a:xfrm>
          <a:prstGeom prst="rect">
            <a:avLst/>
          </a:prstGeom>
        </p:spPr>
        <p:txBody>
          <a:bodyPr wrap="square" lIns="0" tIns="0" rIns="0" bIns="0">
            <a:spAutoFit/>
          </a:bodyPr>
          <a:lstStyle/>
          <a:p>
            <a:pPr marL="0" lvl="1" algn="ctr">
              <a:spcAft>
                <a:spcPts val="600"/>
              </a:spcAft>
              <a:buClr>
                <a:schemeClr val="accent2"/>
              </a:buClr>
              <a:buSzPct val="100000"/>
            </a:pPr>
            <a:r>
              <a:rPr lang="en-IN" sz="2000" b="1" dirty="0" smtClean="0">
                <a:solidFill>
                  <a:schemeClr val="bg1"/>
                </a:solidFill>
                <a:latin typeface="EYInterstate Light" pitchFamily="2" charset="0"/>
              </a:rPr>
              <a:t>……….con </a:t>
            </a:r>
            <a:r>
              <a:rPr lang="en-IN" sz="2000" b="1" dirty="0" err="1" smtClean="0">
                <a:solidFill>
                  <a:schemeClr val="bg1"/>
                </a:solidFill>
                <a:latin typeface="EYInterstate Light" pitchFamily="2" charset="0"/>
              </a:rPr>
              <a:t>demandas</a:t>
            </a:r>
            <a:r>
              <a:rPr lang="en-IN" sz="2000" b="1" dirty="0" smtClean="0">
                <a:solidFill>
                  <a:schemeClr val="bg1"/>
                </a:solidFill>
                <a:latin typeface="EYInterstate Light" pitchFamily="2" charset="0"/>
              </a:rPr>
              <a:t> </a:t>
            </a:r>
            <a:r>
              <a:rPr lang="en-IN" sz="2000" b="1" dirty="0" err="1" smtClean="0">
                <a:solidFill>
                  <a:schemeClr val="bg1"/>
                </a:solidFill>
                <a:latin typeface="EYInterstate Light" pitchFamily="2" charset="0"/>
              </a:rPr>
              <a:t>crecientes</a:t>
            </a:r>
            <a:r>
              <a:rPr lang="en-IN" sz="2000" b="1" dirty="0" smtClean="0">
                <a:solidFill>
                  <a:schemeClr val="bg1"/>
                </a:solidFill>
                <a:latin typeface="EYInterstate Light" pitchFamily="2" charset="0"/>
              </a:rPr>
              <a:t> y el </a:t>
            </a:r>
            <a:r>
              <a:rPr lang="en-IN" sz="2000" b="1" dirty="0" err="1" smtClean="0">
                <a:solidFill>
                  <a:schemeClr val="bg1"/>
                </a:solidFill>
                <a:latin typeface="EYInterstate Light" pitchFamily="2" charset="0"/>
              </a:rPr>
              <a:t>poder</a:t>
            </a:r>
            <a:r>
              <a:rPr lang="en-IN" sz="2000" b="1" dirty="0" smtClean="0">
                <a:solidFill>
                  <a:schemeClr val="bg1"/>
                </a:solidFill>
                <a:latin typeface="EYInterstate Light" pitchFamily="2" charset="0"/>
              </a:rPr>
              <a:t> para </a:t>
            </a:r>
            <a:r>
              <a:rPr lang="en-IN" sz="2000" b="1" dirty="0" err="1" smtClean="0">
                <a:solidFill>
                  <a:schemeClr val="bg1"/>
                </a:solidFill>
                <a:latin typeface="EYInterstate Light" pitchFamily="2" charset="0"/>
              </a:rPr>
              <a:t>detener</a:t>
            </a:r>
            <a:r>
              <a:rPr lang="en-IN" sz="2000" b="1" dirty="0" smtClean="0">
                <a:solidFill>
                  <a:schemeClr val="bg1"/>
                </a:solidFill>
                <a:latin typeface="EYInterstate Light" pitchFamily="2" charset="0"/>
              </a:rPr>
              <a:t> </a:t>
            </a:r>
            <a:r>
              <a:rPr lang="en-IN" sz="2000" b="1" dirty="0" err="1" smtClean="0">
                <a:solidFill>
                  <a:schemeClr val="bg1"/>
                </a:solidFill>
                <a:latin typeface="EYInterstate Light" pitchFamily="2" charset="0"/>
              </a:rPr>
              <a:t>proyectos</a:t>
            </a:r>
            <a:endParaRPr lang="en-IN" sz="2000" b="1" dirty="0" smtClean="0">
              <a:solidFill>
                <a:schemeClr val="bg1"/>
              </a:solidFill>
              <a:latin typeface="EYInterstate Light" pitchFamily="2" charset="0"/>
            </a:endParaRPr>
          </a:p>
        </p:txBody>
      </p:sp>
      <p:sp>
        <p:nvSpPr>
          <p:cNvPr id="47" name="TextBox 46"/>
          <p:cNvSpPr txBox="1"/>
          <p:nvPr/>
        </p:nvSpPr>
        <p:spPr>
          <a:xfrm>
            <a:off x="2436368" y="2352692"/>
            <a:ext cx="1003480" cy="369332"/>
          </a:xfrm>
          <a:prstGeom prst="rect">
            <a:avLst/>
          </a:prstGeom>
          <a:noFill/>
        </p:spPr>
        <p:txBody>
          <a:bodyPr wrap="none" lIns="0" tIns="0" rIns="0" bIns="0" rtlCol="0">
            <a:spAutoFit/>
          </a:bodyPr>
          <a:lstStyle/>
          <a:p>
            <a:pPr lvl="0" algn="ctr">
              <a:defRPr/>
            </a:pPr>
            <a:r>
              <a:rPr lang="en-GB" sz="1200" kern="0" dirty="0" err="1" smtClean="0">
                <a:latin typeface="EYInterstate" pitchFamily="2" charset="0"/>
              </a:rPr>
              <a:t>Comunidades</a:t>
            </a:r>
            <a:r>
              <a:rPr lang="en-GB" sz="1200" kern="0" dirty="0" smtClean="0">
                <a:latin typeface="EYInterstate" pitchFamily="2" charset="0"/>
              </a:rPr>
              <a:t> </a:t>
            </a:r>
          </a:p>
          <a:p>
            <a:pPr lvl="0" algn="ctr">
              <a:defRPr/>
            </a:pPr>
            <a:r>
              <a:rPr lang="en-GB" sz="1200" kern="0" dirty="0" smtClean="0">
                <a:latin typeface="EYInterstate" pitchFamily="2" charset="0"/>
              </a:rPr>
              <a:t>locales </a:t>
            </a:r>
            <a:endParaRPr lang="en-GB" sz="1200" kern="0" dirty="0">
              <a:latin typeface="EYInterstate" pitchFamily="2" charset="0"/>
            </a:endParaRPr>
          </a:p>
        </p:txBody>
      </p:sp>
      <p:sp>
        <p:nvSpPr>
          <p:cNvPr id="48" name="TextBox 47"/>
          <p:cNvSpPr txBox="1"/>
          <p:nvPr/>
        </p:nvSpPr>
        <p:spPr>
          <a:xfrm>
            <a:off x="3961710" y="2352692"/>
            <a:ext cx="716543" cy="369332"/>
          </a:xfrm>
          <a:prstGeom prst="rect">
            <a:avLst/>
          </a:prstGeom>
          <a:noFill/>
        </p:spPr>
        <p:txBody>
          <a:bodyPr wrap="none" lIns="0" tIns="0" rIns="0" bIns="0" rtlCol="0">
            <a:spAutoFit/>
          </a:bodyPr>
          <a:lstStyle/>
          <a:p>
            <a:pPr lvl="0" algn="ctr">
              <a:defRPr/>
            </a:pPr>
            <a:r>
              <a:rPr lang="en-GB" sz="1200" kern="0" dirty="0" smtClean="0">
                <a:solidFill>
                  <a:schemeClr val="tx2"/>
                </a:solidFill>
                <a:latin typeface="EYInterstate" pitchFamily="2" charset="0"/>
              </a:rPr>
              <a:t>ONG &amp;</a:t>
            </a:r>
            <a:br>
              <a:rPr lang="en-GB" sz="1200" kern="0" dirty="0" smtClean="0">
                <a:solidFill>
                  <a:schemeClr val="tx2"/>
                </a:solidFill>
                <a:latin typeface="EYInterstate" pitchFamily="2" charset="0"/>
              </a:rPr>
            </a:br>
            <a:r>
              <a:rPr lang="en-GB" sz="1200" kern="0" dirty="0" err="1" smtClean="0">
                <a:solidFill>
                  <a:schemeClr val="tx2"/>
                </a:solidFill>
                <a:latin typeface="EYInterstate" pitchFamily="2" charset="0"/>
              </a:rPr>
              <a:t>Activistas</a:t>
            </a:r>
            <a:endParaRPr lang="en-GB" sz="1200" kern="0" dirty="0">
              <a:solidFill>
                <a:schemeClr val="tx2"/>
              </a:solidFill>
              <a:latin typeface="EYInterstate" pitchFamily="2" charset="0"/>
            </a:endParaRPr>
          </a:p>
        </p:txBody>
      </p:sp>
      <p:sp>
        <p:nvSpPr>
          <p:cNvPr id="49" name="TextBox 48"/>
          <p:cNvSpPr txBox="1"/>
          <p:nvPr/>
        </p:nvSpPr>
        <p:spPr>
          <a:xfrm>
            <a:off x="5386139" y="2445025"/>
            <a:ext cx="779059" cy="184666"/>
          </a:xfrm>
          <a:prstGeom prst="rect">
            <a:avLst/>
          </a:prstGeom>
          <a:noFill/>
        </p:spPr>
        <p:txBody>
          <a:bodyPr wrap="none" lIns="0" tIns="0" rIns="0" bIns="0" rtlCol="0">
            <a:spAutoFit/>
          </a:bodyPr>
          <a:lstStyle/>
          <a:p>
            <a:pPr lvl="0" algn="ctr">
              <a:defRPr/>
            </a:pPr>
            <a:r>
              <a:rPr lang="en-GB" sz="1200" kern="0" dirty="0" err="1" smtClean="0">
                <a:latin typeface="EYInterstate" pitchFamily="2" charset="0"/>
              </a:rPr>
              <a:t>Empleados</a:t>
            </a:r>
            <a:endParaRPr lang="en-GB" sz="1200" kern="0" dirty="0">
              <a:latin typeface="EYInterstate" pitchFamily="2" charset="0"/>
            </a:endParaRPr>
          </a:p>
        </p:txBody>
      </p:sp>
      <p:sp>
        <p:nvSpPr>
          <p:cNvPr id="50" name="TextBox 49"/>
          <p:cNvSpPr txBox="1"/>
          <p:nvPr/>
        </p:nvSpPr>
        <p:spPr>
          <a:xfrm>
            <a:off x="5397418" y="3649117"/>
            <a:ext cx="908903" cy="184666"/>
          </a:xfrm>
          <a:prstGeom prst="rect">
            <a:avLst/>
          </a:prstGeom>
          <a:noFill/>
        </p:spPr>
        <p:txBody>
          <a:bodyPr wrap="none" lIns="0" tIns="0" rIns="0" bIns="0" rtlCol="0">
            <a:spAutoFit/>
          </a:bodyPr>
          <a:lstStyle/>
          <a:p>
            <a:pPr lvl="0" algn="ctr">
              <a:defRPr/>
            </a:pPr>
            <a:r>
              <a:rPr lang="en-GB" sz="1200" kern="0" dirty="0" err="1" smtClean="0">
                <a:solidFill>
                  <a:schemeClr val="tx2"/>
                </a:solidFill>
                <a:latin typeface="EYInterstate" pitchFamily="2" charset="0"/>
              </a:rPr>
              <a:t>Proveedores</a:t>
            </a:r>
            <a:endParaRPr lang="en-GB" sz="1200" kern="0" dirty="0">
              <a:solidFill>
                <a:schemeClr val="tx2"/>
              </a:solidFill>
              <a:latin typeface="EYInterstate" pitchFamily="2" charset="0"/>
            </a:endParaRPr>
          </a:p>
        </p:txBody>
      </p:sp>
      <p:sp>
        <p:nvSpPr>
          <p:cNvPr id="51" name="TextBox 50"/>
          <p:cNvSpPr txBox="1"/>
          <p:nvPr/>
        </p:nvSpPr>
        <p:spPr>
          <a:xfrm>
            <a:off x="3918106" y="3649117"/>
            <a:ext cx="1001877" cy="184666"/>
          </a:xfrm>
          <a:prstGeom prst="rect">
            <a:avLst/>
          </a:prstGeom>
          <a:noFill/>
        </p:spPr>
        <p:txBody>
          <a:bodyPr wrap="none" lIns="0" tIns="0" rIns="0" bIns="0" rtlCol="0">
            <a:spAutoFit/>
          </a:bodyPr>
          <a:lstStyle/>
          <a:p>
            <a:pPr lvl="0" algn="ctr">
              <a:defRPr/>
            </a:pPr>
            <a:r>
              <a:rPr lang="en-GB" sz="1200" kern="0" dirty="0" err="1" smtClean="0">
                <a:solidFill>
                  <a:schemeClr val="accent1"/>
                </a:solidFill>
                <a:latin typeface="EYInterstate" pitchFamily="2" charset="0"/>
              </a:rPr>
              <a:t>Inversionistas</a:t>
            </a:r>
            <a:endParaRPr lang="en-GB" sz="1200" kern="0" dirty="0">
              <a:solidFill>
                <a:schemeClr val="accent1"/>
              </a:solidFill>
              <a:latin typeface="EYInterstate" pitchFamily="2" charset="0"/>
            </a:endParaRPr>
          </a:p>
        </p:txBody>
      </p:sp>
      <p:sp>
        <p:nvSpPr>
          <p:cNvPr id="52" name="TextBox 51"/>
          <p:cNvSpPr txBox="1"/>
          <p:nvPr/>
        </p:nvSpPr>
        <p:spPr>
          <a:xfrm>
            <a:off x="2648766" y="3649117"/>
            <a:ext cx="578685" cy="184666"/>
          </a:xfrm>
          <a:prstGeom prst="rect">
            <a:avLst/>
          </a:prstGeom>
          <a:noFill/>
        </p:spPr>
        <p:txBody>
          <a:bodyPr wrap="none" lIns="0" tIns="0" rIns="0" bIns="0" rtlCol="0">
            <a:spAutoFit/>
          </a:bodyPr>
          <a:lstStyle/>
          <a:p>
            <a:pPr lvl="0" algn="ctr">
              <a:defRPr/>
            </a:pPr>
            <a:r>
              <a:rPr lang="en-GB" sz="1200" kern="0" dirty="0" err="1" smtClean="0">
                <a:latin typeface="EYInterstate" pitchFamily="2" charset="0"/>
              </a:rPr>
              <a:t>Clientes</a:t>
            </a:r>
            <a:endParaRPr lang="en-GB" sz="1200" kern="0" dirty="0">
              <a:latin typeface="EYInterstate" pitchFamily="2" charset="0"/>
            </a:endParaRPr>
          </a:p>
        </p:txBody>
      </p:sp>
      <p:sp>
        <p:nvSpPr>
          <p:cNvPr id="53" name="TextBox 52"/>
          <p:cNvSpPr txBox="1"/>
          <p:nvPr/>
        </p:nvSpPr>
        <p:spPr>
          <a:xfrm>
            <a:off x="5403476" y="4760396"/>
            <a:ext cx="1003480" cy="369332"/>
          </a:xfrm>
          <a:prstGeom prst="rect">
            <a:avLst/>
          </a:prstGeom>
          <a:noFill/>
        </p:spPr>
        <p:txBody>
          <a:bodyPr wrap="none" lIns="0" tIns="0" rIns="0" bIns="0" rtlCol="0">
            <a:spAutoFit/>
          </a:bodyPr>
          <a:lstStyle/>
          <a:p>
            <a:pPr lvl="0" algn="ctr">
              <a:defRPr/>
            </a:pPr>
            <a:r>
              <a:rPr lang="en-GB" sz="1200" kern="0" dirty="0" err="1" smtClean="0">
                <a:latin typeface="EYInterstate" pitchFamily="2" charset="0"/>
              </a:rPr>
              <a:t>Comunidades</a:t>
            </a:r>
            <a:r>
              <a:rPr lang="en-GB" sz="1200" kern="0" dirty="0" smtClean="0">
                <a:latin typeface="EYInterstate" pitchFamily="2" charset="0"/>
              </a:rPr>
              <a:t> </a:t>
            </a:r>
          </a:p>
          <a:p>
            <a:pPr lvl="0" algn="ctr">
              <a:defRPr/>
            </a:pPr>
            <a:r>
              <a:rPr lang="en-GB" sz="1200" kern="0" dirty="0" err="1" smtClean="0">
                <a:latin typeface="EYInterstate" pitchFamily="2" charset="0"/>
              </a:rPr>
              <a:t>digitales</a:t>
            </a:r>
            <a:endParaRPr lang="en-GB" sz="1200" kern="0" dirty="0">
              <a:latin typeface="EYInterstate" pitchFamily="2" charset="0"/>
            </a:endParaRPr>
          </a:p>
        </p:txBody>
      </p:sp>
      <p:sp>
        <p:nvSpPr>
          <p:cNvPr id="54" name="TextBox 53"/>
          <p:cNvSpPr txBox="1"/>
          <p:nvPr/>
        </p:nvSpPr>
        <p:spPr>
          <a:xfrm>
            <a:off x="4067651" y="4760396"/>
            <a:ext cx="870431" cy="369332"/>
          </a:xfrm>
          <a:prstGeom prst="rect">
            <a:avLst/>
          </a:prstGeom>
          <a:noFill/>
        </p:spPr>
        <p:txBody>
          <a:bodyPr wrap="none" lIns="0" tIns="0" rIns="0" bIns="0" rtlCol="0">
            <a:spAutoFit/>
          </a:bodyPr>
          <a:lstStyle/>
          <a:p>
            <a:pPr lvl="0" algn="ctr">
              <a:defRPr/>
            </a:pPr>
            <a:r>
              <a:rPr lang="en-GB" sz="1200" kern="0" dirty="0" err="1" smtClean="0">
                <a:latin typeface="EYInterstate" pitchFamily="2" charset="0"/>
              </a:rPr>
              <a:t>Cuerpos</a:t>
            </a:r>
            <a:r>
              <a:rPr lang="en-GB" sz="1200" kern="0" dirty="0" smtClean="0">
                <a:latin typeface="EYInterstate" pitchFamily="2" charset="0"/>
              </a:rPr>
              <a:t> </a:t>
            </a:r>
          </a:p>
          <a:p>
            <a:pPr lvl="0" algn="ctr">
              <a:defRPr/>
            </a:pPr>
            <a:r>
              <a:rPr lang="en-GB" sz="1200" kern="0" dirty="0" err="1" smtClean="0">
                <a:latin typeface="EYInterstate" pitchFamily="2" charset="0"/>
              </a:rPr>
              <a:t>regulatorios</a:t>
            </a:r>
            <a:endParaRPr lang="en-GB" sz="1200" kern="0" dirty="0">
              <a:latin typeface="EYInterstate" pitchFamily="2" charset="0"/>
            </a:endParaRPr>
          </a:p>
        </p:txBody>
      </p:sp>
      <p:sp>
        <p:nvSpPr>
          <p:cNvPr id="55" name="TextBox 54"/>
          <p:cNvSpPr txBox="1"/>
          <p:nvPr/>
        </p:nvSpPr>
        <p:spPr>
          <a:xfrm>
            <a:off x="2675692" y="4852729"/>
            <a:ext cx="722955" cy="184666"/>
          </a:xfrm>
          <a:prstGeom prst="rect">
            <a:avLst/>
          </a:prstGeom>
          <a:noFill/>
        </p:spPr>
        <p:txBody>
          <a:bodyPr wrap="none" lIns="0" tIns="0" rIns="0" bIns="0" rtlCol="0">
            <a:spAutoFit/>
          </a:bodyPr>
          <a:lstStyle/>
          <a:p>
            <a:pPr lvl="0" algn="ctr">
              <a:defRPr/>
            </a:pPr>
            <a:r>
              <a:rPr lang="en-GB" sz="1200" kern="0" dirty="0" err="1" smtClean="0">
                <a:solidFill>
                  <a:schemeClr val="tx2"/>
                </a:solidFill>
                <a:latin typeface="EYInterstate" pitchFamily="2" charset="0"/>
              </a:rPr>
              <a:t>Gobiernos</a:t>
            </a:r>
            <a:endParaRPr lang="en-GB" sz="1200" kern="0" dirty="0">
              <a:solidFill>
                <a:schemeClr val="tx2"/>
              </a:solidFill>
              <a:latin typeface="EYInterstate" pitchFamily="2" charset="0"/>
            </a:endParaRPr>
          </a:p>
        </p:txBody>
      </p:sp>
      <p:sp>
        <p:nvSpPr>
          <p:cNvPr id="22"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
        <p:nvSpPr>
          <p:cNvPr id="23" name="Rectangle 22"/>
          <p:cNvSpPr/>
          <p:nvPr/>
        </p:nvSpPr>
        <p:spPr>
          <a:xfrm>
            <a:off x="957144" y="5772850"/>
            <a:ext cx="7327900" cy="246221"/>
          </a:xfrm>
          <a:prstGeom prst="rect">
            <a:avLst/>
          </a:prstGeom>
        </p:spPr>
        <p:txBody>
          <a:bodyPr wrap="square" lIns="0" tIns="0" rIns="0" bIns="0">
            <a:spAutoFit/>
          </a:bodyPr>
          <a:lstStyle/>
          <a:p>
            <a:pPr marL="0" lvl="1" algn="ctr">
              <a:spcAft>
                <a:spcPts val="600"/>
              </a:spcAft>
              <a:buClr>
                <a:schemeClr val="accent2"/>
              </a:buClr>
              <a:buSzPct val="100000"/>
            </a:pPr>
            <a:r>
              <a:rPr lang="en-IN" sz="1600" b="1" dirty="0" smtClean="0">
                <a:solidFill>
                  <a:schemeClr val="bg1"/>
                </a:solidFill>
                <a:latin typeface="EYInterstate Light" pitchFamily="2" charset="0"/>
              </a:rPr>
              <a:t>La </a:t>
            </a:r>
            <a:r>
              <a:rPr lang="en-IN" sz="1600" b="1" dirty="0" err="1" smtClean="0">
                <a:solidFill>
                  <a:schemeClr val="bg1"/>
                </a:solidFill>
                <a:latin typeface="EYInterstate Light" pitchFamily="2" charset="0"/>
              </a:rPr>
              <a:t>necesidad</a:t>
            </a:r>
            <a:r>
              <a:rPr lang="en-IN" sz="1600" b="1" dirty="0" smtClean="0">
                <a:solidFill>
                  <a:schemeClr val="bg1"/>
                </a:solidFill>
                <a:latin typeface="EYInterstate Light" pitchFamily="2" charset="0"/>
              </a:rPr>
              <a:t> para </a:t>
            </a:r>
            <a:r>
              <a:rPr lang="en-IN" sz="1600" b="1" dirty="0" err="1" smtClean="0">
                <a:solidFill>
                  <a:schemeClr val="bg1"/>
                </a:solidFill>
                <a:latin typeface="EYInterstate Light" pitchFamily="2" charset="0"/>
              </a:rPr>
              <a:t>determinar</a:t>
            </a:r>
            <a:r>
              <a:rPr lang="en-IN" sz="1600" b="1" dirty="0" smtClean="0">
                <a:solidFill>
                  <a:schemeClr val="bg1"/>
                </a:solidFill>
                <a:latin typeface="EYInterstate Light" pitchFamily="2" charset="0"/>
              </a:rPr>
              <a:t> un </a:t>
            </a:r>
            <a:r>
              <a:rPr lang="en-IN" sz="1600" b="1" dirty="0" err="1" smtClean="0">
                <a:solidFill>
                  <a:schemeClr val="bg1"/>
                </a:solidFill>
                <a:latin typeface="EYInterstate Light" pitchFamily="2" charset="0"/>
              </a:rPr>
              <a:t>valor</a:t>
            </a:r>
            <a:r>
              <a:rPr lang="en-IN" sz="1600" b="1" dirty="0" smtClean="0">
                <a:solidFill>
                  <a:schemeClr val="bg1"/>
                </a:solidFill>
                <a:latin typeface="EYInterstate Light" pitchFamily="2" charset="0"/>
              </a:rPr>
              <a:t> social </a:t>
            </a:r>
            <a:r>
              <a:rPr lang="en-IN" sz="1600" b="1" dirty="0" err="1" smtClean="0">
                <a:solidFill>
                  <a:schemeClr val="bg1"/>
                </a:solidFill>
                <a:latin typeface="EYInterstate Light" pitchFamily="2" charset="0"/>
              </a:rPr>
              <a:t>medible</a:t>
            </a:r>
            <a:r>
              <a:rPr lang="en-IN" sz="1600" b="1" dirty="0" smtClean="0">
                <a:solidFill>
                  <a:schemeClr val="bg1"/>
                </a:solidFill>
                <a:latin typeface="EYInterstate Light" pitchFamily="2" charset="0"/>
              </a:rPr>
              <a:t> de los </a:t>
            </a:r>
            <a:r>
              <a:rPr lang="en-IN" sz="1600" b="1" dirty="0" err="1" smtClean="0">
                <a:solidFill>
                  <a:schemeClr val="bg1"/>
                </a:solidFill>
                <a:latin typeface="EYInterstate Light" pitchFamily="2" charset="0"/>
              </a:rPr>
              <a:t>proyectos</a:t>
            </a:r>
            <a:endParaRPr lang="en-IN" sz="1600" b="1" dirty="0" smtClean="0">
              <a:solidFill>
                <a:schemeClr val="bg1"/>
              </a:solidFill>
              <a:latin typeface="EYInterstate Light" pitchFamily="2" charset="0"/>
            </a:endParaRPr>
          </a:p>
        </p:txBody>
      </p:sp>
    </p:spTree>
    <p:extLst>
      <p:ext uri="{BB962C8B-B14F-4D97-AF65-F5344CB8AC3E}">
        <p14:creationId xmlns:p14="http://schemas.microsoft.com/office/powerpoint/2010/main" val="41115177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smtClean="0"/>
              <a:t>June 2015</a:t>
            </a:r>
            <a:endParaRPr lang="en-US" dirty="0"/>
          </a:p>
        </p:txBody>
      </p:sp>
      <p:grpSp>
        <p:nvGrpSpPr>
          <p:cNvPr id="30" name="Group 29"/>
          <p:cNvGrpSpPr/>
          <p:nvPr/>
        </p:nvGrpSpPr>
        <p:grpSpPr>
          <a:xfrm>
            <a:off x="1895488" y="1169157"/>
            <a:ext cx="4388925" cy="5059729"/>
            <a:chOff x="1722120" y="1665023"/>
            <a:chExt cx="3904557" cy="4277677"/>
          </a:xfrm>
        </p:grpSpPr>
        <p:sp>
          <p:nvSpPr>
            <p:cNvPr id="7" name="Freeform 6"/>
            <p:cNvSpPr>
              <a:spLocks/>
            </p:cNvSpPr>
            <p:nvPr/>
          </p:nvSpPr>
          <p:spPr bwMode="auto">
            <a:xfrm>
              <a:off x="3287078" y="2149977"/>
              <a:ext cx="545697" cy="137356"/>
            </a:xfrm>
            <a:custGeom>
              <a:avLst/>
              <a:gdLst>
                <a:gd name="T0" fmla="*/ 2147483646 w 35"/>
                <a:gd name="T1" fmla="*/ 2147483646 h 10"/>
                <a:gd name="T2" fmla="*/ 2147483646 w 35"/>
                <a:gd name="T3" fmla="*/ 0 h 10"/>
                <a:gd name="T4" fmla="*/ 2147483646 w 35"/>
                <a:gd name="T5" fmla="*/ 0 h 10"/>
                <a:gd name="T6" fmla="*/ 2147483646 w 35"/>
                <a:gd name="T7" fmla="*/ 2147483646 h 10"/>
                <a:gd name="T8" fmla="*/ 2147483646 w 35"/>
                <a:gd name="T9" fmla="*/ 2147483646 h 10"/>
                <a:gd name="T10" fmla="*/ 2147483646 w 35"/>
                <a:gd name="T11" fmla="*/ 2147483646 h 10"/>
                <a:gd name="T12" fmla="*/ 2147483646 w 35"/>
                <a:gd name="T13" fmla="*/ 2147483646 h 10"/>
                <a:gd name="T14" fmla="*/ 2147483646 w 35"/>
                <a:gd name="T15" fmla="*/ 2147483646 h 10"/>
                <a:gd name="T16" fmla="*/ 2147483646 w 35"/>
                <a:gd name="T17" fmla="*/ 2147483646 h 10"/>
                <a:gd name="T18" fmla="*/ 2147483646 w 35"/>
                <a:gd name="T19" fmla="*/ 2147483646 h 10"/>
                <a:gd name="T20" fmla="*/ 2147483646 w 35"/>
                <a:gd name="T21" fmla="*/ 2147483646 h 10"/>
                <a:gd name="T22" fmla="*/ 2147483646 w 35"/>
                <a:gd name="T23" fmla="*/ 2147483646 h 10"/>
                <a:gd name="T24" fmla="*/ 2147483646 w 35"/>
                <a:gd name="T25" fmla="*/ 2147483646 h 10"/>
                <a:gd name="T26" fmla="*/ 2147483646 w 35"/>
                <a:gd name="T27" fmla="*/ 2147483646 h 10"/>
                <a:gd name="T28" fmla="*/ 0 w 35"/>
                <a:gd name="T29" fmla="*/ 2147483646 h 10"/>
                <a:gd name="T30" fmla="*/ 2147483646 w 35"/>
                <a:gd name="T31" fmla="*/ 214748364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10">
                  <a:moveTo>
                    <a:pt x="2" y="1"/>
                  </a:moveTo>
                  <a:cubicBezTo>
                    <a:pt x="8" y="0"/>
                    <a:pt x="8" y="0"/>
                    <a:pt x="8" y="0"/>
                  </a:cubicBezTo>
                  <a:cubicBezTo>
                    <a:pt x="19" y="0"/>
                    <a:pt x="19" y="0"/>
                    <a:pt x="19" y="0"/>
                  </a:cubicBezTo>
                  <a:cubicBezTo>
                    <a:pt x="26" y="3"/>
                    <a:pt x="26" y="3"/>
                    <a:pt x="26" y="3"/>
                  </a:cubicBezTo>
                  <a:cubicBezTo>
                    <a:pt x="26" y="3"/>
                    <a:pt x="27" y="5"/>
                    <a:pt x="28" y="6"/>
                  </a:cubicBezTo>
                  <a:cubicBezTo>
                    <a:pt x="30" y="7"/>
                    <a:pt x="33" y="7"/>
                    <a:pt x="33" y="7"/>
                  </a:cubicBezTo>
                  <a:cubicBezTo>
                    <a:pt x="35" y="9"/>
                    <a:pt x="35" y="9"/>
                    <a:pt x="35" y="9"/>
                  </a:cubicBezTo>
                  <a:cubicBezTo>
                    <a:pt x="35" y="9"/>
                    <a:pt x="35" y="10"/>
                    <a:pt x="33" y="10"/>
                  </a:cubicBezTo>
                  <a:cubicBezTo>
                    <a:pt x="31" y="10"/>
                    <a:pt x="25" y="10"/>
                    <a:pt x="25" y="10"/>
                  </a:cubicBezTo>
                  <a:cubicBezTo>
                    <a:pt x="23" y="8"/>
                    <a:pt x="23" y="8"/>
                    <a:pt x="23" y="8"/>
                  </a:cubicBezTo>
                  <a:cubicBezTo>
                    <a:pt x="21" y="5"/>
                    <a:pt x="21" y="5"/>
                    <a:pt x="21" y="5"/>
                  </a:cubicBezTo>
                  <a:cubicBezTo>
                    <a:pt x="15" y="4"/>
                    <a:pt x="15" y="4"/>
                    <a:pt x="15" y="4"/>
                  </a:cubicBezTo>
                  <a:cubicBezTo>
                    <a:pt x="9" y="4"/>
                    <a:pt x="9" y="4"/>
                    <a:pt x="9" y="4"/>
                  </a:cubicBezTo>
                  <a:cubicBezTo>
                    <a:pt x="5" y="4"/>
                    <a:pt x="5" y="4"/>
                    <a:pt x="5" y="4"/>
                  </a:cubicBezTo>
                  <a:cubicBezTo>
                    <a:pt x="0" y="3"/>
                    <a:pt x="0" y="3"/>
                    <a:pt x="0" y="3"/>
                  </a:cubicBezTo>
                  <a:lnTo>
                    <a:pt x="2" y="1"/>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8" name="Freeform 7"/>
            <p:cNvSpPr>
              <a:spLocks/>
            </p:cNvSpPr>
            <p:nvPr/>
          </p:nvSpPr>
          <p:spPr bwMode="auto">
            <a:xfrm>
              <a:off x="3832776" y="2301349"/>
              <a:ext cx="338709" cy="84096"/>
            </a:xfrm>
            <a:custGeom>
              <a:avLst/>
              <a:gdLst>
                <a:gd name="T0" fmla="*/ 2147483646 w 132"/>
                <a:gd name="T1" fmla="*/ 0 h 36"/>
                <a:gd name="T2" fmla="*/ 2147483646 w 132"/>
                <a:gd name="T3" fmla="*/ 2147483646 h 36"/>
                <a:gd name="T4" fmla="*/ 0 w 132"/>
                <a:gd name="T5" fmla="*/ 2147483646 h 36"/>
                <a:gd name="T6" fmla="*/ 2147483646 w 132"/>
                <a:gd name="T7" fmla="*/ 2147483646 h 36"/>
                <a:gd name="T8" fmla="*/ 2147483646 w 132"/>
                <a:gd name="T9" fmla="*/ 2147483646 h 36"/>
                <a:gd name="T10" fmla="*/ 2147483646 w 132"/>
                <a:gd name="T11" fmla="*/ 2147483646 h 36"/>
                <a:gd name="T12" fmla="*/ 2147483646 w 132"/>
                <a:gd name="T13" fmla="*/ 2147483646 h 36"/>
                <a:gd name="T14" fmla="*/ 2147483646 w 132"/>
                <a:gd name="T15" fmla="*/ 2147483646 h 36"/>
                <a:gd name="T16" fmla="*/ 2147483646 w 132"/>
                <a:gd name="T17" fmla="*/ 2147483646 h 36"/>
                <a:gd name="T18" fmla="*/ 2147483646 w 132"/>
                <a:gd name="T19" fmla="*/ 0 h 36"/>
                <a:gd name="T20" fmla="*/ 2147483646 w 132"/>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 h="36">
                  <a:moveTo>
                    <a:pt x="24" y="0"/>
                  </a:moveTo>
                  <a:lnTo>
                    <a:pt x="24" y="12"/>
                  </a:lnTo>
                  <a:lnTo>
                    <a:pt x="0" y="18"/>
                  </a:lnTo>
                  <a:lnTo>
                    <a:pt x="30" y="30"/>
                  </a:lnTo>
                  <a:lnTo>
                    <a:pt x="42" y="36"/>
                  </a:lnTo>
                  <a:lnTo>
                    <a:pt x="66" y="36"/>
                  </a:lnTo>
                  <a:lnTo>
                    <a:pt x="84" y="24"/>
                  </a:lnTo>
                  <a:lnTo>
                    <a:pt x="132" y="30"/>
                  </a:lnTo>
                  <a:lnTo>
                    <a:pt x="108" y="18"/>
                  </a:lnTo>
                  <a:lnTo>
                    <a:pt x="72" y="0"/>
                  </a:lnTo>
                  <a:lnTo>
                    <a:pt x="24" y="0"/>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9" name="Freeform 8"/>
            <p:cNvSpPr>
              <a:spLocks/>
            </p:cNvSpPr>
            <p:nvPr/>
          </p:nvSpPr>
          <p:spPr bwMode="auto">
            <a:xfrm>
              <a:off x="3161631" y="2505982"/>
              <a:ext cx="219533" cy="199028"/>
            </a:xfrm>
            <a:custGeom>
              <a:avLst/>
              <a:gdLst>
                <a:gd name="T0" fmla="*/ 2147483646 w 14"/>
                <a:gd name="T1" fmla="*/ 2147483646 h 14"/>
                <a:gd name="T2" fmla="*/ 2147483646 w 14"/>
                <a:gd name="T3" fmla="*/ 2147483646 h 14"/>
                <a:gd name="T4" fmla="*/ 2147483646 w 14"/>
                <a:gd name="T5" fmla="*/ 0 h 14"/>
                <a:gd name="T6" fmla="*/ 2147483646 w 14"/>
                <a:gd name="T7" fmla="*/ 2147483646 h 14"/>
                <a:gd name="T8" fmla="*/ 0 w 14"/>
                <a:gd name="T9" fmla="*/ 2147483646 h 14"/>
                <a:gd name="T10" fmla="*/ 2147483646 w 14"/>
                <a:gd name="T11" fmla="*/ 2147483646 h 14"/>
                <a:gd name="T12" fmla="*/ 2147483646 w 14"/>
                <a:gd name="T13" fmla="*/ 2147483646 h 14"/>
                <a:gd name="T14" fmla="*/ 2147483646 w 1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4">
                  <a:moveTo>
                    <a:pt x="14" y="14"/>
                  </a:moveTo>
                  <a:cubicBezTo>
                    <a:pt x="14" y="12"/>
                    <a:pt x="13" y="11"/>
                    <a:pt x="13" y="11"/>
                  </a:cubicBezTo>
                  <a:cubicBezTo>
                    <a:pt x="14" y="0"/>
                    <a:pt x="14" y="0"/>
                    <a:pt x="14" y="0"/>
                  </a:cubicBezTo>
                  <a:cubicBezTo>
                    <a:pt x="7" y="3"/>
                    <a:pt x="7" y="3"/>
                    <a:pt x="7" y="3"/>
                  </a:cubicBezTo>
                  <a:cubicBezTo>
                    <a:pt x="0" y="6"/>
                    <a:pt x="0" y="6"/>
                    <a:pt x="0" y="6"/>
                  </a:cubicBezTo>
                  <a:cubicBezTo>
                    <a:pt x="5" y="14"/>
                    <a:pt x="5" y="14"/>
                    <a:pt x="5" y="14"/>
                  </a:cubicBezTo>
                  <a:cubicBezTo>
                    <a:pt x="9" y="13"/>
                    <a:pt x="9" y="13"/>
                    <a:pt x="9" y="13"/>
                  </a:cubicBezTo>
                  <a:lnTo>
                    <a:pt x="14" y="14"/>
                  </a:lnTo>
                  <a:close/>
                </a:path>
              </a:pathLst>
            </a:custGeom>
            <a:solidFill>
              <a:schemeClr val="accent2"/>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0" name="Freeform 9"/>
            <p:cNvSpPr>
              <a:spLocks/>
            </p:cNvSpPr>
            <p:nvPr/>
          </p:nvSpPr>
          <p:spPr bwMode="auto">
            <a:xfrm>
              <a:off x="3240037" y="2688190"/>
              <a:ext cx="188171" cy="123341"/>
            </a:xfrm>
            <a:custGeom>
              <a:avLst/>
              <a:gdLst>
                <a:gd name="T0" fmla="*/ 2147483646 w 12"/>
                <a:gd name="T1" fmla="*/ 2147483646 h 9"/>
                <a:gd name="T2" fmla="*/ 2147483646 w 12"/>
                <a:gd name="T3" fmla="*/ 0 h 9"/>
                <a:gd name="T4" fmla="*/ 0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9">
                  <a:moveTo>
                    <a:pt x="9" y="1"/>
                  </a:moveTo>
                  <a:cubicBezTo>
                    <a:pt x="4" y="0"/>
                    <a:pt x="4" y="0"/>
                    <a:pt x="4" y="0"/>
                  </a:cubicBezTo>
                  <a:cubicBezTo>
                    <a:pt x="0" y="1"/>
                    <a:pt x="0" y="1"/>
                    <a:pt x="0" y="1"/>
                  </a:cubicBezTo>
                  <a:cubicBezTo>
                    <a:pt x="2" y="3"/>
                    <a:pt x="2" y="3"/>
                    <a:pt x="2" y="3"/>
                  </a:cubicBezTo>
                  <a:cubicBezTo>
                    <a:pt x="11" y="9"/>
                    <a:pt x="11" y="9"/>
                    <a:pt x="11" y="9"/>
                  </a:cubicBezTo>
                  <a:cubicBezTo>
                    <a:pt x="12" y="5"/>
                    <a:pt x="12" y="5"/>
                    <a:pt x="12" y="5"/>
                  </a:cubicBezTo>
                  <a:cubicBezTo>
                    <a:pt x="11" y="4"/>
                    <a:pt x="10" y="2"/>
                    <a:pt x="9" y="1"/>
                  </a:cubicBez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1" name="Freeform 10"/>
            <p:cNvSpPr>
              <a:spLocks/>
            </p:cNvSpPr>
            <p:nvPr/>
          </p:nvSpPr>
          <p:spPr bwMode="auto">
            <a:xfrm>
              <a:off x="3412526" y="2758269"/>
              <a:ext cx="279122" cy="106521"/>
            </a:xfrm>
            <a:custGeom>
              <a:avLst/>
              <a:gdLst>
                <a:gd name="T0" fmla="*/ 2147483646 w 18"/>
                <a:gd name="T1" fmla="*/ 2147483646 h 8"/>
                <a:gd name="T2" fmla="*/ 2147483646 w 18"/>
                <a:gd name="T3" fmla="*/ 2147483646 h 8"/>
                <a:gd name="T4" fmla="*/ 2147483646 w 18"/>
                <a:gd name="T5" fmla="*/ 2147483646 h 8"/>
                <a:gd name="T6" fmla="*/ 2147483646 w 18"/>
                <a:gd name="T7" fmla="*/ 0 h 8"/>
                <a:gd name="T8" fmla="*/ 0 w 18"/>
                <a:gd name="T9" fmla="*/ 2147483646 h 8"/>
                <a:gd name="T10" fmla="*/ 2147483646 w 18"/>
                <a:gd name="T11" fmla="*/ 2147483646 h 8"/>
                <a:gd name="T12" fmla="*/ 2147483646 w 18"/>
                <a:gd name="T13" fmla="*/ 2147483646 h 8"/>
                <a:gd name="T14" fmla="*/ 2147483646 w 18"/>
                <a:gd name="T15" fmla="*/ 2147483646 h 8"/>
                <a:gd name="T16" fmla="*/ 2147483646 w 18"/>
                <a:gd name="T17" fmla="*/ 2147483646 h 8"/>
                <a:gd name="T18" fmla="*/ 2147483646 w 18"/>
                <a:gd name="T19" fmla="*/ 2147483646 h 8"/>
                <a:gd name="T20" fmla="*/ 2147483646 w 18"/>
                <a:gd name="T21" fmla="*/ 2147483646 h 8"/>
                <a:gd name="T22" fmla="*/ 2147483646 w 18"/>
                <a:gd name="T23" fmla="*/ 2147483646 h 8"/>
                <a:gd name="T24" fmla="*/ 2147483646 w 1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8">
                  <a:moveTo>
                    <a:pt x="14" y="1"/>
                  </a:moveTo>
                  <a:cubicBezTo>
                    <a:pt x="9" y="1"/>
                    <a:pt x="9" y="1"/>
                    <a:pt x="9" y="1"/>
                  </a:cubicBezTo>
                  <a:cubicBezTo>
                    <a:pt x="9" y="1"/>
                    <a:pt x="3" y="2"/>
                    <a:pt x="2" y="1"/>
                  </a:cubicBezTo>
                  <a:cubicBezTo>
                    <a:pt x="1" y="1"/>
                    <a:pt x="1" y="1"/>
                    <a:pt x="1" y="0"/>
                  </a:cubicBezTo>
                  <a:cubicBezTo>
                    <a:pt x="0" y="4"/>
                    <a:pt x="0" y="4"/>
                    <a:pt x="0" y="4"/>
                  </a:cubicBezTo>
                  <a:cubicBezTo>
                    <a:pt x="0" y="4"/>
                    <a:pt x="3" y="7"/>
                    <a:pt x="4" y="8"/>
                  </a:cubicBezTo>
                  <a:cubicBezTo>
                    <a:pt x="5" y="8"/>
                    <a:pt x="6" y="8"/>
                    <a:pt x="6" y="8"/>
                  </a:cubicBezTo>
                  <a:cubicBezTo>
                    <a:pt x="7" y="6"/>
                    <a:pt x="7" y="6"/>
                    <a:pt x="7" y="6"/>
                  </a:cubicBezTo>
                  <a:cubicBezTo>
                    <a:pt x="10" y="3"/>
                    <a:pt x="10" y="3"/>
                    <a:pt x="10" y="3"/>
                  </a:cubicBezTo>
                  <a:cubicBezTo>
                    <a:pt x="14" y="4"/>
                    <a:pt x="14" y="4"/>
                    <a:pt x="14" y="4"/>
                  </a:cubicBezTo>
                  <a:cubicBezTo>
                    <a:pt x="15" y="7"/>
                    <a:pt x="15" y="7"/>
                    <a:pt x="15" y="7"/>
                  </a:cubicBezTo>
                  <a:cubicBezTo>
                    <a:pt x="18" y="4"/>
                    <a:pt x="18" y="4"/>
                    <a:pt x="18" y="4"/>
                  </a:cubicBezTo>
                  <a:lnTo>
                    <a:pt x="14" y="1"/>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2" name="Freeform 11"/>
            <p:cNvSpPr>
              <a:spLocks/>
            </p:cNvSpPr>
            <p:nvPr/>
          </p:nvSpPr>
          <p:spPr bwMode="auto">
            <a:xfrm>
              <a:off x="3597562" y="2634928"/>
              <a:ext cx="609990" cy="737241"/>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2147483646 h 41"/>
                <a:gd name="T14" fmla="*/ 2147483646 w 37"/>
                <a:gd name="T15" fmla="*/ 2147483646 h 41"/>
                <a:gd name="T16" fmla="*/ 2147483646 w 37"/>
                <a:gd name="T17" fmla="*/ 2147483646 h 41"/>
                <a:gd name="T18" fmla="*/ 2147483646 w 37"/>
                <a:gd name="T19" fmla="*/ 2147483646 h 41"/>
                <a:gd name="T20" fmla="*/ 2147483646 w 37"/>
                <a:gd name="T21" fmla="*/ 0 h 41"/>
                <a:gd name="T22" fmla="*/ 2147483646 w 37"/>
                <a:gd name="T23" fmla="*/ 2147483646 h 41"/>
                <a:gd name="T24" fmla="*/ 2147483646 w 37"/>
                <a:gd name="T25" fmla="*/ 2147483646 h 41"/>
                <a:gd name="T26" fmla="*/ 2147483646 w 37"/>
                <a:gd name="T27" fmla="*/ 2147483646 h 41"/>
                <a:gd name="T28" fmla="*/ 2147483646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0 w 37"/>
                <a:gd name="T45" fmla="*/ 2147483646 h 41"/>
                <a:gd name="T46" fmla="*/ 2147483646 w 37"/>
                <a:gd name="T47" fmla="*/ 2147483646 h 41"/>
                <a:gd name="T48" fmla="*/ 2147483646 w 37"/>
                <a:gd name="T49" fmla="*/ 2147483646 h 4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41">
                  <a:moveTo>
                    <a:pt x="37" y="34"/>
                  </a:moveTo>
                  <a:cubicBezTo>
                    <a:pt x="37" y="34"/>
                    <a:pt x="37" y="34"/>
                    <a:pt x="37" y="34"/>
                  </a:cubicBezTo>
                  <a:cubicBezTo>
                    <a:pt x="37" y="27"/>
                    <a:pt x="37" y="27"/>
                    <a:pt x="37" y="27"/>
                  </a:cubicBezTo>
                  <a:cubicBezTo>
                    <a:pt x="35" y="23"/>
                    <a:pt x="35" y="23"/>
                    <a:pt x="35" y="23"/>
                  </a:cubicBezTo>
                  <a:cubicBezTo>
                    <a:pt x="36" y="21"/>
                    <a:pt x="36" y="21"/>
                    <a:pt x="36" y="21"/>
                  </a:cubicBezTo>
                  <a:cubicBezTo>
                    <a:pt x="31" y="20"/>
                    <a:pt x="31" y="20"/>
                    <a:pt x="31" y="20"/>
                  </a:cubicBezTo>
                  <a:cubicBezTo>
                    <a:pt x="21" y="16"/>
                    <a:pt x="21" y="16"/>
                    <a:pt x="21" y="16"/>
                  </a:cubicBezTo>
                  <a:cubicBezTo>
                    <a:pt x="19" y="11"/>
                    <a:pt x="19" y="11"/>
                    <a:pt x="19" y="11"/>
                  </a:cubicBezTo>
                  <a:cubicBezTo>
                    <a:pt x="20" y="3"/>
                    <a:pt x="20" y="3"/>
                    <a:pt x="20" y="3"/>
                  </a:cubicBezTo>
                  <a:cubicBezTo>
                    <a:pt x="24" y="1"/>
                    <a:pt x="24" y="1"/>
                    <a:pt x="24" y="1"/>
                  </a:cubicBezTo>
                  <a:cubicBezTo>
                    <a:pt x="24" y="0"/>
                    <a:pt x="24" y="0"/>
                    <a:pt x="24" y="0"/>
                  </a:cubicBezTo>
                  <a:cubicBezTo>
                    <a:pt x="17" y="2"/>
                    <a:pt x="17" y="2"/>
                    <a:pt x="17" y="2"/>
                  </a:cubicBezTo>
                  <a:cubicBezTo>
                    <a:pt x="13" y="4"/>
                    <a:pt x="13" y="4"/>
                    <a:pt x="13" y="4"/>
                  </a:cubicBezTo>
                  <a:cubicBezTo>
                    <a:pt x="11" y="9"/>
                    <a:pt x="11" y="9"/>
                    <a:pt x="11" y="9"/>
                  </a:cubicBezTo>
                  <a:cubicBezTo>
                    <a:pt x="9" y="10"/>
                    <a:pt x="9" y="10"/>
                    <a:pt x="9" y="10"/>
                  </a:cubicBezTo>
                  <a:cubicBezTo>
                    <a:pt x="6" y="13"/>
                    <a:pt x="6" y="13"/>
                    <a:pt x="6" y="13"/>
                  </a:cubicBezTo>
                  <a:cubicBezTo>
                    <a:pt x="3" y="16"/>
                    <a:pt x="3" y="16"/>
                    <a:pt x="3" y="16"/>
                  </a:cubicBezTo>
                  <a:cubicBezTo>
                    <a:pt x="4" y="18"/>
                    <a:pt x="4" y="18"/>
                    <a:pt x="4" y="18"/>
                  </a:cubicBezTo>
                  <a:cubicBezTo>
                    <a:pt x="5" y="23"/>
                    <a:pt x="5" y="23"/>
                    <a:pt x="5" y="23"/>
                  </a:cubicBezTo>
                  <a:cubicBezTo>
                    <a:pt x="5" y="26"/>
                    <a:pt x="5" y="26"/>
                    <a:pt x="5" y="26"/>
                  </a:cubicBezTo>
                  <a:cubicBezTo>
                    <a:pt x="6" y="30"/>
                    <a:pt x="6" y="30"/>
                    <a:pt x="6" y="30"/>
                  </a:cubicBezTo>
                  <a:cubicBezTo>
                    <a:pt x="2" y="33"/>
                    <a:pt x="2" y="33"/>
                    <a:pt x="2" y="33"/>
                  </a:cubicBezTo>
                  <a:cubicBezTo>
                    <a:pt x="0" y="35"/>
                    <a:pt x="0" y="35"/>
                    <a:pt x="0" y="35"/>
                  </a:cubicBezTo>
                  <a:cubicBezTo>
                    <a:pt x="8" y="38"/>
                    <a:pt x="8" y="38"/>
                    <a:pt x="8" y="38"/>
                  </a:cubicBezTo>
                  <a:cubicBezTo>
                    <a:pt x="12" y="41"/>
                    <a:pt x="12" y="41"/>
                    <a:pt x="12" y="41"/>
                  </a:cubicBezTo>
                </a:path>
              </a:pathLst>
            </a:custGeom>
            <a:solidFill>
              <a:schemeClr val="accent2"/>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3" name="Freeform 12"/>
            <p:cNvSpPr>
              <a:spLocks/>
            </p:cNvSpPr>
            <p:nvPr/>
          </p:nvSpPr>
          <p:spPr bwMode="auto">
            <a:xfrm>
              <a:off x="3083227" y="2466737"/>
              <a:ext cx="297937" cy="123341"/>
            </a:xfrm>
            <a:custGeom>
              <a:avLst/>
              <a:gdLst>
                <a:gd name="T0" fmla="*/ 2147483646 w 19"/>
                <a:gd name="T1" fmla="*/ 2147483646 h 9"/>
                <a:gd name="T2" fmla="*/ 2147483646 w 19"/>
                <a:gd name="T3" fmla="*/ 2147483646 h 9"/>
                <a:gd name="T4" fmla="*/ 2147483646 w 19"/>
                <a:gd name="T5" fmla="*/ 0 h 9"/>
                <a:gd name="T6" fmla="*/ 2147483646 w 19"/>
                <a:gd name="T7" fmla="*/ 2147483646 h 9"/>
                <a:gd name="T8" fmla="*/ 0 w 19"/>
                <a:gd name="T9" fmla="*/ 2147483646 h 9"/>
                <a:gd name="T10" fmla="*/ 0 w 19"/>
                <a:gd name="T11" fmla="*/ 2147483646 h 9"/>
                <a:gd name="T12" fmla="*/ 2147483646 w 19"/>
                <a:gd name="T13" fmla="*/ 2147483646 h 9"/>
                <a:gd name="T14" fmla="*/ 2147483646 w 19"/>
                <a:gd name="T15" fmla="*/ 2147483646 h 9"/>
                <a:gd name="T16" fmla="*/ 2147483646 w 19"/>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9">
                  <a:moveTo>
                    <a:pt x="19" y="3"/>
                  </a:moveTo>
                  <a:cubicBezTo>
                    <a:pt x="19" y="3"/>
                    <a:pt x="10" y="1"/>
                    <a:pt x="8" y="1"/>
                  </a:cubicBezTo>
                  <a:cubicBezTo>
                    <a:pt x="7" y="1"/>
                    <a:pt x="6" y="0"/>
                    <a:pt x="5" y="0"/>
                  </a:cubicBezTo>
                  <a:cubicBezTo>
                    <a:pt x="1" y="3"/>
                    <a:pt x="1" y="3"/>
                    <a:pt x="1" y="3"/>
                  </a:cubicBezTo>
                  <a:cubicBezTo>
                    <a:pt x="0" y="6"/>
                    <a:pt x="0" y="6"/>
                    <a:pt x="0" y="6"/>
                  </a:cubicBezTo>
                  <a:cubicBezTo>
                    <a:pt x="0" y="6"/>
                    <a:pt x="0" y="6"/>
                    <a:pt x="0" y="6"/>
                  </a:cubicBezTo>
                  <a:cubicBezTo>
                    <a:pt x="5" y="9"/>
                    <a:pt x="5" y="9"/>
                    <a:pt x="5" y="9"/>
                  </a:cubicBezTo>
                  <a:cubicBezTo>
                    <a:pt x="12" y="6"/>
                    <a:pt x="12" y="6"/>
                    <a:pt x="12" y="6"/>
                  </a:cubicBezTo>
                  <a:lnTo>
                    <a:pt x="19" y="3"/>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4" name="Freeform 13"/>
            <p:cNvSpPr>
              <a:spLocks/>
            </p:cNvSpPr>
            <p:nvPr/>
          </p:nvSpPr>
          <p:spPr bwMode="auto">
            <a:xfrm>
              <a:off x="2926417" y="2393854"/>
              <a:ext cx="235213" cy="173798"/>
            </a:xfrm>
            <a:custGeom>
              <a:avLst/>
              <a:gdLst>
                <a:gd name="T0" fmla="*/ 2147483646 w 15"/>
                <a:gd name="T1" fmla="*/ 2147483646 h 12"/>
                <a:gd name="T2" fmla="*/ 2147483646 w 15"/>
                <a:gd name="T3" fmla="*/ 2147483646 h 12"/>
                <a:gd name="T4" fmla="*/ 2147483646 w 15"/>
                <a:gd name="T5" fmla="*/ 0 h 12"/>
                <a:gd name="T6" fmla="*/ 2147483646 w 15"/>
                <a:gd name="T7" fmla="*/ 0 h 12"/>
                <a:gd name="T8" fmla="*/ 2147483646 w 15"/>
                <a:gd name="T9" fmla="*/ 2147483646 h 12"/>
                <a:gd name="T10" fmla="*/ 2147483646 w 15"/>
                <a:gd name="T11" fmla="*/ 2147483646 h 12"/>
                <a:gd name="T12" fmla="*/ 2147483646 w 15"/>
                <a:gd name="T13" fmla="*/ 2147483646 h 12"/>
                <a:gd name="T14" fmla="*/ 2147483646 w 15"/>
                <a:gd name="T15" fmla="*/ 2147483646 h 12"/>
                <a:gd name="T16" fmla="*/ 0 w 15"/>
                <a:gd name="T17" fmla="*/ 2147483646 h 12"/>
                <a:gd name="T18" fmla="*/ 2147483646 w 15"/>
                <a:gd name="T19" fmla="*/ 2147483646 h 12"/>
                <a:gd name="T20" fmla="*/ 2147483646 w 15"/>
                <a:gd name="T21" fmla="*/ 2147483646 h 12"/>
                <a:gd name="T22" fmla="*/ 2147483646 w 15"/>
                <a:gd name="T23" fmla="*/ 2147483646 h 12"/>
                <a:gd name="T24" fmla="*/ 2147483646 w 15"/>
                <a:gd name="T25" fmla="*/ 2147483646 h 12"/>
                <a:gd name="T26" fmla="*/ 2147483646 w 15"/>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12">
                  <a:moveTo>
                    <a:pt x="15" y="5"/>
                  </a:moveTo>
                  <a:cubicBezTo>
                    <a:pt x="13" y="5"/>
                    <a:pt x="11" y="4"/>
                    <a:pt x="11" y="4"/>
                  </a:cubicBezTo>
                  <a:cubicBezTo>
                    <a:pt x="11" y="0"/>
                    <a:pt x="11" y="0"/>
                    <a:pt x="11" y="0"/>
                  </a:cubicBezTo>
                  <a:cubicBezTo>
                    <a:pt x="6" y="0"/>
                    <a:pt x="6" y="0"/>
                    <a:pt x="6" y="0"/>
                  </a:cubicBezTo>
                  <a:cubicBezTo>
                    <a:pt x="4" y="1"/>
                    <a:pt x="4" y="1"/>
                    <a:pt x="4" y="1"/>
                  </a:cubicBezTo>
                  <a:cubicBezTo>
                    <a:pt x="6" y="5"/>
                    <a:pt x="6" y="5"/>
                    <a:pt x="6" y="5"/>
                  </a:cubicBezTo>
                  <a:cubicBezTo>
                    <a:pt x="3" y="5"/>
                    <a:pt x="3" y="5"/>
                    <a:pt x="3" y="5"/>
                  </a:cubicBezTo>
                  <a:cubicBezTo>
                    <a:pt x="1" y="8"/>
                    <a:pt x="1" y="8"/>
                    <a:pt x="1" y="8"/>
                  </a:cubicBezTo>
                  <a:cubicBezTo>
                    <a:pt x="0" y="10"/>
                    <a:pt x="0" y="10"/>
                    <a:pt x="0" y="10"/>
                  </a:cubicBezTo>
                  <a:cubicBezTo>
                    <a:pt x="1" y="11"/>
                    <a:pt x="1" y="11"/>
                    <a:pt x="1" y="11"/>
                  </a:cubicBezTo>
                  <a:cubicBezTo>
                    <a:pt x="7" y="12"/>
                    <a:pt x="7" y="12"/>
                    <a:pt x="7" y="12"/>
                  </a:cubicBezTo>
                  <a:cubicBezTo>
                    <a:pt x="10" y="11"/>
                    <a:pt x="10" y="11"/>
                    <a:pt x="10" y="11"/>
                  </a:cubicBezTo>
                  <a:cubicBezTo>
                    <a:pt x="11" y="8"/>
                    <a:pt x="11" y="8"/>
                    <a:pt x="11" y="8"/>
                  </a:cubicBezTo>
                  <a:lnTo>
                    <a:pt x="15" y="5"/>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5" name="Freeform 14"/>
            <p:cNvSpPr>
              <a:spLocks/>
            </p:cNvSpPr>
            <p:nvPr/>
          </p:nvSpPr>
          <p:spPr bwMode="auto">
            <a:xfrm>
              <a:off x="1722120" y="1665023"/>
              <a:ext cx="1489690" cy="871795"/>
            </a:xfrm>
            <a:custGeom>
              <a:avLst/>
              <a:gdLst>
                <a:gd name="T0" fmla="*/ 2147483646 w 576"/>
                <a:gd name="T1" fmla="*/ 2147483646 h 379"/>
                <a:gd name="T2" fmla="*/ 2147483646 w 576"/>
                <a:gd name="T3" fmla="*/ 2147483646 h 379"/>
                <a:gd name="T4" fmla="*/ 2147483646 w 576"/>
                <a:gd name="T5" fmla="*/ 2147483646 h 379"/>
                <a:gd name="T6" fmla="*/ 2147483646 w 576"/>
                <a:gd name="T7" fmla="*/ 2147483646 h 379"/>
                <a:gd name="T8" fmla="*/ 2147483646 w 576"/>
                <a:gd name="T9" fmla="*/ 2147483646 h 379"/>
                <a:gd name="T10" fmla="*/ 2147483646 w 576"/>
                <a:gd name="T11" fmla="*/ 2147483646 h 379"/>
                <a:gd name="T12" fmla="*/ 2147483646 w 576"/>
                <a:gd name="T13" fmla="*/ 2147483646 h 379"/>
                <a:gd name="T14" fmla="*/ 2147483646 w 576"/>
                <a:gd name="T15" fmla="*/ 2147483646 h 379"/>
                <a:gd name="T16" fmla="*/ 2147483646 w 576"/>
                <a:gd name="T17" fmla="*/ 2147483646 h 379"/>
                <a:gd name="T18" fmla="*/ 2147483646 w 576"/>
                <a:gd name="T19" fmla="*/ 2147483646 h 379"/>
                <a:gd name="T20" fmla="*/ 2147483646 w 576"/>
                <a:gd name="T21" fmla="*/ 2147483646 h 379"/>
                <a:gd name="T22" fmla="*/ 2147483646 w 576"/>
                <a:gd name="T23" fmla="*/ 2147483646 h 379"/>
                <a:gd name="T24" fmla="*/ 2147483646 w 576"/>
                <a:gd name="T25" fmla="*/ 2147483646 h 379"/>
                <a:gd name="T26" fmla="*/ 2147483646 w 576"/>
                <a:gd name="T27" fmla="*/ 2147483646 h 379"/>
                <a:gd name="T28" fmla="*/ 2147483646 w 576"/>
                <a:gd name="T29" fmla="*/ 2147483646 h 379"/>
                <a:gd name="T30" fmla="*/ 2147483646 w 576"/>
                <a:gd name="T31" fmla="*/ 2147483646 h 379"/>
                <a:gd name="T32" fmla="*/ 2147483646 w 576"/>
                <a:gd name="T33" fmla="*/ 2147483646 h 379"/>
                <a:gd name="T34" fmla="*/ 2147483646 w 576"/>
                <a:gd name="T35" fmla="*/ 2147483646 h 379"/>
                <a:gd name="T36" fmla="*/ 2147483646 w 576"/>
                <a:gd name="T37" fmla="*/ 2147483646 h 379"/>
                <a:gd name="T38" fmla="*/ 2147483646 w 576"/>
                <a:gd name="T39" fmla="*/ 2147483646 h 379"/>
                <a:gd name="T40" fmla="*/ 2147483646 w 576"/>
                <a:gd name="T41" fmla="*/ 2147483646 h 379"/>
                <a:gd name="T42" fmla="*/ 2147483646 w 576"/>
                <a:gd name="T43" fmla="*/ 2147483646 h 379"/>
                <a:gd name="T44" fmla="*/ 2147483646 w 576"/>
                <a:gd name="T45" fmla="*/ 2147483646 h 379"/>
                <a:gd name="T46" fmla="*/ 2147483646 w 576"/>
                <a:gd name="T47" fmla="*/ 2147483646 h 379"/>
                <a:gd name="T48" fmla="*/ 2147483646 w 576"/>
                <a:gd name="T49" fmla="*/ 0 h 379"/>
                <a:gd name="T50" fmla="*/ 0 w 576"/>
                <a:gd name="T51" fmla="*/ 2147483646 h 379"/>
                <a:gd name="T52" fmla="*/ 2147483646 w 576"/>
                <a:gd name="T53" fmla="*/ 2147483646 h 379"/>
                <a:gd name="T54" fmla="*/ 2147483646 w 576"/>
                <a:gd name="T55" fmla="*/ 2147483646 h 379"/>
                <a:gd name="T56" fmla="*/ 2147483646 w 576"/>
                <a:gd name="T57" fmla="*/ 2147483646 h 379"/>
                <a:gd name="T58" fmla="*/ 2147483646 w 576"/>
                <a:gd name="T59" fmla="*/ 2147483646 h 379"/>
                <a:gd name="T60" fmla="*/ 2147483646 w 576"/>
                <a:gd name="T61" fmla="*/ 2147483646 h 379"/>
                <a:gd name="T62" fmla="*/ 2147483646 w 576"/>
                <a:gd name="T63" fmla="*/ 2147483646 h 379"/>
                <a:gd name="T64" fmla="*/ 2147483646 w 576"/>
                <a:gd name="T65" fmla="*/ 2147483646 h 379"/>
                <a:gd name="T66" fmla="*/ 2147483646 w 576"/>
                <a:gd name="T67" fmla="*/ 2147483646 h 379"/>
                <a:gd name="T68" fmla="*/ 2147483646 w 576"/>
                <a:gd name="T69" fmla="*/ 2147483646 h 379"/>
                <a:gd name="T70" fmla="*/ 2147483646 w 576"/>
                <a:gd name="T71" fmla="*/ 2147483646 h 379"/>
                <a:gd name="T72" fmla="*/ 2147483646 w 576"/>
                <a:gd name="T73" fmla="*/ 2147483646 h 379"/>
                <a:gd name="T74" fmla="*/ 2147483646 w 576"/>
                <a:gd name="T75" fmla="*/ 2147483646 h 379"/>
                <a:gd name="T76" fmla="*/ 2147483646 w 576"/>
                <a:gd name="T77" fmla="*/ 2147483646 h 379"/>
                <a:gd name="T78" fmla="*/ 2147483646 w 576"/>
                <a:gd name="T79" fmla="*/ 2147483646 h 379"/>
                <a:gd name="T80" fmla="*/ 2147483646 w 576"/>
                <a:gd name="T81" fmla="*/ 2147483646 h 379"/>
                <a:gd name="T82" fmla="*/ 2147483646 w 576"/>
                <a:gd name="T83" fmla="*/ 2147483646 h 379"/>
                <a:gd name="T84" fmla="*/ 2147483646 w 576"/>
                <a:gd name="T85" fmla="*/ 2147483646 h 379"/>
                <a:gd name="T86" fmla="*/ 2147483646 w 576"/>
                <a:gd name="T87" fmla="*/ 2147483646 h 379"/>
                <a:gd name="T88" fmla="*/ 2147483646 w 576"/>
                <a:gd name="T89" fmla="*/ 2147483646 h 379"/>
                <a:gd name="T90" fmla="*/ 2147483646 w 576"/>
                <a:gd name="T91" fmla="*/ 2147483646 h 379"/>
                <a:gd name="T92" fmla="*/ 2147483646 w 576"/>
                <a:gd name="T93" fmla="*/ 2147483646 h 379"/>
                <a:gd name="T94" fmla="*/ 2147483646 w 576"/>
                <a:gd name="T95" fmla="*/ 2147483646 h 379"/>
                <a:gd name="T96" fmla="*/ 2147483646 w 576"/>
                <a:gd name="T97" fmla="*/ 2147483646 h 379"/>
                <a:gd name="T98" fmla="*/ 2147483646 w 576"/>
                <a:gd name="T99" fmla="*/ 2147483646 h 379"/>
                <a:gd name="T100" fmla="*/ 2147483646 w 576"/>
                <a:gd name="T101" fmla="*/ 2147483646 h 379"/>
                <a:gd name="T102" fmla="*/ 2147483646 w 576"/>
                <a:gd name="T103" fmla="*/ 2147483646 h 379"/>
                <a:gd name="T104" fmla="*/ 2147483646 w 576"/>
                <a:gd name="T105" fmla="*/ 2147483646 h 379"/>
                <a:gd name="T106" fmla="*/ 2147483646 w 576"/>
                <a:gd name="T107" fmla="*/ 2147483646 h 379"/>
                <a:gd name="T108" fmla="*/ 2147483646 w 576"/>
                <a:gd name="T109" fmla="*/ 2147483646 h 379"/>
                <a:gd name="T110" fmla="*/ 2147483646 w 576"/>
                <a:gd name="T111" fmla="*/ 2147483646 h 3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6" h="379">
                  <a:moveTo>
                    <a:pt x="486" y="348"/>
                  </a:moveTo>
                  <a:lnTo>
                    <a:pt x="504" y="348"/>
                  </a:lnTo>
                  <a:lnTo>
                    <a:pt x="492" y="324"/>
                  </a:lnTo>
                  <a:lnTo>
                    <a:pt x="504" y="318"/>
                  </a:lnTo>
                  <a:lnTo>
                    <a:pt x="534" y="318"/>
                  </a:lnTo>
                  <a:lnTo>
                    <a:pt x="528" y="312"/>
                  </a:lnTo>
                  <a:lnTo>
                    <a:pt x="546" y="300"/>
                  </a:lnTo>
                  <a:lnTo>
                    <a:pt x="564" y="288"/>
                  </a:lnTo>
                  <a:lnTo>
                    <a:pt x="576" y="240"/>
                  </a:lnTo>
                  <a:lnTo>
                    <a:pt x="504" y="252"/>
                  </a:lnTo>
                  <a:lnTo>
                    <a:pt x="474" y="294"/>
                  </a:lnTo>
                  <a:lnTo>
                    <a:pt x="426" y="300"/>
                  </a:lnTo>
                  <a:lnTo>
                    <a:pt x="378" y="240"/>
                  </a:lnTo>
                  <a:lnTo>
                    <a:pt x="372" y="162"/>
                  </a:lnTo>
                  <a:lnTo>
                    <a:pt x="384" y="144"/>
                  </a:lnTo>
                  <a:lnTo>
                    <a:pt x="354" y="138"/>
                  </a:lnTo>
                  <a:lnTo>
                    <a:pt x="330" y="114"/>
                  </a:lnTo>
                  <a:lnTo>
                    <a:pt x="312" y="84"/>
                  </a:lnTo>
                  <a:lnTo>
                    <a:pt x="288" y="66"/>
                  </a:lnTo>
                  <a:lnTo>
                    <a:pt x="252" y="78"/>
                  </a:lnTo>
                  <a:lnTo>
                    <a:pt x="204" y="24"/>
                  </a:lnTo>
                  <a:lnTo>
                    <a:pt x="174" y="18"/>
                  </a:lnTo>
                  <a:lnTo>
                    <a:pt x="156" y="30"/>
                  </a:lnTo>
                  <a:lnTo>
                    <a:pt x="108" y="30"/>
                  </a:lnTo>
                  <a:lnTo>
                    <a:pt x="48" y="0"/>
                  </a:lnTo>
                  <a:lnTo>
                    <a:pt x="0" y="6"/>
                  </a:lnTo>
                  <a:lnTo>
                    <a:pt x="36" y="72"/>
                  </a:lnTo>
                  <a:lnTo>
                    <a:pt x="60" y="108"/>
                  </a:lnTo>
                  <a:lnTo>
                    <a:pt x="54" y="120"/>
                  </a:lnTo>
                  <a:lnTo>
                    <a:pt x="96" y="150"/>
                  </a:lnTo>
                  <a:lnTo>
                    <a:pt x="102" y="180"/>
                  </a:lnTo>
                  <a:lnTo>
                    <a:pt x="120" y="192"/>
                  </a:lnTo>
                  <a:lnTo>
                    <a:pt x="144" y="216"/>
                  </a:lnTo>
                  <a:lnTo>
                    <a:pt x="150" y="198"/>
                  </a:lnTo>
                  <a:lnTo>
                    <a:pt x="126" y="180"/>
                  </a:lnTo>
                  <a:lnTo>
                    <a:pt x="102" y="126"/>
                  </a:lnTo>
                  <a:lnTo>
                    <a:pt x="60" y="66"/>
                  </a:lnTo>
                  <a:lnTo>
                    <a:pt x="48" y="30"/>
                  </a:lnTo>
                  <a:lnTo>
                    <a:pt x="78" y="42"/>
                  </a:lnTo>
                  <a:lnTo>
                    <a:pt x="108" y="102"/>
                  </a:lnTo>
                  <a:lnTo>
                    <a:pt x="120" y="120"/>
                  </a:lnTo>
                  <a:lnTo>
                    <a:pt x="150" y="138"/>
                  </a:lnTo>
                  <a:lnTo>
                    <a:pt x="150" y="156"/>
                  </a:lnTo>
                  <a:lnTo>
                    <a:pt x="174" y="168"/>
                  </a:lnTo>
                  <a:lnTo>
                    <a:pt x="186" y="186"/>
                  </a:lnTo>
                  <a:lnTo>
                    <a:pt x="216" y="216"/>
                  </a:lnTo>
                  <a:lnTo>
                    <a:pt x="222" y="258"/>
                  </a:lnTo>
                  <a:lnTo>
                    <a:pt x="222" y="276"/>
                  </a:lnTo>
                  <a:lnTo>
                    <a:pt x="300" y="324"/>
                  </a:lnTo>
                  <a:lnTo>
                    <a:pt x="336" y="342"/>
                  </a:lnTo>
                  <a:lnTo>
                    <a:pt x="402" y="360"/>
                  </a:lnTo>
                  <a:lnTo>
                    <a:pt x="420" y="354"/>
                  </a:lnTo>
                  <a:lnTo>
                    <a:pt x="438" y="354"/>
                  </a:lnTo>
                  <a:lnTo>
                    <a:pt x="468" y="379"/>
                  </a:lnTo>
                  <a:lnTo>
                    <a:pt x="474" y="366"/>
                  </a:lnTo>
                  <a:lnTo>
                    <a:pt x="486" y="348"/>
                  </a:lnTo>
                  <a:close/>
                </a:path>
              </a:pathLst>
            </a:custGeom>
            <a:solidFill>
              <a:schemeClr val="accent2"/>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6" name="Freeform 15"/>
            <p:cNvSpPr>
              <a:spLocks/>
            </p:cNvSpPr>
            <p:nvPr/>
          </p:nvSpPr>
          <p:spPr bwMode="auto">
            <a:xfrm>
              <a:off x="4274980" y="2433099"/>
              <a:ext cx="72131" cy="33638"/>
            </a:xfrm>
            <a:custGeom>
              <a:avLst/>
              <a:gdLst>
                <a:gd name="T0" fmla="*/ 2147483646 w 23"/>
                <a:gd name="T1" fmla="*/ 0 h 18"/>
                <a:gd name="T2" fmla="*/ 2147483646 w 23"/>
                <a:gd name="T3" fmla="*/ 2147483646 h 18"/>
                <a:gd name="T4" fmla="*/ 2147483646 w 23"/>
                <a:gd name="T5" fmla="*/ 2147483646 h 18"/>
                <a:gd name="T6" fmla="*/ 0 w 23"/>
                <a:gd name="T7" fmla="*/ 2147483646 h 18"/>
                <a:gd name="T8" fmla="*/ 2147483646 w 2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8">
                  <a:moveTo>
                    <a:pt x="2" y="0"/>
                  </a:moveTo>
                  <a:lnTo>
                    <a:pt x="23" y="1"/>
                  </a:lnTo>
                  <a:lnTo>
                    <a:pt x="21" y="18"/>
                  </a:lnTo>
                  <a:lnTo>
                    <a:pt x="0" y="13"/>
                  </a:lnTo>
                  <a:lnTo>
                    <a:pt x="2" y="0"/>
                  </a:lnTo>
                  <a:close/>
                </a:path>
              </a:pathLst>
            </a:custGeom>
            <a:solidFill>
              <a:schemeClr val="accent4"/>
            </a:solidFill>
            <a:ln w="6350"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7" name="Freeform 16"/>
            <p:cNvSpPr>
              <a:spLocks/>
            </p:cNvSpPr>
            <p:nvPr/>
          </p:nvSpPr>
          <p:spPr bwMode="auto">
            <a:xfrm>
              <a:off x="4557237" y="4412155"/>
              <a:ext cx="250895" cy="294336"/>
            </a:xfrm>
            <a:custGeom>
              <a:avLst/>
              <a:gdLst>
                <a:gd name="T0" fmla="*/ 2147483646 w 102"/>
                <a:gd name="T1" fmla="*/ 2147483646 h 114"/>
                <a:gd name="T2" fmla="*/ 2147483646 w 102"/>
                <a:gd name="T3" fmla="*/ 2147483646 h 114"/>
                <a:gd name="T4" fmla="*/ 2147483646 w 102"/>
                <a:gd name="T5" fmla="*/ 0 h 114"/>
                <a:gd name="T6" fmla="*/ 2147483646 w 102"/>
                <a:gd name="T7" fmla="*/ 2147483646 h 114"/>
                <a:gd name="T8" fmla="*/ 0 w 102"/>
                <a:gd name="T9" fmla="*/ 2147483646 h 114"/>
                <a:gd name="T10" fmla="*/ 0 w 102"/>
                <a:gd name="T11" fmla="*/ 2147483646 h 114"/>
                <a:gd name="T12" fmla="*/ 2147483646 w 102"/>
                <a:gd name="T13" fmla="*/ 2147483646 h 114"/>
                <a:gd name="T14" fmla="*/ 2147483646 w 102"/>
                <a:gd name="T15" fmla="*/ 2147483646 h 114"/>
                <a:gd name="T16" fmla="*/ 2147483646 w 102"/>
                <a:gd name="T17" fmla="*/ 2147483646 h 114"/>
                <a:gd name="T18" fmla="*/ 2147483646 w 102"/>
                <a:gd name="T19" fmla="*/ 2147483646 h 114"/>
                <a:gd name="T20" fmla="*/ 2147483646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6" y="24"/>
                  </a:moveTo>
                  <a:lnTo>
                    <a:pt x="36" y="6"/>
                  </a:lnTo>
                  <a:lnTo>
                    <a:pt x="18" y="0"/>
                  </a:lnTo>
                  <a:lnTo>
                    <a:pt x="6" y="18"/>
                  </a:lnTo>
                  <a:lnTo>
                    <a:pt x="0" y="48"/>
                  </a:lnTo>
                  <a:lnTo>
                    <a:pt x="0" y="78"/>
                  </a:lnTo>
                  <a:lnTo>
                    <a:pt x="24" y="96"/>
                  </a:lnTo>
                  <a:lnTo>
                    <a:pt x="36" y="108"/>
                  </a:lnTo>
                  <a:lnTo>
                    <a:pt x="66" y="114"/>
                  </a:lnTo>
                  <a:lnTo>
                    <a:pt x="96" y="90"/>
                  </a:lnTo>
                  <a:lnTo>
                    <a:pt x="102" y="78"/>
                  </a:lnTo>
                  <a:lnTo>
                    <a:pt x="84" y="42"/>
                  </a:lnTo>
                  <a:lnTo>
                    <a:pt x="66" y="24"/>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8" name="Freeform 17"/>
            <p:cNvSpPr>
              <a:spLocks/>
            </p:cNvSpPr>
            <p:nvPr/>
          </p:nvSpPr>
          <p:spPr bwMode="auto">
            <a:xfrm>
              <a:off x="3475250" y="3192766"/>
              <a:ext cx="633511" cy="692389"/>
            </a:xfrm>
            <a:custGeom>
              <a:avLst/>
              <a:gdLst>
                <a:gd name="T0" fmla="*/ 2147483646 w 240"/>
                <a:gd name="T1" fmla="*/ 2147483646 h 337"/>
                <a:gd name="T2" fmla="*/ 2147483646 w 240"/>
                <a:gd name="T3" fmla="*/ 2147483646 h 337"/>
                <a:gd name="T4" fmla="*/ 2147483646 w 240"/>
                <a:gd name="T5" fmla="*/ 2147483646 h 337"/>
                <a:gd name="T6" fmla="*/ 2147483646 w 240"/>
                <a:gd name="T7" fmla="*/ 2147483646 h 337"/>
                <a:gd name="T8" fmla="*/ 2147483646 w 240"/>
                <a:gd name="T9" fmla="*/ 2147483646 h 337"/>
                <a:gd name="T10" fmla="*/ 2147483646 w 240"/>
                <a:gd name="T11" fmla="*/ 2147483646 h 337"/>
                <a:gd name="T12" fmla="*/ 2147483646 w 240"/>
                <a:gd name="T13" fmla="*/ 2147483646 h 337"/>
                <a:gd name="T14" fmla="*/ 2147483646 w 240"/>
                <a:gd name="T15" fmla="*/ 2147483646 h 337"/>
                <a:gd name="T16" fmla="*/ 2147483646 w 240"/>
                <a:gd name="T17" fmla="*/ 2147483646 h 337"/>
                <a:gd name="T18" fmla="*/ 2147483646 w 240"/>
                <a:gd name="T19" fmla="*/ 2147483646 h 337"/>
                <a:gd name="T20" fmla="*/ 2147483646 w 240"/>
                <a:gd name="T21" fmla="*/ 2147483646 h 337"/>
                <a:gd name="T22" fmla="*/ 2147483646 w 240"/>
                <a:gd name="T23" fmla="*/ 2147483646 h 337"/>
                <a:gd name="T24" fmla="*/ 2147483646 w 240"/>
                <a:gd name="T25" fmla="*/ 2147483646 h 337"/>
                <a:gd name="T26" fmla="*/ 2147483646 w 240"/>
                <a:gd name="T27" fmla="*/ 0 h 337"/>
                <a:gd name="T28" fmla="*/ 2147483646 w 240"/>
                <a:gd name="T29" fmla="*/ 0 h 337"/>
                <a:gd name="T30" fmla="*/ 2147483646 w 240"/>
                <a:gd name="T31" fmla="*/ 2147483646 h 337"/>
                <a:gd name="T32" fmla="*/ 2147483646 w 240"/>
                <a:gd name="T33" fmla="*/ 2147483646 h 337"/>
                <a:gd name="T34" fmla="*/ 2147483646 w 240"/>
                <a:gd name="T35" fmla="*/ 2147483646 h 337"/>
                <a:gd name="T36" fmla="*/ 2147483646 w 240"/>
                <a:gd name="T37" fmla="*/ 2147483646 h 337"/>
                <a:gd name="T38" fmla="*/ 2147483646 w 240"/>
                <a:gd name="T39" fmla="*/ 2147483646 h 337"/>
                <a:gd name="T40" fmla="*/ 2147483646 w 240"/>
                <a:gd name="T41" fmla="*/ 2147483646 h 337"/>
                <a:gd name="T42" fmla="*/ 0 w 240"/>
                <a:gd name="T43" fmla="*/ 2147483646 h 337"/>
                <a:gd name="T44" fmla="*/ 2147483646 w 240"/>
                <a:gd name="T45" fmla="*/ 2147483646 h 337"/>
                <a:gd name="T46" fmla="*/ 2147483646 w 240"/>
                <a:gd name="T47" fmla="*/ 2147483646 h 337"/>
                <a:gd name="T48" fmla="*/ 2147483646 w 240"/>
                <a:gd name="T49" fmla="*/ 2147483646 h 337"/>
                <a:gd name="T50" fmla="*/ 2147483646 w 240"/>
                <a:gd name="T51" fmla="*/ 2147483646 h 337"/>
                <a:gd name="T52" fmla="*/ 2147483646 w 240"/>
                <a:gd name="T53" fmla="*/ 2147483646 h 337"/>
                <a:gd name="T54" fmla="*/ 2147483646 w 240"/>
                <a:gd name="T55" fmla="*/ 2147483646 h 337"/>
                <a:gd name="T56" fmla="*/ 2147483646 w 240"/>
                <a:gd name="T57" fmla="*/ 2147483646 h 337"/>
                <a:gd name="T58" fmla="*/ 2147483646 w 240"/>
                <a:gd name="T59" fmla="*/ 2147483646 h 337"/>
                <a:gd name="T60" fmla="*/ 2147483646 w 240"/>
                <a:gd name="T61" fmla="*/ 2147483646 h 337"/>
                <a:gd name="T62" fmla="*/ 2147483646 w 240"/>
                <a:gd name="T63" fmla="*/ 2147483646 h 3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0" h="337">
                  <a:moveTo>
                    <a:pt x="228" y="204"/>
                  </a:moveTo>
                  <a:lnTo>
                    <a:pt x="228" y="198"/>
                  </a:lnTo>
                  <a:lnTo>
                    <a:pt x="216" y="198"/>
                  </a:lnTo>
                  <a:lnTo>
                    <a:pt x="210" y="162"/>
                  </a:lnTo>
                  <a:lnTo>
                    <a:pt x="180" y="174"/>
                  </a:lnTo>
                  <a:lnTo>
                    <a:pt x="156" y="156"/>
                  </a:lnTo>
                  <a:lnTo>
                    <a:pt x="156" y="120"/>
                  </a:lnTo>
                  <a:lnTo>
                    <a:pt x="180" y="84"/>
                  </a:lnTo>
                  <a:lnTo>
                    <a:pt x="198" y="72"/>
                  </a:lnTo>
                  <a:lnTo>
                    <a:pt x="204" y="54"/>
                  </a:lnTo>
                  <a:lnTo>
                    <a:pt x="192" y="36"/>
                  </a:lnTo>
                  <a:lnTo>
                    <a:pt x="168" y="36"/>
                  </a:lnTo>
                  <a:lnTo>
                    <a:pt x="150" y="18"/>
                  </a:lnTo>
                  <a:lnTo>
                    <a:pt x="120" y="0"/>
                  </a:lnTo>
                  <a:lnTo>
                    <a:pt x="108" y="24"/>
                  </a:lnTo>
                  <a:lnTo>
                    <a:pt x="84" y="48"/>
                  </a:lnTo>
                  <a:lnTo>
                    <a:pt x="66" y="54"/>
                  </a:lnTo>
                  <a:lnTo>
                    <a:pt x="42" y="78"/>
                  </a:lnTo>
                  <a:lnTo>
                    <a:pt x="24" y="72"/>
                  </a:lnTo>
                  <a:lnTo>
                    <a:pt x="18" y="60"/>
                  </a:lnTo>
                  <a:lnTo>
                    <a:pt x="0" y="72"/>
                  </a:lnTo>
                  <a:lnTo>
                    <a:pt x="18" y="114"/>
                  </a:lnTo>
                  <a:lnTo>
                    <a:pt x="54" y="174"/>
                  </a:lnTo>
                  <a:lnTo>
                    <a:pt x="90" y="252"/>
                  </a:lnTo>
                  <a:lnTo>
                    <a:pt x="90" y="264"/>
                  </a:lnTo>
                  <a:lnTo>
                    <a:pt x="216" y="337"/>
                  </a:lnTo>
                  <a:lnTo>
                    <a:pt x="222" y="337"/>
                  </a:lnTo>
                  <a:lnTo>
                    <a:pt x="228" y="307"/>
                  </a:lnTo>
                  <a:lnTo>
                    <a:pt x="234" y="270"/>
                  </a:lnTo>
                  <a:lnTo>
                    <a:pt x="240" y="222"/>
                  </a:lnTo>
                  <a:lnTo>
                    <a:pt x="228" y="204"/>
                  </a:lnTo>
                </a:path>
              </a:pathLst>
            </a:custGeom>
            <a:solidFill>
              <a:schemeClr val="accent2"/>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19" name="Freeform 18"/>
            <p:cNvSpPr>
              <a:spLocks/>
            </p:cNvSpPr>
            <p:nvPr/>
          </p:nvSpPr>
          <p:spPr bwMode="auto">
            <a:xfrm>
              <a:off x="3879820" y="2974116"/>
              <a:ext cx="1746857" cy="1609034"/>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0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0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0">
                  <a:moveTo>
                    <a:pt x="5000" y="7769"/>
                  </a:moveTo>
                  <a:cubicBezTo>
                    <a:pt x="5027" y="7795"/>
                    <a:pt x="5055" y="7820"/>
                    <a:pt x="5082" y="7846"/>
                  </a:cubicBezTo>
                  <a:cubicBezTo>
                    <a:pt x="5027" y="8000"/>
                    <a:pt x="4973" y="8154"/>
                    <a:pt x="4918" y="8308"/>
                  </a:cubicBezTo>
                  <a:lnTo>
                    <a:pt x="4672" y="8462"/>
                  </a:lnTo>
                  <a:lnTo>
                    <a:pt x="4098" y="9000"/>
                  </a:lnTo>
                  <a:lnTo>
                    <a:pt x="4180" y="9000"/>
                  </a:lnTo>
                  <a:lnTo>
                    <a:pt x="4098" y="9000"/>
                  </a:lnTo>
                  <a:lnTo>
                    <a:pt x="4344" y="9077"/>
                  </a:lnTo>
                  <a:lnTo>
                    <a:pt x="4754" y="9308"/>
                  </a:lnTo>
                  <a:lnTo>
                    <a:pt x="5000" y="9538"/>
                  </a:lnTo>
                  <a:lnTo>
                    <a:pt x="5246" y="10000"/>
                  </a:lnTo>
                  <a:cubicBezTo>
                    <a:pt x="5273" y="9923"/>
                    <a:pt x="5301" y="9846"/>
                    <a:pt x="5328" y="9769"/>
                  </a:cubicBezTo>
                  <a:lnTo>
                    <a:pt x="5656" y="9462"/>
                  </a:lnTo>
                  <a:lnTo>
                    <a:pt x="6066" y="9077"/>
                  </a:lnTo>
                  <a:lnTo>
                    <a:pt x="6393" y="8077"/>
                  </a:lnTo>
                  <a:lnTo>
                    <a:pt x="6639" y="7615"/>
                  </a:lnTo>
                  <a:lnTo>
                    <a:pt x="7541" y="7077"/>
                  </a:lnTo>
                  <a:lnTo>
                    <a:pt x="8115" y="7000"/>
                  </a:lnTo>
                  <a:lnTo>
                    <a:pt x="8279" y="6923"/>
                  </a:lnTo>
                  <a:lnTo>
                    <a:pt x="8443" y="6615"/>
                  </a:lnTo>
                  <a:cubicBezTo>
                    <a:pt x="8470" y="6513"/>
                    <a:pt x="8498" y="6410"/>
                    <a:pt x="8525" y="6308"/>
                  </a:cubicBezTo>
                  <a:cubicBezTo>
                    <a:pt x="8607" y="6180"/>
                    <a:pt x="8688" y="6051"/>
                    <a:pt x="8770" y="5923"/>
                  </a:cubicBezTo>
                  <a:cubicBezTo>
                    <a:pt x="8797" y="5872"/>
                    <a:pt x="8825" y="5820"/>
                    <a:pt x="8852" y="5769"/>
                  </a:cubicBezTo>
                  <a:cubicBezTo>
                    <a:pt x="8879" y="5333"/>
                    <a:pt x="8907" y="4898"/>
                    <a:pt x="8934" y="4462"/>
                  </a:cubicBezTo>
                  <a:lnTo>
                    <a:pt x="9180" y="4385"/>
                  </a:lnTo>
                  <a:lnTo>
                    <a:pt x="10000" y="3385"/>
                  </a:lnTo>
                  <a:lnTo>
                    <a:pt x="10000" y="3154"/>
                  </a:lnTo>
                  <a:cubicBezTo>
                    <a:pt x="9945" y="2974"/>
                    <a:pt x="9891" y="2795"/>
                    <a:pt x="9836" y="2615"/>
                  </a:cubicBezTo>
                  <a:lnTo>
                    <a:pt x="9344" y="2462"/>
                  </a:lnTo>
                  <a:lnTo>
                    <a:pt x="8607" y="2077"/>
                  </a:lnTo>
                  <a:lnTo>
                    <a:pt x="7787" y="2000"/>
                  </a:lnTo>
                  <a:lnTo>
                    <a:pt x="7541" y="1923"/>
                  </a:lnTo>
                  <a:lnTo>
                    <a:pt x="7377" y="1692"/>
                  </a:lnTo>
                  <a:lnTo>
                    <a:pt x="6721" y="1462"/>
                  </a:lnTo>
                  <a:lnTo>
                    <a:pt x="6148" y="1154"/>
                  </a:lnTo>
                  <a:cubicBezTo>
                    <a:pt x="6121" y="1051"/>
                    <a:pt x="6093" y="949"/>
                    <a:pt x="6066" y="846"/>
                  </a:cubicBezTo>
                  <a:lnTo>
                    <a:pt x="5820" y="231"/>
                  </a:lnTo>
                  <a:lnTo>
                    <a:pt x="5738" y="231"/>
                  </a:lnTo>
                  <a:lnTo>
                    <a:pt x="5410" y="692"/>
                  </a:lnTo>
                  <a:lnTo>
                    <a:pt x="5082" y="846"/>
                  </a:lnTo>
                  <a:cubicBezTo>
                    <a:pt x="5055" y="820"/>
                    <a:pt x="5027" y="795"/>
                    <a:pt x="5000" y="769"/>
                  </a:cubicBezTo>
                  <a:lnTo>
                    <a:pt x="4590" y="769"/>
                  </a:lnTo>
                  <a:lnTo>
                    <a:pt x="4426" y="846"/>
                  </a:lnTo>
                  <a:lnTo>
                    <a:pt x="4344" y="846"/>
                  </a:lnTo>
                  <a:lnTo>
                    <a:pt x="3934" y="923"/>
                  </a:lnTo>
                  <a:lnTo>
                    <a:pt x="3689" y="1000"/>
                  </a:lnTo>
                  <a:lnTo>
                    <a:pt x="3443" y="769"/>
                  </a:lnTo>
                  <a:cubicBezTo>
                    <a:pt x="3470" y="615"/>
                    <a:pt x="3498" y="462"/>
                    <a:pt x="3525" y="308"/>
                  </a:cubicBezTo>
                  <a:lnTo>
                    <a:pt x="3361" y="77"/>
                  </a:lnTo>
                  <a:lnTo>
                    <a:pt x="3197" y="0"/>
                  </a:lnTo>
                  <a:cubicBezTo>
                    <a:pt x="3224" y="51"/>
                    <a:pt x="3252" y="103"/>
                    <a:pt x="3279" y="154"/>
                  </a:cubicBezTo>
                  <a:lnTo>
                    <a:pt x="2869" y="308"/>
                  </a:lnTo>
                  <a:lnTo>
                    <a:pt x="2213" y="308"/>
                  </a:lnTo>
                  <a:lnTo>
                    <a:pt x="2459" y="692"/>
                  </a:lnTo>
                  <a:cubicBezTo>
                    <a:pt x="2486" y="769"/>
                    <a:pt x="2514" y="846"/>
                    <a:pt x="2541" y="923"/>
                  </a:cubicBezTo>
                  <a:lnTo>
                    <a:pt x="1803" y="1154"/>
                  </a:lnTo>
                  <a:lnTo>
                    <a:pt x="1557" y="923"/>
                  </a:lnTo>
                  <a:lnTo>
                    <a:pt x="902" y="1077"/>
                  </a:lnTo>
                  <a:cubicBezTo>
                    <a:pt x="929" y="1205"/>
                    <a:pt x="957" y="1334"/>
                    <a:pt x="984" y="1462"/>
                  </a:cubicBezTo>
                  <a:cubicBezTo>
                    <a:pt x="929" y="1744"/>
                    <a:pt x="875" y="2026"/>
                    <a:pt x="820" y="2308"/>
                  </a:cubicBezTo>
                  <a:cubicBezTo>
                    <a:pt x="765" y="2257"/>
                    <a:pt x="711" y="2205"/>
                    <a:pt x="656" y="2154"/>
                  </a:cubicBezTo>
                  <a:cubicBezTo>
                    <a:pt x="629" y="2231"/>
                    <a:pt x="601" y="2308"/>
                    <a:pt x="574" y="2385"/>
                  </a:cubicBezTo>
                  <a:lnTo>
                    <a:pt x="328" y="2538"/>
                  </a:lnTo>
                  <a:lnTo>
                    <a:pt x="0" y="3000"/>
                  </a:lnTo>
                  <a:lnTo>
                    <a:pt x="0" y="3462"/>
                  </a:lnTo>
                  <a:lnTo>
                    <a:pt x="328" y="3692"/>
                  </a:lnTo>
                  <a:lnTo>
                    <a:pt x="738" y="3538"/>
                  </a:lnTo>
                  <a:cubicBezTo>
                    <a:pt x="765" y="3692"/>
                    <a:pt x="793" y="3846"/>
                    <a:pt x="820" y="4000"/>
                  </a:cubicBezTo>
                  <a:lnTo>
                    <a:pt x="984" y="4000"/>
                  </a:lnTo>
                  <a:lnTo>
                    <a:pt x="984" y="4077"/>
                  </a:lnTo>
                  <a:cubicBezTo>
                    <a:pt x="1311" y="4000"/>
                    <a:pt x="1240" y="3993"/>
                    <a:pt x="1311" y="4000"/>
                  </a:cubicBezTo>
                  <a:cubicBezTo>
                    <a:pt x="1382" y="4007"/>
                    <a:pt x="1378" y="4124"/>
                    <a:pt x="1411" y="4121"/>
                  </a:cubicBezTo>
                  <a:cubicBezTo>
                    <a:pt x="1487" y="4047"/>
                    <a:pt x="1644" y="3939"/>
                    <a:pt x="1720" y="3900"/>
                  </a:cubicBezTo>
                  <a:cubicBezTo>
                    <a:pt x="1796" y="3861"/>
                    <a:pt x="1787" y="3873"/>
                    <a:pt x="1869" y="3886"/>
                  </a:cubicBezTo>
                  <a:cubicBezTo>
                    <a:pt x="1951" y="3899"/>
                    <a:pt x="2074" y="3776"/>
                    <a:pt x="2131" y="3846"/>
                  </a:cubicBezTo>
                  <a:cubicBezTo>
                    <a:pt x="2188" y="3916"/>
                    <a:pt x="2186" y="4154"/>
                    <a:pt x="2213" y="4308"/>
                  </a:cubicBezTo>
                  <a:lnTo>
                    <a:pt x="2705" y="4538"/>
                  </a:lnTo>
                  <a:lnTo>
                    <a:pt x="3279" y="4769"/>
                  </a:lnTo>
                  <a:lnTo>
                    <a:pt x="3279" y="5077"/>
                  </a:lnTo>
                  <a:lnTo>
                    <a:pt x="3443" y="5308"/>
                  </a:lnTo>
                  <a:cubicBezTo>
                    <a:pt x="3525" y="5308"/>
                    <a:pt x="3934" y="5385"/>
                    <a:pt x="3934" y="5385"/>
                  </a:cubicBezTo>
                  <a:lnTo>
                    <a:pt x="3934" y="5692"/>
                  </a:lnTo>
                  <a:lnTo>
                    <a:pt x="3934" y="6231"/>
                  </a:lnTo>
                </a:path>
              </a:pathLst>
            </a:custGeom>
            <a:solidFill>
              <a:schemeClr val="accent2"/>
            </a:solidFill>
            <a:ln w="9525"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0" name="Freeform 19"/>
            <p:cNvSpPr>
              <a:spLocks/>
            </p:cNvSpPr>
            <p:nvPr/>
          </p:nvSpPr>
          <p:spPr bwMode="auto">
            <a:xfrm>
              <a:off x="3854730" y="4036527"/>
              <a:ext cx="934585" cy="1673509"/>
            </a:xfrm>
            <a:custGeom>
              <a:avLst/>
              <a:gdLst>
                <a:gd name="T0" fmla="*/ 2147483646 w 10000"/>
                <a:gd name="T1" fmla="*/ 2147483646 h 10001"/>
                <a:gd name="T2" fmla="*/ 2147483646 w 10000"/>
                <a:gd name="T3" fmla="*/ 2147483646 h 10001"/>
                <a:gd name="T4" fmla="*/ 2147483646 w 10000"/>
                <a:gd name="T5" fmla="*/ 2147483646 h 10001"/>
                <a:gd name="T6" fmla="*/ 2147483646 w 10000"/>
                <a:gd name="T7" fmla="*/ 2147483646 h 10001"/>
                <a:gd name="T8" fmla="*/ 2147483646 w 10000"/>
                <a:gd name="T9" fmla="*/ 2147483646 h 10001"/>
                <a:gd name="T10" fmla="*/ 2147483646 w 10000"/>
                <a:gd name="T11" fmla="*/ 2147483646 h 10001"/>
                <a:gd name="T12" fmla="*/ 2147483646 w 10000"/>
                <a:gd name="T13" fmla="*/ 2147483646 h 10001"/>
                <a:gd name="T14" fmla="*/ 2147483646 w 10000"/>
                <a:gd name="T15" fmla="*/ 2147483646 h 10001"/>
                <a:gd name="T16" fmla="*/ 2147483646 w 10000"/>
                <a:gd name="T17" fmla="*/ 2147483646 h 10001"/>
                <a:gd name="T18" fmla="*/ 2147483646 w 10000"/>
                <a:gd name="T19" fmla="*/ 2147483646 h 10001"/>
                <a:gd name="T20" fmla="*/ 2147483646 w 10000"/>
                <a:gd name="T21" fmla="*/ 2147483646 h 10001"/>
                <a:gd name="T22" fmla="*/ 2147483646 w 10000"/>
                <a:gd name="T23" fmla="*/ 2147483646 h 10001"/>
                <a:gd name="T24" fmla="*/ 2147483646 w 10000"/>
                <a:gd name="T25" fmla="*/ 2147483646 h 10001"/>
                <a:gd name="T26" fmla="*/ 2147483646 w 10000"/>
                <a:gd name="T27" fmla="*/ 2147483646 h 10001"/>
                <a:gd name="T28" fmla="*/ 2147483646 w 10000"/>
                <a:gd name="T29" fmla="*/ 0 h 10001"/>
                <a:gd name="T30" fmla="*/ 2147483646 w 10000"/>
                <a:gd name="T31" fmla="*/ 2147483646 h 10001"/>
                <a:gd name="T32" fmla="*/ 2147483646 w 10000"/>
                <a:gd name="T33" fmla="*/ 2147483646 h 10001"/>
                <a:gd name="T34" fmla="*/ 2147483646 w 10000"/>
                <a:gd name="T35" fmla="*/ 2147483646 h 10001"/>
                <a:gd name="T36" fmla="*/ 2147483646 w 10000"/>
                <a:gd name="T37" fmla="*/ 2147483646 h 10001"/>
                <a:gd name="T38" fmla="*/ 2147483646 w 10000"/>
                <a:gd name="T39" fmla="*/ 2147483646 h 10001"/>
                <a:gd name="T40" fmla="*/ 2147483646 w 10000"/>
                <a:gd name="T41" fmla="*/ 2147483646 h 10001"/>
                <a:gd name="T42" fmla="*/ 2147483646 w 10000"/>
                <a:gd name="T43" fmla="*/ 2147483646 h 10001"/>
                <a:gd name="T44" fmla="*/ 2147483646 w 10000"/>
                <a:gd name="T45" fmla="*/ 2147483646 h 10001"/>
                <a:gd name="T46" fmla="*/ 2147483646 w 10000"/>
                <a:gd name="T47" fmla="*/ 2147483646 h 10001"/>
                <a:gd name="T48" fmla="*/ 2147483646 w 10000"/>
                <a:gd name="T49" fmla="*/ 2147483646 h 10001"/>
                <a:gd name="T50" fmla="*/ 2147483646 w 10000"/>
                <a:gd name="T51" fmla="*/ 2147483646 h 10001"/>
                <a:gd name="T52" fmla="*/ 2147483646 w 10000"/>
                <a:gd name="T53" fmla="*/ 2147483646 h 10001"/>
                <a:gd name="T54" fmla="*/ 2147483646 w 10000"/>
                <a:gd name="T55" fmla="*/ 2147483646 h 10001"/>
                <a:gd name="T56" fmla="*/ 2147483646 w 10000"/>
                <a:gd name="T57" fmla="*/ 2147483646 h 10001"/>
                <a:gd name="T58" fmla="*/ 2147483646 w 10000"/>
                <a:gd name="T59" fmla="*/ 2147483646 h 10001"/>
                <a:gd name="T60" fmla="*/ 2147483646 w 10000"/>
                <a:gd name="T61" fmla="*/ 2147483646 h 10001"/>
                <a:gd name="T62" fmla="*/ 2147483646 w 10000"/>
                <a:gd name="T63" fmla="*/ 2147483646 h 10001"/>
                <a:gd name="T64" fmla="*/ 2147483646 w 10000"/>
                <a:gd name="T65" fmla="*/ 2147483646 h 10001"/>
                <a:gd name="T66" fmla="*/ 0 w 10000"/>
                <a:gd name="T67" fmla="*/ 2147483646 h 10001"/>
                <a:gd name="T68" fmla="*/ 2147483646 w 10000"/>
                <a:gd name="T69" fmla="*/ 2147483646 h 10001"/>
                <a:gd name="T70" fmla="*/ 2147483646 w 10000"/>
                <a:gd name="T71" fmla="*/ 2147483646 h 10001"/>
                <a:gd name="T72" fmla="*/ 2147483646 w 10000"/>
                <a:gd name="T73" fmla="*/ 2147483646 h 10001"/>
                <a:gd name="T74" fmla="*/ 2147483646 w 10000"/>
                <a:gd name="T75" fmla="*/ 2147483646 h 10001"/>
                <a:gd name="T76" fmla="*/ 2147483646 w 10000"/>
                <a:gd name="T77" fmla="*/ 2147483646 h 10001"/>
                <a:gd name="T78" fmla="*/ 2147483646 w 10000"/>
                <a:gd name="T79" fmla="*/ 2147483646 h 10001"/>
                <a:gd name="T80" fmla="*/ 2147483646 w 10000"/>
                <a:gd name="T81" fmla="*/ 2147483646 h 10001"/>
                <a:gd name="T82" fmla="*/ 2147483646 w 10000"/>
                <a:gd name="T83" fmla="*/ 2147483646 h 10001"/>
                <a:gd name="T84" fmla="*/ 2147483646 w 10000"/>
                <a:gd name="T85" fmla="*/ 2147483646 h 10001"/>
                <a:gd name="T86" fmla="*/ 2147483646 w 10000"/>
                <a:gd name="T87" fmla="*/ 2147483646 h 10001"/>
                <a:gd name="T88" fmla="*/ 2147483646 w 10000"/>
                <a:gd name="T89" fmla="*/ 2147483646 h 10001"/>
                <a:gd name="T90" fmla="*/ 2147483646 w 10000"/>
                <a:gd name="T91" fmla="*/ 2147483646 h 10001"/>
                <a:gd name="T92" fmla="*/ 2147483646 w 10000"/>
                <a:gd name="T93" fmla="*/ 2147483646 h 10001"/>
                <a:gd name="T94" fmla="*/ 2147483646 w 10000"/>
                <a:gd name="T95" fmla="*/ 2147483646 h 10001"/>
                <a:gd name="T96" fmla="*/ 2147483646 w 10000"/>
                <a:gd name="T97" fmla="*/ 2147483646 h 10001"/>
                <a:gd name="T98" fmla="*/ 2147483646 w 10000"/>
                <a:gd name="T99" fmla="*/ 2147483646 h 10001"/>
                <a:gd name="T100" fmla="*/ 2147483646 w 10000"/>
                <a:gd name="T101" fmla="*/ 2147483646 h 10001"/>
                <a:gd name="T102" fmla="*/ 2147483646 w 10000"/>
                <a:gd name="T103" fmla="*/ 2147483646 h 10001"/>
                <a:gd name="T104" fmla="*/ 2147483646 w 10000"/>
                <a:gd name="T105" fmla="*/ 2147483646 h 10001"/>
                <a:gd name="T106" fmla="*/ 2147483646 w 10000"/>
                <a:gd name="T107" fmla="*/ 2147483646 h 10001"/>
                <a:gd name="T108" fmla="*/ 2147483646 w 10000"/>
                <a:gd name="T109" fmla="*/ 2147483646 h 10001"/>
                <a:gd name="T110" fmla="*/ 2147483646 w 10000"/>
                <a:gd name="T111" fmla="*/ 2147483646 h 10001"/>
                <a:gd name="T112" fmla="*/ 2147483646 w 10000"/>
                <a:gd name="T113" fmla="*/ 2147483646 h 10001"/>
                <a:gd name="T114" fmla="*/ 2147483646 w 10000"/>
                <a:gd name="T115" fmla="*/ 2147483646 h 10001"/>
                <a:gd name="T116" fmla="*/ 2147483646 w 10000"/>
                <a:gd name="T117" fmla="*/ 2147483646 h 10001"/>
                <a:gd name="T118" fmla="*/ 2147483646 w 10000"/>
                <a:gd name="T119" fmla="*/ 2147483646 h 10001"/>
                <a:gd name="T120" fmla="*/ 2147483646 w 10000"/>
                <a:gd name="T121" fmla="*/ 2147483646 h 10001"/>
                <a:gd name="T122" fmla="*/ 2147483646 w 10000"/>
                <a:gd name="T123" fmla="*/ 2147483646 h 10001"/>
                <a:gd name="T124" fmla="*/ 2147483646 w 10000"/>
                <a:gd name="T125" fmla="*/ 2147483646 h 100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00" h="10001">
                  <a:moveTo>
                    <a:pt x="7581" y="2950"/>
                  </a:moveTo>
                  <a:cubicBezTo>
                    <a:pt x="7635" y="2818"/>
                    <a:pt x="7688" y="2685"/>
                    <a:pt x="7742" y="2552"/>
                  </a:cubicBezTo>
                  <a:lnTo>
                    <a:pt x="8065" y="2312"/>
                  </a:lnTo>
                  <a:lnTo>
                    <a:pt x="9194" y="1754"/>
                  </a:lnTo>
                  <a:lnTo>
                    <a:pt x="9677" y="1595"/>
                  </a:lnTo>
                  <a:lnTo>
                    <a:pt x="10000" y="1116"/>
                  </a:lnTo>
                  <a:lnTo>
                    <a:pt x="9839" y="1037"/>
                  </a:lnTo>
                  <a:lnTo>
                    <a:pt x="9355" y="1197"/>
                  </a:lnTo>
                  <a:lnTo>
                    <a:pt x="8387" y="1435"/>
                  </a:lnTo>
                  <a:lnTo>
                    <a:pt x="7581" y="1356"/>
                  </a:lnTo>
                  <a:cubicBezTo>
                    <a:pt x="7635" y="1170"/>
                    <a:pt x="7688" y="983"/>
                    <a:pt x="7742" y="797"/>
                  </a:cubicBezTo>
                  <a:lnTo>
                    <a:pt x="7258" y="638"/>
                  </a:lnTo>
                  <a:lnTo>
                    <a:pt x="6290" y="479"/>
                  </a:lnTo>
                  <a:lnTo>
                    <a:pt x="5806" y="319"/>
                  </a:lnTo>
                  <a:lnTo>
                    <a:pt x="5323" y="0"/>
                  </a:lnTo>
                  <a:lnTo>
                    <a:pt x="4677" y="81"/>
                  </a:lnTo>
                  <a:lnTo>
                    <a:pt x="4516" y="159"/>
                  </a:lnTo>
                  <a:lnTo>
                    <a:pt x="3710" y="81"/>
                  </a:lnTo>
                  <a:cubicBezTo>
                    <a:pt x="3387" y="81"/>
                    <a:pt x="3476" y="72"/>
                    <a:pt x="3387" y="81"/>
                  </a:cubicBezTo>
                  <a:cubicBezTo>
                    <a:pt x="3298" y="89"/>
                    <a:pt x="3178" y="131"/>
                    <a:pt x="3178" y="131"/>
                  </a:cubicBezTo>
                  <a:cubicBezTo>
                    <a:pt x="3339" y="211"/>
                    <a:pt x="3245" y="168"/>
                    <a:pt x="3226" y="240"/>
                  </a:cubicBezTo>
                  <a:cubicBezTo>
                    <a:pt x="3207" y="310"/>
                    <a:pt x="3065" y="558"/>
                    <a:pt x="3065" y="558"/>
                  </a:cubicBezTo>
                  <a:lnTo>
                    <a:pt x="2581" y="797"/>
                  </a:lnTo>
                  <a:lnTo>
                    <a:pt x="2581" y="1275"/>
                  </a:lnTo>
                  <a:lnTo>
                    <a:pt x="2258" y="1595"/>
                  </a:lnTo>
                  <a:lnTo>
                    <a:pt x="1774" y="2631"/>
                  </a:lnTo>
                  <a:cubicBezTo>
                    <a:pt x="1828" y="2896"/>
                    <a:pt x="1881" y="3163"/>
                    <a:pt x="1935" y="3428"/>
                  </a:cubicBezTo>
                  <a:lnTo>
                    <a:pt x="968" y="4466"/>
                  </a:lnTo>
                  <a:lnTo>
                    <a:pt x="806" y="5582"/>
                  </a:lnTo>
                  <a:lnTo>
                    <a:pt x="806" y="6141"/>
                  </a:lnTo>
                  <a:cubicBezTo>
                    <a:pt x="752" y="6327"/>
                    <a:pt x="699" y="6514"/>
                    <a:pt x="645" y="6699"/>
                  </a:cubicBezTo>
                  <a:lnTo>
                    <a:pt x="968" y="7019"/>
                  </a:lnTo>
                  <a:lnTo>
                    <a:pt x="484" y="8294"/>
                  </a:lnTo>
                  <a:lnTo>
                    <a:pt x="0" y="8852"/>
                  </a:lnTo>
                  <a:cubicBezTo>
                    <a:pt x="54" y="8985"/>
                    <a:pt x="47" y="9085"/>
                    <a:pt x="161" y="9251"/>
                  </a:cubicBezTo>
                  <a:cubicBezTo>
                    <a:pt x="275" y="9417"/>
                    <a:pt x="316" y="9724"/>
                    <a:pt x="685" y="9848"/>
                  </a:cubicBezTo>
                  <a:cubicBezTo>
                    <a:pt x="1054" y="9973"/>
                    <a:pt x="2126" y="10011"/>
                    <a:pt x="2375" y="10000"/>
                  </a:cubicBezTo>
                  <a:cubicBezTo>
                    <a:pt x="2624" y="9989"/>
                    <a:pt x="2202" y="9881"/>
                    <a:pt x="2182" y="9783"/>
                  </a:cubicBezTo>
                  <a:cubicBezTo>
                    <a:pt x="2163" y="9685"/>
                    <a:pt x="2172" y="9527"/>
                    <a:pt x="2258" y="9410"/>
                  </a:cubicBezTo>
                  <a:cubicBezTo>
                    <a:pt x="2345" y="9293"/>
                    <a:pt x="2550" y="9220"/>
                    <a:pt x="2701" y="9082"/>
                  </a:cubicBezTo>
                  <a:cubicBezTo>
                    <a:pt x="2852" y="8944"/>
                    <a:pt x="3004" y="8707"/>
                    <a:pt x="3165" y="8584"/>
                  </a:cubicBezTo>
                  <a:cubicBezTo>
                    <a:pt x="3326" y="8461"/>
                    <a:pt x="3550" y="8459"/>
                    <a:pt x="3668" y="8344"/>
                  </a:cubicBezTo>
                  <a:cubicBezTo>
                    <a:pt x="3786" y="8229"/>
                    <a:pt x="3918" y="7996"/>
                    <a:pt x="3871" y="7895"/>
                  </a:cubicBezTo>
                  <a:cubicBezTo>
                    <a:pt x="3824" y="7794"/>
                    <a:pt x="3548" y="7789"/>
                    <a:pt x="3387" y="7736"/>
                  </a:cubicBezTo>
                  <a:cubicBezTo>
                    <a:pt x="3280" y="7629"/>
                    <a:pt x="3000" y="7495"/>
                    <a:pt x="3065" y="7416"/>
                  </a:cubicBezTo>
                  <a:cubicBezTo>
                    <a:pt x="3130" y="7337"/>
                    <a:pt x="3541" y="7312"/>
                    <a:pt x="3779" y="7260"/>
                  </a:cubicBezTo>
                  <a:cubicBezTo>
                    <a:pt x="3810" y="7153"/>
                    <a:pt x="3875" y="7075"/>
                    <a:pt x="3971" y="6968"/>
                  </a:cubicBezTo>
                  <a:cubicBezTo>
                    <a:pt x="4067" y="6861"/>
                    <a:pt x="4220" y="6700"/>
                    <a:pt x="4355" y="6620"/>
                  </a:cubicBezTo>
                  <a:cubicBezTo>
                    <a:pt x="4490" y="6540"/>
                    <a:pt x="4699" y="6570"/>
                    <a:pt x="4780" y="6490"/>
                  </a:cubicBezTo>
                  <a:cubicBezTo>
                    <a:pt x="4861" y="6410"/>
                    <a:pt x="4853" y="6226"/>
                    <a:pt x="4839" y="6141"/>
                  </a:cubicBezTo>
                  <a:cubicBezTo>
                    <a:pt x="5323" y="5822"/>
                    <a:pt x="5348" y="5984"/>
                    <a:pt x="5437" y="5921"/>
                  </a:cubicBezTo>
                  <a:cubicBezTo>
                    <a:pt x="5526" y="5858"/>
                    <a:pt x="5368" y="5818"/>
                    <a:pt x="5376" y="5762"/>
                  </a:cubicBezTo>
                  <a:cubicBezTo>
                    <a:pt x="5384" y="5706"/>
                    <a:pt x="5412" y="5665"/>
                    <a:pt x="5484" y="5582"/>
                  </a:cubicBezTo>
                  <a:cubicBezTo>
                    <a:pt x="5556" y="5499"/>
                    <a:pt x="5622" y="5319"/>
                    <a:pt x="5806" y="5264"/>
                  </a:cubicBezTo>
                  <a:cubicBezTo>
                    <a:pt x="5990" y="5209"/>
                    <a:pt x="6266" y="5289"/>
                    <a:pt x="6588" y="5253"/>
                  </a:cubicBezTo>
                  <a:cubicBezTo>
                    <a:pt x="6910" y="5217"/>
                    <a:pt x="7468" y="5176"/>
                    <a:pt x="7741" y="5045"/>
                  </a:cubicBezTo>
                  <a:cubicBezTo>
                    <a:pt x="8014" y="4914"/>
                    <a:pt x="8092" y="4629"/>
                    <a:pt x="8226" y="4466"/>
                  </a:cubicBezTo>
                  <a:cubicBezTo>
                    <a:pt x="8361" y="4303"/>
                    <a:pt x="8441" y="4199"/>
                    <a:pt x="8548" y="4066"/>
                  </a:cubicBezTo>
                  <a:lnTo>
                    <a:pt x="8226" y="3748"/>
                  </a:lnTo>
                  <a:cubicBezTo>
                    <a:pt x="8065" y="3668"/>
                    <a:pt x="7825" y="3557"/>
                    <a:pt x="7742" y="3509"/>
                  </a:cubicBezTo>
                  <a:cubicBezTo>
                    <a:pt x="7659" y="3461"/>
                    <a:pt x="7731" y="3475"/>
                    <a:pt x="7726" y="3458"/>
                  </a:cubicBezTo>
                  <a:lnTo>
                    <a:pt x="7581" y="3350"/>
                  </a:lnTo>
                  <a:lnTo>
                    <a:pt x="7581" y="2950"/>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1" name="Freeform 20"/>
            <p:cNvSpPr>
              <a:spLocks/>
            </p:cNvSpPr>
            <p:nvPr/>
          </p:nvSpPr>
          <p:spPr bwMode="auto">
            <a:xfrm>
              <a:off x="3729282" y="3859926"/>
              <a:ext cx="479836" cy="2082774"/>
            </a:xfrm>
            <a:custGeom>
              <a:avLst/>
              <a:gdLst>
                <a:gd name="T0" fmla="*/ 2147483646 w 14463"/>
                <a:gd name="T1" fmla="*/ 2147483646 h 11339"/>
                <a:gd name="T2" fmla="*/ 2147483646 w 14463"/>
                <a:gd name="T3" fmla="*/ 0 h 11339"/>
                <a:gd name="T4" fmla="*/ 2147483646 w 14463"/>
                <a:gd name="T5" fmla="*/ 2147483646 h 11339"/>
                <a:gd name="T6" fmla="*/ 2147483646 w 14463"/>
                <a:gd name="T7" fmla="*/ 2147483646 h 11339"/>
                <a:gd name="T8" fmla="*/ 2147483646 w 14463"/>
                <a:gd name="T9" fmla="*/ 2147483646 h 11339"/>
                <a:gd name="T10" fmla="*/ 2147483646 w 14463"/>
                <a:gd name="T11" fmla="*/ 2147483646 h 11339"/>
                <a:gd name="T12" fmla="*/ 2147483646 w 14463"/>
                <a:gd name="T13" fmla="*/ 2147483646 h 11339"/>
                <a:gd name="T14" fmla="*/ 2147483646 w 14463"/>
                <a:gd name="T15" fmla="*/ 2147483646 h 11339"/>
                <a:gd name="T16" fmla="*/ 2147483646 w 14463"/>
                <a:gd name="T17" fmla="*/ 2147483646 h 11339"/>
                <a:gd name="T18" fmla="*/ 2147483646 w 14463"/>
                <a:gd name="T19" fmla="*/ 2147483646 h 11339"/>
                <a:gd name="T20" fmla="*/ 2147483646 w 14463"/>
                <a:gd name="T21" fmla="*/ 2147483646 h 11339"/>
                <a:gd name="T22" fmla="*/ 2147483646 w 14463"/>
                <a:gd name="T23" fmla="*/ 2147483646 h 11339"/>
                <a:gd name="T24" fmla="*/ 2147483646 w 14463"/>
                <a:gd name="T25" fmla="*/ 2147483646 h 11339"/>
                <a:gd name="T26" fmla="*/ 2147483646 w 14463"/>
                <a:gd name="T27" fmla="*/ 2147483646 h 11339"/>
                <a:gd name="T28" fmla="*/ 2147483646 w 14463"/>
                <a:gd name="T29" fmla="*/ 2147483646 h 11339"/>
                <a:gd name="T30" fmla="*/ 2147483646 w 14463"/>
                <a:gd name="T31" fmla="*/ 2147483646 h 11339"/>
                <a:gd name="T32" fmla="*/ 2147483646 w 14463"/>
                <a:gd name="T33" fmla="*/ 2147483646 h 11339"/>
                <a:gd name="T34" fmla="*/ 2147483646 w 14463"/>
                <a:gd name="T35" fmla="*/ 2147483646 h 11339"/>
                <a:gd name="T36" fmla="*/ 2147483646 w 14463"/>
                <a:gd name="T37" fmla="*/ 2147483646 h 11339"/>
                <a:gd name="T38" fmla="*/ 2147483646 w 14463"/>
                <a:gd name="T39" fmla="*/ 2147483646 h 11339"/>
                <a:gd name="T40" fmla="*/ 2147483646 w 14463"/>
                <a:gd name="T41" fmla="*/ 2147483646 h 11339"/>
                <a:gd name="T42" fmla="*/ 2147483646 w 14463"/>
                <a:gd name="T43" fmla="*/ 2147483646 h 11339"/>
                <a:gd name="T44" fmla="*/ 2147483646 w 14463"/>
                <a:gd name="T45" fmla="*/ 2147483646 h 11339"/>
                <a:gd name="T46" fmla="*/ 2147483646 w 14463"/>
                <a:gd name="T47" fmla="*/ 2147483646 h 11339"/>
                <a:gd name="T48" fmla="*/ 2147483646 w 14463"/>
                <a:gd name="T49" fmla="*/ 2147483646 h 11339"/>
                <a:gd name="T50" fmla="*/ 2147483646 w 14463"/>
                <a:gd name="T51" fmla="*/ 2147483646 h 11339"/>
                <a:gd name="T52" fmla="*/ 2147483646 w 14463"/>
                <a:gd name="T53" fmla="*/ 2147483646 h 11339"/>
                <a:gd name="T54" fmla="*/ 2147483646 w 14463"/>
                <a:gd name="T55" fmla="*/ 2147483646 h 11339"/>
                <a:gd name="T56" fmla="*/ 2147483646 w 14463"/>
                <a:gd name="T57" fmla="*/ 2147483646 h 11339"/>
                <a:gd name="T58" fmla="*/ 2147483646 w 14463"/>
                <a:gd name="T59" fmla="*/ 2147483646 h 11339"/>
                <a:gd name="T60" fmla="*/ 2147483646 w 14463"/>
                <a:gd name="T61" fmla="*/ 2147483646 h 11339"/>
                <a:gd name="T62" fmla="*/ 2147483646 w 14463"/>
                <a:gd name="T63" fmla="*/ 2147483646 h 11339"/>
                <a:gd name="T64" fmla="*/ 0 w 14463"/>
                <a:gd name="T65" fmla="*/ 2147483646 h 11339"/>
                <a:gd name="T66" fmla="*/ 2147483646 w 14463"/>
                <a:gd name="T67" fmla="*/ 2147483646 h 11339"/>
                <a:gd name="T68" fmla="*/ 2147483646 w 14463"/>
                <a:gd name="T69" fmla="*/ 2147483646 h 11339"/>
                <a:gd name="T70" fmla="*/ 2147483646 w 14463"/>
                <a:gd name="T71" fmla="*/ 2147483646 h 11339"/>
                <a:gd name="T72" fmla="*/ 2147483646 w 14463"/>
                <a:gd name="T73" fmla="*/ 2147483646 h 11339"/>
                <a:gd name="T74" fmla="*/ 2147483646 w 14463"/>
                <a:gd name="T75" fmla="*/ 2147483646 h 11339"/>
                <a:gd name="T76" fmla="*/ 2147483646 w 14463"/>
                <a:gd name="T77" fmla="*/ 2147483646 h 11339"/>
                <a:gd name="T78" fmla="*/ 2147483646 w 14463"/>
                <a:gd name="T79" fmla="*/ 2147483646 h 11339"/>
                <a:gd name="T80" fmla="*/ 2147483646 w 14463"/>
                <a:gd name="T81" fmla="*/ 2147483646 h 11339"/>
                <a:gd name="T82" fmla="*/ 2147483646 w 14463"/>
                <a:gd name="T83" fmla="*/ 2147483646 h 11339"/>
                <a:gd name="T84" fmla="*/ 2147483646 w 14463"/>
                <a:gd name="T85" fmla="*/ 2147483646 h 1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463" h="11339">
                  <a:moveTo>
                    <a:pt x="8188" y="209"/>
                  </a:moveTo>
                  <a:lnTo>
                    <a:pt x="8780" y="0"/>
                  </a:lnTo>
                  <a:lnTo>
                    <a:pt x="10217" y="207"/>
                  </a:lnTo>
                  <a:cubicBezTo>
                    <a:pt x="10556" y="264"/>
                    <a:pt x="10640" y="126"/>
                    <a:pt x="10761" y="229"/>
                  </a:cubicBezTo>
                  <a:cubicBezTo>
                    <a:pt x="10936" y="271"/>
                    <a:pt x="11461" y="322"/>
                    <a:pt x="11696" y="417"/>
                  </a:cubicBezTo>
                  <a:cubicBezTo>
                    <a:pt x="11902" y="494"/>
                    <a:pt x="11642" y="593"/>
                    <a:pt x="11730" y="676"/>
                  </a:cubicBezTo>
                  <a:cubicBezTo>
                    <a:pt x="11818" y="759"/>
                    <a:pt x="12063" y="841"/>
                    <a:pt x="12227" y="913"/>
                  </a:cubicBezTo>
                  <a:lnTo>
                    <a:pt x="12983" y="1126"/>
                  </a:lnTo>
                  <a:lnTo>
                    <a:pt x="12748" y="1307"/>
                  </a:lnTo>
                  <a:cubicBezTo>
                    <a:pt x="12663" y="1515"/>
                    <a:pt x="11910" y="1697"/>
                    <a:pt x="11825" y="1905"/>
                  </a:cubicBezTo>
                  <a:lnTo>
                    <a:pt x="10725" y="2530"/>
                  </a:lnTo>
                  <a:lnTo>
                    <a:pt x="10429" y="2947"/>
                  </a:lnTo>
                  <a:cubicBezTo>
                    <a:pt x="10471" y="3165"/>
                    <a:pt x="10514" y="3383"/>
                    <a:pt x="10556" y="3601"/>
                  </a:cubicBezTo>
                  <a:lnTo>
                    <a:pt x="10852" y="3839"/>
                  </a:lnTo>
                  <a:lnTo>
                    <a:pt x="10345" y="3839"/>
                  </a:lnTo>
                  <a:lnTo>
                    <a:pt x="11191" y="4197"/>
                  </a:lnTo>
                  <a:cubicBezTo>
                    <a:pt x="11149" y="4405"/>
                    <a:pt x="11106" y="4613"/>
                    <a:pt x="11064" y="4821"/>
                  </a:cubicBezTo>
                  <a:lnTo>
                    <a:pt x="10599" y="5030"/>
                  </a:lnTo>
                  <a:lnTo>
                    <a:pt x="9456" y="5298"/>
                  </a:lnTo>
                  <a:lnTo>
                    <a:pt x="8822" y="6012"/>
                  </a:lnTo>
                  <a:lnTo>
                    <a:pt x="8272" y="6161"/>
                  </a:lnTo>
                  <a:lnTo>
                    <a:pt x="8526" y="6429"/>
                  </a:lnTo>
                  <a:lnTo>
                    <a:pt x="8145" y="7084"/>
                  </a:lnTo>
                  <a:lnTo>
                    <a:pt x="7299" y="7768"/>
                  </a:lnTo>
                  <a:lnTo>
                    <a:pt x="7383" y="8155"/>
                  </a:lnTo>
                  <a:lnTo>
                    <a:pt x="7680" y="8393"/>
                  </a:lnTo>
                  <a:cubicBezTo>
                    <a:pt x="7624" y="8571"/>
                    <a:pt x="7567" y="8750"/>
                    <a:pt x="7511" y="8928"/>
                  </a:cubicBezTo>
                  <a:lnTo>
                    <a:pt x="7003" y="9465"/>
                  </a:lnTo>
                  <a:lnTo>
                    <a:pt x="10190" y="10380"/>
                  </a:lnTo>
                  <a:cubicBezTo>
                    <a:pt x="10685" y="10621"/>
                    <a:pt x="15360" y="10855"/>
                    <a:pt x="14311" y="11050"/>
                  </a:cubicBezTo>
                  <a:cubicBezTo>
                    <a:pt x="11744" y="11422"/>
                    <a:pt x="9928" y="11345"/>
                    <a:pt x="8880" y="11304"/>
                  </a:cubicBezTo>
                  <a:lnTo>
                    <a:pt x="3686" y="10662"/>
                  </a:lnTo>
                  <a:lnTo>
                    <a:pt x="0" y="9499"/>
                  </a:lnTo>
                  <a:lnTo>
                    <a:pt x="1492" y="8492"/>
                  </a:lnTo>
                  <a:lnTo>
                    <a:pt x="2079" y="7943"/>
                  </a:lnTo>
                  <a:lnTo>
                    <a:pt x="4644" y="6748"/>
                  </a:lnTo>
                  <a:cubicBezTo>
                    <a:pt x="4630" y="6430"/>
                    <a:pt x="2665" y="7030"/>
                    <a:pt x="2651" y="6712"/>
                  </a:cubicBezTo>
                  <a:lnTo>
                    <a:pt x="4099" y="5323"/>
                  </a:lnTo>
                  <a:lnTo>
                    <a:pt x="5760" y="4554"/>
                  </a:lnTo>
                  <a:cubicBezTo>
                    <a:pt x="5651" y="3371"/>
                    <a:pt x="6192" y="4301"/>
                    <a:pt x="6082" y="3119"/>
                  </a:cubicBezTo>
                  <a:lnTo>
                    <a:pt x="7891" y="1548"/>
                  </a:lnTo>
                  <a:lnTo>
                    <a:pt x="8314" y="982"/>
                  </a:lnTo>
                  <a:lnTo>
                    <a:pt x="8188" y="209"/>
                  </a:lnTo>
                  <a:close/>
                </a:path>
              </a:pathLst>
            </a:custGeom>
            <a:solidFill>
              <a:schemeClr val="accent2"/>
            </a:solidFill>
            <a:ln w="9525"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2" name="Freeform 21"/>
            <p:cNvSpPr>
              <a:spLocks/>
            </p:cNvSpPr>
            <p:nvPr/>
          </p:nvSpPr>
          <p:spPr bwMode="auto">
            <a:xfrm>
              <a:off x="4362793" y="3952431"/>
              <a:ext cx="395160" cy="330777"/>
            </a:xfrm>
            <a:custGeom>
              <a:avLst/>
              <a:gdLst>
                <a:gd name="T0" fmla="*/ 2147483646 w 168"/>
                <a:gd name="T1" fmla="*/ 0 h 156"/>
                <a:gd name="T2" fmla="*/ 0 w 168"/>
                <a:gd name="T3" fmla="*/ 2147483646 h 156"/>
                <a:gd name="T4" fmla="*/ 0 w 168"/>
                <a:gd name="T5" fmla="*/ 2147483646 h 156"/>
                <a:gd name="T6" fmla="*/ 2147483646 w 168"/>
                <a:gd name="T7" fmla="*/ 2147483646 h 156"/>
                <a:gd name="T8" fmla="*/ 2147483646 w 168"/>
                <a:gd name="T9" fmla="*/ 2147483646 h 156"/>
                <a:gd name="T10" fmla="*/ 2147483646 w 168"/>
                <a:gd name="T11" fmla="*/ 2147483646 h 156"/>
                <a:gd name="T12" fmla="*/ 2147483646 w 168"/>
                <a:gd name="T13" fmla="*/ 2147483646 h 156"/>
                <a:gd name="T14" fmla="*/ 2147483646 w 168"/>
                <a:gd name="T15" fmla="*/ 2147483646 h 156"/>
                <a:gd name="T16" fmla="*/ 2147483646 w 168"/>
                <a:gd name="T17" fmla="*/ 2147483646 h 156"/>
                <a:gd name="T18" fmla="*/ 2147483646 w 168"/>
                <a:gd name="T19" fmla="*/ 2147483646 h 156"/>
                <a:gd name="T20" fmla="*/ 2147483646 w 168"/>
                <a:gd name="T21" fmla="*/ 2147483646 h 156"/>
                <a:gd name="T22" fmla="*/ 2147483646 w 168"/>
                <a:gd name="T23" fmla="*/ 2147483646 h 156"/>
                <a:gd name="T24" fmla="*/ 2147483646 w 168"/>
                <a:gd name="T25" fmla="*/ 2147483646 h 156"/>
                <a:gd name="T26" fmla="*/ 2147483646 w 168"/>
                <a:gd name="T27" fmla="*/ 2147483646 h 156"/>
                <a:gd name="T28" fmla="*/ 2147483646 w 168"/>
                <a:gd name="T29" fmla="*/ 2147483646 h 156"/>
                <a:gd name="T30" fmla="*/ 2147483646 w 168"/>
                <a:gd name="T31" fmla="*/ 2147483646 h 156"/>
                <a:gd name="T32" fmla="*/ 2147483646 w 168"/>
                <a:gd name="T33" fmla="*/ 2147483646 h 156"/>
                <a:gd name="T34" fmla="*/ 2147483646 w 168"/>
                <a:gd name="T35" fmla="*/ 2147483646 h 156"/>
                <a:gd name="T36" fmla="*/ 2147483646 w 168"/>
                <a:gd name="T37" fmla="*/ 0 h 156"/>
                <a:gd name="T38" fmla="*/ 2147483646 w 168"/>
                <a:gd name="T39" fmla="*/ 0 h 1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8" h="156">
                  <a:moveTo>
                    <a:pt x="48" y="0"/>
                  </a:moveTo>
                  <a:lnTo>
                    <a:pt x="0" y="36"/>
                  </a:lnTo>
                  <a:lnTo>
                    <a:pt x="0" y="48"/>
                  </a:lnTo>
                  <a:lnTo>
                    <a:pt x="18" y="72"/>
                  </a:lnTo>
                  <a:lnTo>
                    <a:pt x="36" y="84"/>
                  </a:lnTo>
                  <a:lnTo>
                    <a:pt x="72" y="96"/>
                  </a:lnTo>
                  <a:lnTo>
                    <a:pt x="90" y="108"/>
                  </a:lnTo>
                  <a:lnTo>
                    <a:pt x="84" y="150"/>
                  </a:lnTo>
                  <a:lnTo>
                    <a:pt x="114" y="156"/>
                  </a:lnTo>
                  <a:lnTo>
                    <a:pt x="150" y="138"/>
                  </a:lnTo>
                  <a:lnTo>
                    <a:pt x="168" y="126"/>
                  </a:lnTo>
                  <a:lnTo>
                    <a:pt x="162" y="114"/>
                  </a:lnTo>
                  <a:lnTo>
                    <a:pt x="162" y="90"/>
                  </a:lnTo>
                  <a:lnTo>
                    <a:pt x="144" y="84"/>
                  </a:lnTo>
                  <a:lnTo>
                    <a:pt x="120" y="54"/>
                  </a:lnTo>
                  <a:lnTo>
                    <a:pt x="108" y="42"/>
                  </a:lnTo>
                  <a:lnTo>
                    <a:pt x="90" y="12"/>
                  </a:lnTo>
                  <a:lnTo>
                    <a:pt x="90" y="6"/>
                  </a:lnTo>
                  <a:lnTo>
                    <a:pt x="78" y="0"/>
                  </a:lnTo>
                  <a:lnTo>
                    <a:pt x="48" y="0"/>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3" name="Freeform 22"/>
            <p:cNvSpPr>
              <a:spLocks/>
            </p:cNvSpPr>
            <p:nvPr/>
          </p:nvSpPr>
          <p:spPr bwMode="auto">
            <a:xfrm>
              <a:off x="4058581" y="3585213"/>
              <a:ext cx="526880" cy="507378"/>
            </a:xfrm>
            <a:custGeom>
              <a:avLst/>
              <a:gdLst>
                <a:gd name="T0" fmla="*/ 2147483646 w 10141"/>
                <a:gd name="T1" fmla="*/ 2147483646 h 10000"/>
                <a:gd name="T2" fmla="*/ 2147483646 w 10141"/>
                <a:gd name="T3" fmla="*/ 2147483646 h 10000"/>
                <a:gd name="T4" fmla="*/ 2147483646 w 10141"/>
                <a:gd name="T5" fmla="*/ 2147483646 h 10000"/>
                <a:gd name="T6" fmla="*/ 2147483646 w 10141"/>
                <a:gd name="T7" fmla="*/ 2147483646 h 10000"/>
                <a:gd name="T8" fmla="*/ 2147483646 w 10141"/>
                <a:gd name="T9" fmla="*/ 2147483646 h 10000"/>
                <a:gd name="T10" fmla="*/ 2147483646 w 10141"/>
                <a:gd name="T11" fmla="*/ 2147483646 h 10000"/>
                <a:gd name="T12" fmla="*/ 2147483646 w 10141"/>
                <a:gd name="T13" fmla="*/ 2147483646 h 10000"/>
                <a:gd name="T14" fmla="*/ 2147483646 w 10141"/>
                <a:gd name="T15" fmla="*/ 2147483646 h 10000"/>
                <a:gd name="T16" fmla="*/ 2147483646 w 10141"/>
                <a:gd name="T17" fmla="*/ 2147483646 h 10000"/>
                <a:gd name="T18" fmla="*/ 2147483646 w 10141"/>
                <a:gd name="T19" fmla="*/ 2147483646 h 10000"/>
                <a:gd name="T20" fmla="*/ 2147483646 w 10141"/>
                <a:gd name="T21" fmla="*/ 2147483646 h 10000"/>
                <a:gd name="T22" fmla="*/ 2147483646 w 10141"/>
                <a:gd name="T23" fmla="*/ 2147483646 h 10000"/>
                <a:gd name="T24" fmla="*/ 2147483646 w 10141"/>
                <a:gd name="T25" fmla="*/ 2147483646 h 10000"/>
                <a:gd name="T26" fmla="*/ 2147483646 w 10141"/>
                <a:gd name="T27" fmla="*/ 0 h 10000"/>
                <a:gd name="T28" fmla="*/ 2147483646 w 10141"/>
                <a:gd name="T29" fmla="*/ 2147483646 h 10000"/>
                <a:gd name="T30" fmla="*/ 2147483646 w 10141"/>
                <a:gd name="T31" fmla="*/ 2147483646 h 10000"/>
                <a:gd name="T32" fmla="*/ 2147483646 w 10141"/>
                <a:gd name="T33" fmla="*/ 2147483646 h 10000"/>
                <a:gd name="T34" fmla="*/ 2147483646 w 10141"/>
                <a:gd name="T35" fmla="*/ 2147483646 h 10000"/>
                <a:gd name="T36" fmla="*/ 2147483646 w 10141"/>
                <a:gd name="T37" fmla="*/ 2147483646 h 10000"/>
                <a:gd name="T38" fmla="*/ 2147483646 w 10141"/>
                <a:gd name="T39" fmla="*/ 2147483646 h 10000"/>
                <a:gd name="T40" fmla="*/ 2147483646 w 10141"/>
                <a:gd name="T41" fmla="*/ 2147483646 h 10000"/>
                <a:gd name="T42" fmla="*/ 2147483646 w 10141"/>
                <a:gd name="T43" fmla="*/ 2147483646 h 10000"/>
                <a:gd name="T44" fmla="*/ 2147483646 w 10141"/>
                <a:gd name="T45" fmla="*/ 2147483646 h 10000"/>
                <a:gd name="T46" fmla="*/ 2147483646 w 10141"/>
                <a:gd name="T47" fmla="*/ 2147483646 h 10000"/>
                <a:gd name="T48" fmla="*/ 2147483646 w 10141"/>
                <a:gd name="T49" fmla="*/ 2147483646 h 10000"/>
                <a:gd name="T50" fmla="*/ 2147483646 w 10141"/>
                <a:gd name="T51" fmla="*/ 2147483646 h 10000"/>
                <a:gd name="T52" fmla="*/ 2147483646 w 10141"/>
                <a:gd name="T53" fmla="*/ 2147483646 h 10000"/>
                <a:gd name="T54" fmla="*/ 2147483646 w 10141"/>
                <a:gd name="T55" fmla="*/ 2147483646 h 10000"/>
                <a:gd name="T56" fmla="*/ 2147483646 w 10141"/>
                <a:gd name="T57" fmla="*/ 2147483646 h 10000"/>
                <a:gd name="T58" fmla="*/ 2147483646 w 10141"/>
                <a:gd name="T59" fmla="*/ 2147483646 h 10000"/>
                <a:gd name="T60" fmla="*/ 2147483646 w 10141"/>
                <a:gd name="T61" fmla="*/ 2147483646 h 1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41" h="10000">
                  <a:moveTo>
                    <a:pt x="6087" y="9512"/>
                  </a:moveTo>
                  <a:lnTo>
                    <a:pt x="6087" y="9024"/>
                  </a:lnTo>
                  <a:lnTo>
                    <a:pt x="8249" y="7561"/>
                  </a:lnTo>
                  <a:lnTo>
                    <a:pt x="9600" y="7561"/>
                  </a:lnTo>
                  <a:lnTo>
                    <a:pt x="10141" y="7805"/>
                  </a:lnTo>
                  <a:lnTo>
                    <a:pt x="10141" y="6098"/>
                  </a:lnTo>
                  <a:lnTo>
                    <a:pt x="10141" y="5122"/>
                  </a:lnTo>
                  <a:cubicBezTo>
                    <a:pt x="10141" y="5122"/>
                    <a:pt x="8790" y="4878"/>
                    <a:pt x="8519" y="4878"/>
                  </a:cubicBezTo>
                  <a:lnTo>
                    <a:pt x="7979" y="4146"/>
                  </a:lnTo>
                  <a:lnTo>
                    <a:pt x="7979" y="3171"/>
                  </a:lnTo>
                  <a:lnTo>
                    <a:pt x="6087" y="2439"/>
                  </a:lnTo>
                  <a:lnTo>
                    <a:pt x="4465" y="1707"/>
                  </a:lnTo>
                  <a:lnTo>
                    <a:pt x="4195" y="244"/>
                  </a:lnTo>
                  <a:lnTo>
                    <a:pt x="2573" y="0"/>
                  </a:lnTo>
                  <a:lnTo>
                    <a:pt x="1492" y="732"/>
                  </a:lnTo>
                  <a:lnTo>
                    <a:pt x="411" y="976"/>
                  </a:lnTo>
                  <a:cubicBezTo>
                    <a:pt x="591" y="1220"/>
                    <a:pt x="924" y="1260"/>
                    <a:pt x="952" y="1707"/>
                  </a:cubicBezTo>
                  <a:cubicBezTo>
                    <a:pt x="980" y="2154"/>
                    <a:pt x="691" y="3085"/>
                    <a:pt x="578" y="3659"/>
                  </a:cubicBezTo>
                  <a:cubicBezTo>
                    <a:pt x="465" y="4234"/>
                    <a:pt x="368" y="4765"/>
                    <a:pt x="272" y="5154"/>
                  </a:cubicBezTo>
                  <a:cubicBezTo>
                    <a:pt x="176" y="5543"/>
                    <a:pt x="-27" y="5787"/>
                    <a:pt x="2" y="5992"/>
                  </a:cubicBezTo>
                  <a:cubicBezTo>
                    <a:pt x="31" y="6197"/>
                    <a:pt x="243" y="6244"/>
                    <a:pt x="446" y="6383"/>
                  </a:cubicBezTo>
                  <a:cubicBezTo>
                    <a:pt x="649" y="6522"/>
                    <a:pt x="1138" y="6592"/>
                    <a:pt x="1222" y="6829"/>
                  </a:cubicBezTo>
                  <a:cubicBezTo>
                    <a:pt x="1306" y="7066"/>
                    <a:pt x="1042" y="7480"/>
                    <a:pt x="952" y="7805"/>
                  </a:cubicBezTo>
                  <a:lnTo>
                    <a:pt x="2033" y="9512"/>
                  </a:lnTo>
                  <a:lnTo>
                    <a:pt x="2303" y="10000"/>
                  </a:lnTo>
                  <a:lnTo>
                    <a:pt x="2844" y="9756"/>
                  </a:lnTo>
                  <a:lnTo>
                    <a:pt x="3384" y="9756"/>
                  </a:lnTo>
                  <a:lnTo>
                    <a:pt x="4736" y="10000"/>
                  </a:lnTo>
                  <a:lnTo>
                    <a:pt x="5006" y="9756"/>
                  </a:lnTo>
                  <a:lnTo>
                    <a:pt x="6087" y="9512"/>
                  </a:lnTo>
                </a:path>
              </a:pathLst>
            </a:custGeom>
            <a:solidFill>
              <a:schemeClr val="accent2"/>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4" name="Freeform 23"/>
            <p:cNvSpPr>
              <a:spLocks/>
            </p:cNvSpPr>
            <p:nvPr/>
          </p:nvSpPr>
          <p:spPr bwMode="auto">
            <a:xfrm>
              <a:off x="4428652" y="2817137"/>
              <a:ext cx="232078" cy="316760"/>
            </a:xfrm>
            <a:custGeom>
              <a:avLst/>
              <a:gdLst>
                <a:gd name="T0" fmla="*/ 2147483646 w 90"/>
                <a:gd name="T1" fmla="*/ 2147483646 h 138"/>
                <a:gd name="T2" fmla="*/ 2147483646 w 90"/>
                <a:gd name="T3" fmla="*/ 2147483646 h 138"/>
                <a:gd name="T4" fmla="*/ 2147483646 w 90"/>
                <a:gd name="T5" fmla="*/ 2147483646 h 138"/>
                <a:gd name="T6" fmla="*/ 2147483646 w 90"/>
                <a:gd name="T7" fmla="*/ 2147483646 h 138"/>
                <a:gd name="T8" fmla="*/ 2147483646 w 90"/>
                <a:gd name="T9" fmla="*/ 2147483646 h 138"/>
                <a:gd name="T10" fmla="*/ 2147483646 w 90"/>
                <a:gd name="T11" fmla="*/ 2147483646 h 138"/>
                <a:gd name="T12" fmla="*/ 2147483646 w 90"/>
                <a:gd name="T13" fmla="*/ 2147483646 h 138"/>
                <a:gd name="T14" fmla="*/ 2147483646 w 90"/>
                <a:gd name="T15" fmla="*/ 0 h 138"/>
                <a:gd name="T16" fmla="*/ 2147483646 w 90"/>
                <a:gd name="T17" fmla="*/ 2147483646 h 138"/>
                <a:gd name="T18" fmla="*/ 0 w 90"/>
                <a:gd name="T19" fmla="*/ 2147483646 h 138"/>
                <a:gd name="T20" fmla="*/ 2147483646 w 90"/>
                <a:gd name="T21" fmla="*/ 2147483646 h 138"/>
                <a:gd name="T22" fmla="*/ 2147483646 w 90"/>
                <a:gd name="T23" fmla="*/ 2147483646 h 138"/>
                <a:gd name="T24" fmla="*/ 2147483646 w 90"/>
                <a:gd name="T25" fmla="*/ 2147483646 h 138"/>
                <a:gd name="T26" fmla="*/ 2147483646 w 90"/>
                <a:gd name="T27" fmla="*/ 2147483646 h 138"/>
                <a:gd name="T28" fmla="*/ 2147483646 w 90"/>
                <a:gd name="T29" fmla="*/ 2147483646 h 138"/>
                <a:gd name="T30" fmla="*/ 2147483646 w 90"/>
                <a:gd name="T31" fmla="*/ 2147483646 h 138"/>
                <a:gd name="T32" fmla="*/ 2147483646 w 90"/>
                <a:gd name="T33" fmla="*/ 2147483646 h 138"/>
                <a:gd name="T34" fmla="*/ 2147483646 w 90"/>
                <a:gd name="T35" fmla="*/ 2147483646 h 1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138">
                  <a:moveTo>
                    <a:pt x="90" y="126"/>
                  </a:moveTo>
                  <a:lnTo>
                    <a:pt x="78" y="102"/>
                  </a:lnTo>
                  <a:lnTo>
                    <a:pt x="66" y="78"/>
                  </a:lnTo>
                  <a:lnTo>
                    <a:pt x="84" y="60"/>
                  </a:lnTo>
                  <a:lnTo>
                    <a:pt x="90" y="42"/>
                  </a:lnTo>
                  <a:lnTo>
                    <a:pt x="66" y="36"/>
                  </a:lnTo>
                  <a:lnTo>
                    <a:pt x="60" y="18"/>
                  </a:lnTo>
                  <a:lnTo>
                    <a:pt x="36" y="0"/>
                  </a:lnTo>
                  <a:lnTo>
                    <a:pt x="12" y="24"/>
                  </a:lnTo>
                  <a:lnTo>
                    <a:pt x="0" y="42"/>
                  </a:lnTo>
                  <a:lnTo>
                    <a:pt x="6" y="60"/>
                  </a:lnTo>
                  <a:lnTo>
                    <a:pt x="18" y="66"/>
                  </a:lnTo>
                  <a:lnTo>
                    <a:pt x="30" y="84"/>
                  </a:lnTo>
                  <a:lnTo>
                    <a:pt x="24" y="120"/>
                  </a:lnTo>
                  <a:lnTo>
                    <a:pt x="42" y="138"/>
                  </a:lnTo>
                  <a:lnTo>
                    <a:pt x="60" y="132"/>
                  </a:lnTo>
                  <a:lnTo>
                    <a:pt x="90" y="126"/>
                  </a:lnTo>
                </a:path>
              </a:pathLst>
            </a:custGeom>
            <a:solidFill>
              <a:schemeClr val="accent4"/>
            </a:solidFill>
            <a:ln w="9525"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5" name="Freeform 24"/>
            <p:cNvSpPr>
              <a:spLocks/>
            </p:cNvSpPr>
            <p:nvPr/>
          </p:nvSpPr>
          <p:spPr bwMode="auto">
            <a:xfrm>
              <a:off x="4789315" y="2929265"/>
              <a:ext cx="150537" cy="165388"/>
            </a:xfrm>
            <a:custGeom>
              <a:avLst/>
              <a:gdLst>
                <a:gd name="T0" fmla="*/ 2147483646 w 60"/>
                <a:gd name="T1" fmla="*/ 2147483646 h 72"/>
                <a:gd name="T2" fmla="*/ 2147483646 w 60"/>
                <a:gd name="T3" fmla="*/ 2147483646 h 72"/>
                <a:gd name="T4" fmla="*/ 2147483646 w 60"/>
                <a:gd name="T5" fmla="*/ 2147483646 h 72"/>
                <a:gd name="T6" fmla="*/ 2147483646 w 60"/>
                <a:gd name="T7" fmla="*/ 2147483646 h 72"/>
                <a:gd name="T8" fmla="*/ 2147483646 w 60"/>
                <a:gd name="T9" fmla="*/ 2147483646 h 72"/>
                <a:gd name="T10" fmla="*/ 2147483646 w 60"/>
                <a:gd name="T11" fmla="*/ 0 h 72"/>
                <a:gd name="T12" fmla="*/ 2147483646 w 60"/>
                <a:gd name="T13" fmla="*/ 0 h 72"/>
                <a:gd name="T14" fmla="*/ 0 w 60"/>
                <a:gd name="T15" fmla="*/ 2147483646 h 72"/>
                <a:gd name="T16" fmla="*/ 2147483646 w 60"/>
                <a:gd name="T17" fmla="*/ 2147483646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72">
                  <a:moveTo>
                    <a:pt x="6" y="42"/>
                  </a:moveTo>
                  <a:lnTo>
                    <a:pt x="6" y="66"/>
                  </a:lnTo>
                  <a:lnTo>
                    <a:pt x="12" y="72"/>
                  </a:lnTo>
                  <a:lnTo>
                    <a:pt x="36" y="60"/>
                  </a:lnTo>
                  <a:lnTo>
                    <a:pt x="60" y="24"/>
                  </a:lnTo>
                  <a:lnTo>
                    <a:pt x="18" y="0"/>
                  </a:lnTo>
                  <a:lnTo>
                    <a:pt x="6" y="0"/>
                  </a:lnTo>
                  <a:lnTo>
                    <a:pt x="0" y="18"/>
                  </a:lnTo>
                  <a:lnTo>
                    <a:pt x="6" y="42"/>
                  </a:lnTo>
                  <a:close/>
                </a:path>
              </a:pathLst>
            </a:custGeom>
            <a:solidFill>
              <a:schemeClr val="accent4"/>
            </a:solidFill>
            <a:ln w="9525"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6" name="Freeform 25"/>
            <p:cNvSpPr>
              <a:spLocks/>
            </p:cNvSpPr>
            <p:nvPr/>
          </p:nvSpPr>
          <p:spPr bwMode="auto">
            <a:xfrm>
              <a:off x="4604279" y="2923659"/>
              <a:ext cx="191309" cy="193420"/>
            </a:xfrm>
            <a:custGeom>
              <a:avLst/>
              <a:gdLst>
                <a:gd name="T0" fmla="*/ 2147483646 w 72"/>
                <a:gd name="T1" fmla="*/ 2147483646 h 84"/>
                <a:gd name="T2" fmla="*/ 2147483646 w 72"/>
                <a:gd name="T3" fmla="*/ 2147483646 h 84"/>
                <a:gd name="T4" fmla="*/ 2147483646 w 72"/>
                <a:gd name="T5" fmla="*/ 2147483646 h 84"/>
                <a:gd name="T6" fmla="*/ 2147483646 w 72"/>
                <a:gd name="T7" fmla="*/ 2147483646 h 84"/>
                <a:gd name="T8" fmla="*/ 2147483646 w 72"/>
                <a:gd name="T9" fmla="*/ 2147483646 h 84"/>
                <a:gd name="T10" fmla="*/ 2147483646 w 72"/>
                <a:gd name="T11" fmla="*/ 0 h 84"/>
                <a:gd name="T12" fmla="*/ 2147483646 w 72"/>
                <a:gd name="T13" fmla="*/ 2147483646 h 84"/>
                <a:gd name="T14" fmla="*/ 0 w 72"/>
                <a:gd name="T15" fmla="*/ 2147483646 h 84"/>
                <a:gd name="T16" fmla="*/ 2147483646 w 72"/>
                <a:gd name="T17" fmla="*/ 2147483646 h 84"/>
                <a:gd name="T18" fmla="*/ 2147483646 w 72"/>
                <a:gd name="T19" fmla="*/ 2147483646 h 84"/>
                <a:gd name="T20" fmla="*/ 2147483646 w 72"/>
                <a:gd name="T21" fmla="*/ 2147483646 h 84"/>
                <a:gd name="T22" fmla="*/ 2147483646 w 72"/>
                <a:gd name="T23" fmla="*/ 2147483646 h 84"/>
                <a:gd name="T24" fmla="*/ 2147483646 w 72"/>
                <a:gd name="T25" fmla="*/ 2147483646 h 84"/>
                <a:gd name="T26" fmla="*/ 2147483646 w 72"/>
                <a:gd name="T27" fmla="*/ 2147483646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4">
                  <a:moveTo>
                    <a:pt x="72" y="78"/>
                  </a:moveTo>
                  <a:lnTo>
                    <a:pt x="72" y="54"/>
                  </a:lnTo>
                  <a:lnTo>
                    <a:pt x="66" y="30"/>
                  </a:lnTo>
                  <a:lnTo>
                    <a:pt x="72" y="12"/>
                  </a:lnTo>
                  <a:lnTo>
                    <a:pt x="24" y="6"/>
                  </a:lnTo>
                  <a:lnTo>
                    <a:pt x="24" y="0"/>
                  </a:lnTo>
                  <a:lnTo>
                    <a:pt x="18" y="18"/>
                  </a:lnTo>
                  <a:lnTo>
                    <a:pt x="0" y="36"/>
                  </a:lnTo>
                  <a:lnTo>
                    <a:pt x="12" y="60"/>
                  </a:lnTo>
                  <a:lnTo>
                    <a:pt x="24" y="84"/>
                  </a:lnTo>
                  <a:lnTo>
                    <a:pt x="30" y="84"/>
                  </a:lnTo>
                  <a:lnTo>
                    <a:pt x="42" y="78"/>
                  </a:lnTo>
                  <a:lnTo>
                    <a:pt x="72" y="78"/>
                  </a:lnTo>
                </a:path>
              </a:pathLst>
            </a:custGeom>
            <a:solidFill>
              <a:schemeClr val="accent4"/>
            </a:solidFill>
            <a:ln w="9525" cap="flat" cmpd="sng">
              <a:solidFill>
                <a:schemeClr val="bg2"/>
              </a:solidFill>
              <a:prstDash val="solid"/>
              <a:round/>
              <a:headEnd type="none" w="med" len="med"/>
              <a:tailEnd type="none" w="med" len="med"/>
            </a:ln>
            <a:effectLst/>
            <a:extLst/>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7" name="Freeform 26"/>
            <p:cNvSpPr>
              <a:spLocks/>
            </p:cNvSpPr>
            <p:nvPr/>
          </p:nvSpPr>
          <p:spPr bwMode="auto">
            <a:xfrm>
              <a:off x="3886092" y="2668567"/>
              <a:ext cx="658600" cy="496167"/>
            </a:xfrm>
            <a:custGeom>
              <a:avLst/>
              <a:gdLst>
                <a:gd name="T0" fmla="*/ 2147483646 w 43"/>
                <a:gd name="T1" fmla="*/ 2147483646 h 36"/>
                <a:gd name="T2" fmla="*/ 2147483646 w 43"/>
                <a:gd name="T3" fmla="*/ 2147483646 h 36"/>
                <a:gd name="T4" fmla="*/ 2147483646 w 43"/>
                <a:gd name="T5" fmla="*/ 2147483646 h 36"/>
                <a:gd name="T6" fmla="*/ 2147483646 w 43"/>
                <a:gd name="T7" fmla="*/ 2147483646 h 36"/>
                <a:gd name="T8" fmla="*/ 2147483646 w 43"/>
                <a:gd name="T9" fmla="*/ 2147483646 h 36"/>
                <a:gd name="T10" fmla="*/ 2147483646 w 43"/>
                <a:gd name="T11" fmla="*/ 2147483646 h 36"/>
                <a:gd name="T12" fmla="*/ 2147483646 w 43"/>
                <a:gd name="T13" fmla="*/ 2147483646 h 36"/>
                <a:gd name="T14" fmla="*/ 2147483646 w 43"/>
                <a:gd name="T15" fmla="*/ 2147483646 h 36"/>
                <a:gd name="T16" fmla="*/ 2147483646 w 43"/>
                <a:gd name="T17" fmla="*/ 2147483646 h 36"/>
                <a:gd name="T18" fmla="*/ 2147483646 w 43"/>
                <a:gd name="T19" fmla="*/ 2147483646 h 36"/>
                <a:gd name="T20" fmla="*/ 2147483646 w 43"/>
                <a:gd name="T21" fmla="*/ 2147483646 h 36"/>
                <a:gd name="T22" fmla="*/ 2147483646 w 43"/>
                <a:gd name="T23" fmla="*/ 2147483646 h 36"/>
                <a:gd name="T24" fmla="*/ 2147483646 w 43"/>
                <a:gd name="T25" fmla="*/ 2147483646 h 36"/>
                <a:gd name="T26" fmla="*/ 2147483646 w 43"/>
                <a:gd name="T27" fmla="*/ 0 h 36"/>
                <a:gd name="T28" fmla="*/ 2147483646 w 43"/>
                <a:gd name="T29" fmla="*/ 2147483646 h 36"/>
                <a:gd name="T30" fmla="*/ 0 w 43"/>
                <a:gd name="T31" fmla="*/ 2147483646 h 36"/>
                <a:gd name="T32" fmla="*/ 2147483646 w 43"/>
                <a:gd name="T33" fmla="*/ 2147483646 h 36"/>
                <a:gd name="T34" fmla="*/ 2147483646 w 43"/>
                <a:gd name="T35" fmla="*/ 2147483646 h 36"/>
                <a:gd name="T36" fmla="*/ 2147483646 w 43"/>
                <a:gd name="T37" fmla="*/ 2147483646 h 36"/>
                <a:gd name="T38" fmla="*/ 2147483646 w 43"/>
                <a:gd name="T39" fmla="*/ 2147483646 h 36"/>
                <a:gd name="T40" fmla="*/ 2147483646 w 43"/>
                <a:gd name="T41" fmla="*/ 2147483646 h 36"/>
                <a:gd name="T42" fmla="*/ 2147483646 w 43"/>
                <a:gd name="T43" fmla="*/ 2147483646 h 36"/>
                <a:gd name="T44" fmla="*/ 2147483646 w 43"/>
                <a:gd name="T45" fmla="*/ 2147483646 h 36"/>
                <a:gd name="T46" fmla="*/ 2147483646 w 43"/>
                <a:gd name="T47" fmla="*/ 2147483646 h 36"/>
                <a:gd name="T48" fmla="*/ 2147483646 w 43"/>
                <a:gd name="T49" fmla="*/ 2147483646 h 36"/>
                <a:gd name="T50" fmla="*/ 2147483646 w 43"/>
                <a:gd name="T51" fmla="*/ 2147483646 h 36"/>
                <a:gd name="T52" fmla="*/ 2147483646 w 43"/>
                <a:gd name="T53" fmla="*/ 2147483646 h 36"/>
                <a:gd name="T54" fmla="*/ 2147483646 w 43"/>
                <a:gd name="T55" fmla="*/ 2147483646 h 36"/>
                <a:gd name="T56" fmla="*/ 2147483646 w 43"/>
                <a:gd name="T57" fmla="*/ 2147483646 h 36"/>
                <a:gd name="T58" fmla="*/ 2147483646 w 43"/>
                <a:gd name="T59" fmla="*/ 2147483646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 h="36">
                  <a:moveTo>
                    <a:pt x="38" y="21"/>
                  </a:moveTo>
                  <a:cubicBezTo>
                    <a:pt x="37" y="18"/>
                    <a:pt x="37" y="18"/>
                    <a:pt x="37" y="18"/>
                  </a:cubicBezTo>
                  <a:cubicBezTo>
                    <a:pt x="39" y="15"/>
                    <a:pt x="39" y="15"/>
                    <a:pt x="39" y="15"/>
                  </a:cubicBezTo>
                  <a:cubicBezTo>
                    <a:pt x="43" y="11"/>
                    <a:pt x="43" y="11"/>
                    <a:pt x="43" y="11"/>
                  </a:cubicBezTo>
                  <a:cubicBezTo>
                    <a:pt x="42" y="11"/>
                    <a:pt x="42" y="11"/>
                    <a:pt x="42" y="11"/>
                  </a:cubicBezTo>
                  <a:cubicBezTo>
                    <a:pt x="39" y="10"/>
                    <a:pt x="39" y="10"/>
                    <a:pt x="39" y="10"/>
                  </a:cubicBezTo>
                  <a:cubicBezTo>
                    <a:pt x="38" y="8"/>
                    <a:pt x="38" y="8"/>
                    <a:pt x="38" y="8"/>
                  </a:cubicBezTo>
                  <a:cubicBezTo>
                    <a:pt x="32" y="5"/>
                    <a:pt x="32" y="5"/>
                    <a:pt x="32" y="5"/>
                  </a:cubicBezTo>
                  <a:cubicBezTo>
                    <a:pt x="22" y="6"/>
                    <a:pt x="22" y="6"/>
                    <a:pt x="22" y="6"/>
                  </a:cubicBezTo>
                  <a:cubicBezTo>
                    <a:pt x="17" y="5"/>
                    <a:pt x="17" y="5"/>
                    <a:pt x="17" y="5"/>
                  </a:cubicBezTo>
                  <a:cubicBezTo>
                    <a:pt x="16" y="3"/>
                    <a:pt x="16" y="3"/>
                    <a:pt x="16" y="3"/>
                  </a:cubicBezTo>
                  <a:cubicBezTo>
                    <a:pt x="11" y="2"/>
                    <a:pt x="11" y="2"/>
                    <a:pt x="11" y="2"/>
                  </a:cubicBezTo>
                  <a:cubicBezTo>
                    <a:pt x="11" y="2"/>
                    <a:pt x="7" y="3"/>
                    <a:pt x="6" y="3"/>
                  </a:cubicBezTo>
                  <a:cubicBezTo>
                    <a:pt x="5" y="3"/>
                    <a:pt x="5" y="1"/>
                    <a:pt x="5" y="0"/>
                  </a:cubicBezTo>
                  <a:cubicBezTo>
                    <a:pt x="1" y="2"/>
                    <a:pt x="1" y="2"/>
                    <a:pt x="1" y="2"/>
                  </a:cubicBezTo>
                  <a:cubicBezTo>
                    <a:pt x="0" y="10"/>
                    <a:pt x="0" y="10"/>
                    <a:pt x="0" y="10"/>
                  </a:cubicBezTo>
                  <a:cubicBezTo>
                    <a:pt x="2" y="15"/>
                    <a:pt x="2" y="15"/>
                    <a:pt x="2" y="15"/>
                  </a:cubicBezTo>
                  <a:cubicBezTo>
                    <a:pt x="12" y="19"/>
                    <a:pt x="12" y="19"/>
                    <a:pt x="12" y="19"/>
                  </a:cubicBezTo>
                  <a:cubicBezTo>
                    <a:pt x="17" y="20"/>
                    <a:pt x="17" y="20"/>
                    <a:pt x="17" y="20"/>
                  </a:cubicBezTo>
                  <a:cubicBezTo>
                    <a:pt x="16" y="22"/>
                    <a:pt x="16" y="22"/>
                    <a:pt x="16" y="22"/>
                  </a:cubicBezTo>
                  <a:cubicBezTo>
                    <a:pt x="18" y="26"/>
                    <a:pt x="18" y="26"/>
                    <a:pt x="18" y="26"/>
                  </a:cubicBezTo>
                  <a:cubicBezTo>
                    <a:pt x="18" y="33"/>
                    <a:pt x="18" y="33"/>
                    <a:pt x="18" y="33"/>
                  </a:cubicBezTo>
                  <a:cubicBezTo>
                    <a:pt x="18" y="33"/>
                    <a:pt x="18" y="33"/>
                    <a:pt x="18" y="33"/>
                  </a:cubicBezTo>
                  <a:cubicBezTo>
                    <a:pt x="21" y="36"/>
                    <a:pt x="21" y="36"/>
                    <a:pt x="21" y="36"/>
                  </a:cubicBezTo>
                  <a:cubicBezTo>
                    <a:pt x="30" y="33"/>
                    <a:pt x="30" y="33"/>
                    <a:pt x="30" y="33"/>
                  </a:cubicBezTo>
                  <a:cubicBezTo>
                    <a:pt x="29" y="30"/>
                    <a:pt x="29" y="30"/>
                    <a:pt x="29" y="30"/>
                  </a:cubicBezTo>
                  <a:cubicBezTo>
                    <a:pt x="26" y="25"/>
                    <a:pt x="26" y="25"/>
                    <a:pt x="26" y="25"/>
                  </a:cubicBezTo>
                  <a:cubicBezTo>
                    <a:pt x="34" y="25"/>
                    <a:pt x="34" y="25"/>
                    <a:pt x="34" y="25"/>
                  </a:cubicBezTo>
                  <a:cubicBezTo>
                    <a:pt x="39" y="23"/>
                    <a:pt x="39" y="23"/>
                    <a:pt x="39" y="23"/>
                  </a:cubicBezTo>
                  <a:cubicBezTo>
                    <a:pt x="38" y="21"/>
                    <a:pt x="38" y="21"/>
                    <a:pt x="38" y="21"/>
                  </a:cubicBezTo>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sp>
          <p:nvSpPr>
            <p:cNvPr id="28" name="Freeform 27"/>
            <p:cNvSpPr>
              <a:spLocks/>
            </p:cNvSpPr>
            <p:nvPr/>
          </p:nvSpPr>
          <p:spPr bwMode="auto">
            <a:xfrm>
              <a:off x="3512884" y="3108670"/>
              <a:ext cx="266577" cy="263500"/>
            </a:xfrm>
            <a:custGeom>
              <a:avLst/>
              <a:gdLst>
                <a:gd name="T0" fmla="*/ 2147483646 w 102"/>
                <a:gd name="T1" fmla="*/ 2147483646 h 114"/>
                <a:gd name="T2" fmla="*/ 2147483646 w 102"/>
                <a:gd name="T3" fmla="*/ 2147483646 h 114"/>
                <a:gd name="T4" fmla="*/ 2147483646 w 102"/>
                <a:gd name="T5" fmla="*/ 2147483646 h 114"/>
                <a:gd name="T6" fmla="*/ 2147483646 w 102"/>
                <a:gd name="T7" fmla="*/ 2147483646 h 114"/>
                <a:gd name="T8" fmla="*/ 2147483646 w 102"/>
                <a:gd name="T9" fmla="*/ 2147483646 h 114"/>
                <a:gd name="T10" fmla="*/ 2147483646 w 102"/>
                <a:gd name="T11" fmla="*/ 2147483646 h 114"/>
                <a:gd name="T12" fmla="*/ 2147483646 w 102"/>
                <a:gd name="T13" fmla="*/ 0 h 114"/>
                <a:gd name="T14" fmla="*/ 2147483646 w 102"/>
                <a:gd name="T15" fmla="*/ 2147483646 h 114"/>
                <a:gd name="T16" fmla="*/ 0 w 102"/>
                <a:gd name="T17" fmla="*/ 2147483646 h 114"/>
                <a:gd name="T18" fmla="*/ 2147483646 w 102"/>
                <a:gd name="T19" fmla="*/ 2147483646 h 114"/>
                <a:gd name="T20" fmla="*/ 0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24" y="114"/>
                  </a:moveTo>
                  <a:lnTo>
                    <a:pt x="48" y="90"/>
                  </a:lnTo>
                  <a:lnTo>
                    <a:pt x="66" y="84"/>
                  </a:lnTo>
                  <a:lnTo>
                    <a:pt x="90" y="60"/>
                  </a:lnTo>
                  <a:lnTo>
                    <a:pt x="102" y="36"/>
                  </a:lnTo>
                  <a:lnTo>
                    <a:pt x="78" y="18"/>
                  </a:lnTo>
                  <a:lnTo>
                    <a:pt x="30" y="0"/>
                  </a:lnTo>
                  <a:lnTo>
                    <a:pt x="24" y="12"/>
                  </a:lnTo>
                  <a:lnTo>
                    <a:pt x="0" y="66"/>
                  </a:lnTo>
                  <a:lnTo>
                    <a:pt x="12" y="90"/>
                  </a:lnTo>
                  <a:lnTo>
                    <a:pt x="0" y="96"/>
                  </a:lnTo>
                  <a:lnTo>
                    <a:pt x="6" y="108"/>
                  </a:lnTo>
                  <a:lnTo>
                    <a:pt x="24" y="114"/>
                  </a:lnTo>
                  <a:close/>
                </a:path>
              </a:pathLst>
            </a:custGeom>
            <a:solidFill>
              <a:schemeClr val="accent4"/>
            </a:solidFill>
            <a:ln w="9525">
              <a:solidFill>
                <a:schemeClr val="bg2"/>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b="1" kern="1200">
                  <a:solidFill>
                    <a:schemeClr val="bg1"/>
                  </a:solidFill>
                  <a:latin typeface="Arial" panose="020B0604020202020204" pitchFamily="34" charset="0"/>
                  <a:ea typeface="MS PGothic" panose="020B0600070205080204" pitchFamily="34" charset="-128"/>
                  <a:cs typeface="+mn-cs"/>
                </a:defRPr>
              </a:lvl9pPr>
            </a:lstStyle>
            <a:p>
              <a:endParaRPr lang="en-GB"/>
            </a:p>
          </p:txBody>
        </p:sp>
      </p:grpSp>
      <p:cxnSp>
        <p:nvCxnSpPr>
          <p:cNvPr id="45" name="Straight Arrow Connector 44"/>
          <p:cNvCxnSpPr/>
          <p:nvPr/>
        </p:nvCxnSpPr>
        <p:spPr>
          <a:xfrm flipV="1">
            <a:off x="3463560" y="4386922"/>
            <a:ext cx="995436" cy="345025"/>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840100" y="4697877"/>
            <a:ext cx="1920240"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Pascua Lama</a:t>
            </a:r>
          </a:p>
        </p:txBody>
      </p:sp>
      <p:cxnSp>
        <p:nvCxnSpPr>
          <p:cNvPr id="47" name="Straight Arrow Connector 46"/>
          <p:cNvCxnSpPr/>
          <p:nvPr/>
        </p:nvCxnSpPr>
        <p:spPr>
          <a:xfrm flipV="1">
            <a:off x="3361941" y="3791618"/>
            <a:ext cx="1059381" cy="416631"/>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306569" y="4100884"/>
            <a:ext cx="1309232"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Tia Maria</a:t>
            </a:r>
          </a:p>
        </p:txBody>
      </p:sp>
      <p:cxnSp>
        <p:nvCxnSpPr>
          <p:cNvPr id="49" name="Straight Arrow Connector 48"/>
          <p:cNvCxnSpPr/>
          <p:nvPr/>
        </p:nvCxnSpPr>
        <p:spPr>
          <a:xfrm flipV="1">
            <a:off x="2976393" y="3336242"/>
            <a:ext cx="889704" cy="208314"/>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527951" y="3440399"/>
            <a:ext cx="1568312"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Minas Conga</a:t>
            </a:r>
          </a:p>
        </p:txBody>
      </p:sp>
      <p:cxnSp>
        <p:nvCxnSpPr>
          <p:cNvPr id="51" name="Straight Arrow Connector 50"/>
          <p:cNvCxnSpPr/>
          <p:nvPr/>
        </p:nvCxnSpPr>
        <p:spPr>
          <a:xfrm>
            <a:off x="3107531" y="2588267"/>
            <a:ext cx="919818" cy="213927"/>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166363" y="2337050"/>
            <a:ext cx="1568312"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Cauca</a:t>
            </a:r>
          </a:p>
        </p:txBody>
      </p:sp>
      <p:sp>
        <p:nvSpPr>
          <p:cNvPr id="53" name="Title 1"/>
          <p:cNvSpPr>
            <a:spLocks noGrp="1"/>
          </p:cNvSpPr>
          <p:nvPr>
            <p:ph type="title"/>
          </p:nvPr>
        </p:nvSpPr>
        <p:spPr>
          <a:xfrm>
            <a:off x="454025" y="201600"/>
            <a:ext cx="8232775" cy="860400"/>
          </a:xfrm>
        </p:spPr>
        <p:txBody>
          <a:bodyPr/>
          <a:lstStyle/>
          <a:p>
            <a:r>
              <a:rPr lang="en-GB" dirty="0" err="1" smtClean="0"/>
              <a:t>Licencia</a:t>
            </a:r>
            <a:r>
              <a:rPr lang="en-GB" dirty="0" smtClean="0"/>
              <a:t> social para </a:t>
            </a:r>
            <a:r>
              <a:rPr lang="en-GB" dirty="0" err="1" smtClean="0"/>
              <a:t>operar</a:t>
            </a:r>
            <a:r>
              <a:rPr lang="en-GB" dirty="0" smtClean="0"/>
              <a:t> – la </a:t>
            </a:r>
            <a:r>
              <a:rPr lang="en-GB" dirty="0" err="1" smtClean="0"/>
              <a:t>comunidad</a:t>
            </a:r>
            <a:r>
              <a:rPr lang="en-GB" dirty="0" smtClean="0"/>
              <a:t> </a:t>
            </a:r>
            <a:r>
              <a:rPr lang="en-GB" dirty="0" err="1" smtClean="0"/>
              <a:t>protesta</a:t>
            </a:r>
            <a:r>
              <a:rPr lang="en-GB" dirty="0" smtClean="0"/>
              <a:t> </a:t>
            </a:r>
            <a:r>
              <a:rPr lang="en-GB" dirty="0" err="1" smtClean="0"/>
              <a:t>en</a:t>
            </a:r>
            <a:r>
              <a:rPr lang="en-GB" dirty="0" smtClean="0"/>
              <a:t> </a:t>
            </a:r>
            <a:r>
              <a:rPr lang="en-GB" dirty="0" err="1" smtClean="0"/>
              <a:t>América</a:t>
            </a:r>
            <a:r>
              <a:rPr lang="en-GB" dirty="0" smtClean="0"/>
              <a:t> Latina </a:t>
            </a:r>
            <a:endParaRPr lang="en-GB" dirty="0"/>
          </a:p>
        </p:txBody>
      </p:sp>
      <p:cxnSp>
        <p:nvCxnSpPr>
          <p:cNvPr id="55" name="Straight Arrow Connector 54"/>
          <p:cNvCxnSpPr/>
          <p:nvPr/>
        </p:nvCxnSpPr>
        <p:spPr>
          <a:xfrm flipH="1">
            <a:off x="3866098" y="2097548"/>
            <a:ext cx="1646288" cy="165784"/>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649546" y="1928382"/>
            <a:ext cx="1955214"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Rancho Grande</a:t>
            </a:r>
          </a:p>
        </p:txBody>
      </p:sp>
      <p:cxnSp>
        <p:nvCxnSpPr>
          <p:cNvPr id="62" name="Straight Arrow Connector 61"/>
          <p:cNvCxnSpPr/>
          <p:nvPr/>
        </p:nvCxnSpPr>
        <p:spPr>
          <a:xfrm flipV="1">
            <a:off x="3396072" y="4559434"/>
            <a:ext cx="1025250" cy="893394"/>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772612" y="5418757"/>
            <a:ext cx="1920240"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Los </a:t>
            </a:r>
            <a:r>
              <a:rPr lang="en-AU" sz="2000" dirty="0" err="1" smtClean="0">
                <a:solidFill>
                  <a:schemeClr val="bg1"/>
                </a:solidFill>
              </a:rPr>
              <a:t>Pelambres</a:t>
            </a:r>
            <a:endParaRPr lang="en-AU" sz="2000" dirty="0" smtClean="0">
              <a:solidFill>
                <a:schemeClr val="bg1"/>
              </a:solidFill>
            </a:endParaRPr>
          </a:p>
        </p:txBody>
      </p:sp>
      <p:cxnSp>
        <p:nvCxnSpPr>
          <p:cNvPr id="66" name="Straight Arrow Connector 65"/>
          <p:cNvCxnSpPr/>
          <p:nvPr/>
        </p:nvCxnSpPr>
        <p:spPr>
          <a:xfrm flipH="1" flipV="1">
            <a:off x="4805574" y="3767402"/>
            <a:ext cx="1333969" cy="853379"/>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139543" y="4528599"/>
            <a:ext cx="1955214" cy="637097"/>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smtClean="0">
                <a:solidFill>
                  <a:schemeClr val="bg1"/>
                </a:solidFill>
              </a:rPr>
              <a:t>Cochabamba</a:t>
            </a:r>
            <a:endParaRPr lang="en-AU" sz="2000" dirty="0">
              <a:solidFill>
                <a:schemeClr val="bg1"/>
              </a:solidFill>
            </a:endParaRPr>
          </a:p>
          <a:p>
            <a:pPr>
              <a:lnSpc>
                <a:spcPct val="85000"/>
              </a:lnSpc>
              <a:spcAft>
                <a:spcPts val="600"/>
              </a:spcAft>
              <a:buClr>
                <a:schemeClr val="accent2"/>
              </a:buClr>
              <a:buSzPct val="70000"/>
            </a:pPr>
            <a:endParaRPr lang="en-AU" sz="2000" dirty="0" smtClean="0">
              <a:solidFill>
                <a:schemeClr val="bg1"/>
              </a:solidFill>
            </a:endParaRPr>
          </a:p>
        </p:txBody>
      </p:sp>
      <p:cxnSp>
        <p:nvCxnSpPr>
          <p:cNvPr id="69" name="Straight Arrow Connector 68"/>
          <p:cNvCxnSpPr/>
          <p:nvPr/>
        </p:nvCxnSpPr>
        <p:spPr>
          <a:xfrm flipH="1" flipV="1">
            <a:off x="5512386" y="3548592"/>
            <a:ext cx="1408448" cy="246586"/>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6920834" y="3628906"/>
            <a:ext cx="1955214" cy="29854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err="1">
                <a:solidFill>
                  <a:schemeClr val="bg1"/>
                </a:solidFill>
              </a:rPr>
              <a:t>Carajás</a:t>
            </a:r>
            <a:endParaRPr lang="en-AU" sz="2000" dirty="0" smtClean="0">
              <a:solidFill>
                <a:schemeClr val="bg1"/>
              </a:solidFill>
            </a:endParaRPr>
          </a:p>
        </p:txBody>
      </p:sp>
      <p:cxnSp>
        <p:nvCxnSpPr>
          <p:cNvPr id="81" name="Straight Arrow Connector 80"/>
          <p:cNvCxnSpPr/>
          <p:nvPr/>
        </p:nvCxnSpPr>
        <p:spPr>
          <a:xfrm flipH="1">
            <a:off x="3039935" y="1370317"/>
            <a:ext cx="1897836" cy="463680"/>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4995828" y="1186908"/>
            <a:ext cx="1955214" cy="637097"/>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000" dirty="0" err="1" smtClean="0">
                <a:solidFill>
                  <a:schemeClr val="bg1"/>
                </a:solidFill>
              </a:rPr>
              <a:t>Cananea</a:t>
            </a:r>
            <a:endParaRPr lang="en-AU" sz="2000" dirty="0">
              <a:solidFill>
                <a:schemeClr val="bg1"/>
              </a:solidFill>
            </a:endParaRPr>
          </a:p>
          <a:p>
            <a:pPr>
              <a:lnSpc>
                <a:spcPct val="85000"/>
              </a:lnSpc>
              <a:spcAft>
                <a:spcPts val="600"/>
              </a:spcAft>
              <a:buClr>
                <a:schemeClr val="accent2"/>
              </a:buClr>
              <a:buSzPct val="70000"/>
            </a:pPr>
            <a:endParaRPr lang="en-AU" sz="2000" dirty="0" smtClean="0">
              <a:solidFill>
                <a:schemeClr val="bg1"/>
              </a:solidFill>
            </a:endParaRPr>
          </a:p>
        </p:txBody>
      </p:sp>
      <p:sp>
        <p:nvSpPr>
          <p:cNvPr id="57"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Tree>
    <p:extLst>
      <p:ext uri="{BB962C8B-B14F-4D97-AF65-F5344CB8AC3E}">
        <p14:creationId xmlns:p14="http://schemas.microsoft.com/office/powerpoint/2010/main" val="3228017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0227" y="5069162"/>
            <a:ext cx="8232775" cy="11303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AU" sz="2000" b="1" dirty="0"/>
              <a:t>La </a:t>
            </a:r>
            <a:r>
              <a:rPr lang="en-AU" sz="2000" b="1" dirty="0" err="1"/>
              <a:t>importancia</a:t>
            </a:r>
            <a:r>
              <a:rPr lang="en-AU" sz="2000" b="1" dirty="0"/>
              <a:t> de </a:t>
            </a:r>
            <a:r>
              <a:rPr lang="en-AU" sz="2000" b="1" dirty="0" err="1" smtClean="0"/>
              <a:t>establecer</a:t>
            </a:r>
            <a:r>
              <a:rPr lang="en-AU" sz="2000" b="1" dirty="0" smtClean="0"/>
              <a:t> </a:t>
            </a:r>
            <a:r>
              <a:rPr lang="en-AU" sz="2000" b="1" dirty="0" err="1" smtClean="0"/>
              <a:t>una</a:t>
            </a:r>
            <a:r>
              <a:rPr lang="en-AU" sz="2000" b="1" dirty="0" smtClean="0"/>
              <a:t> </a:t>
            </a:r>
            <a:r>
              <a:rPr lang="en-AU" sz="2000" b="1" dirty="0" err="1" smtClean="0"/>
              <a:t>relación</a:t>
            </a:r>
            <a:r>
              <a:rPr lang="en-AU" sz="2000" b="1" dirty="0" smtClean="0"/>
              <a:t> </a:t>
            </a:r>
            <a:r>
              <a:rPr lang="en-AU" sz="2000" b="1" dirty="0" err="1" smtClean="0"/>
              <a:t>temprana</a:t>
            </a:r>
            <a:r>
              <a:rPr lang="en-AU" sz="2000" b="1" dirty="0" smtClean="0"/>
              <a:t>,  </a:t>
            </a:r>
            <a:r>
              <a:rPr lang="en-AU" sz="2000" b="1" dirty="0" err="1" smtClean="0"/>
              <a:t>permanente</a:t>
            </a:r>
            <a:r>
              <a:rPr lang="en-AU" sz="2000" b="1" dirty="0" smtClean="0"/>
              <a:t> y </a:t>
            </a:r>
            <a:r>
              <a:rPr lang="en-AU" sz="2000" b="1" dirty="0" err="1" smtClean="0"/>
              <a:t>profunda</a:t>
            </a:r>
            <a:r>
              <a:rPr lang="en-AU" sz="2000" b="1" dirty="0" smtClean="0"/>
              <a:t> </a:t>
            </a:r>
            <a:r>
              <a:rPr lang="en-AU" sz="2000" b="1" dirty="0" err="1" smtClean="0"/>
              <a:t>más</a:t>
            </a:r>
            <a:r>
              <a:rPr lang="en-AU" sz="2000" b="1" dirty="0" smtClean="0"/>
              <a:t> </a:t>
            </a:r>
            <a:r>
              <a:rPr lang="en-AU" sz="2000" b="1" dirty="0" err="1"/>
              <a:t>allá</a:t>
            </a:r>
            <a:r>
              <a:rPr lang="en-AU" sz="2000" b="1" dirty="0"/>
              <a:t> de la </a:t>
            </a:r>
            <a:r>
              <a:rPr lang="en-AU" sz="2000" b="1" dirty="0" err="1" smtClean="0"/>
              <a:t>normativa</a:t>
            </a:r>
            <a:r>
              <a:rPr lang="en-AU" sz="2000" b="1" dirty="0" smtClean="0"/>
              <a:t> </a:t>
            </a:r>
            <a:r>
              <a:rPr lang="en-AU" sz="2000" b="1" dirty="0" err="1"/>
              <a:t>básica</a:t>
            </a:r>
            <a:r>
              <a:rPr lang="en-AU" sz="2000" b="1" dirty="0"/>
              <a:t>, </a:t>
            </a:r>
            <a:r>
              <a:rPr lang="en-AU" sz="2000" b="1" dirty="0" err="1"/>
              <a:t>es</a:t>
            </a:r>
            <a:r>
              <a:rPr lang="en-AU" sz="2000" b="1" dirty="0"/>
              <a:t> </a:t>
            </a:r>
            <a:r>
              <a:rPr lang="en-AU" sz="2000" b="1" dirty="0" err="1"/>
              <a:t>esencial</a:t>
            </a:r>
            <a:r>
              <a:rPr lang="en-AU" sz="2000" b="1" dirty="0"/>
              <a:t> </a:t>
            </a:r>
          </a:p>
        </p:txBody>
      </p:sp>
      <p:sp>
        <p:nvSpPr>
          <p:cNvPr id="2" name="Title 1"/>
          <p:cNvSpPr>
            <a:spLocks noGrp="1"/>
          </p:cNvSpPr>
          <p:nvPr>
            <p:ph type="title"/>
          </p:nvPr>
        </p:nvSpPr>
        <p:spPr/>
        <p:txBody>
          <a:bodyPr/>
          <a:lstStyle/>
          <a:p>
            <a:r>
              <a:rPr lang="en-GB" dirty="0" err="1" smtClean="0"/>
              <a:t>Licencia</a:t>
            </a:r>
            <a:r>
              <a:rPr lang="en-GB" dirty="0" smtClean="0"/>
              <a:t> social para </a:t>
            </a:r>
            <a:r>
              <a:rPr lang="en-GB" dirty="0" err="1" smtClean="0"/>
              <a:t>operar</a:t>
            </a:r>
            <a:endParaRPr lang="en-GB" dirty="0"/>
          </a:p>
        </p:txBody>
      </p:sp>
      <p:sp>
        <p:nvSpPr>
          <p:cNvPr id="13" name="Date Placeholder 12"/>
          <p:cNvSpPr>
            <a:spLocks noGrp="1"/>
          </p:cNvSpPr>
          <p:nvPr>
            <p:ph type="dt" sz="half" idx="2"/>
          </p:nvPr>
        </p:nvSpPr>
        <p:spPr/>
        <p:txBody>
          <a:bodyPr/>
          <a:lstStyle/>
          <a:p>
            <a:r>
              <a:rPr lang="en-US" dirty="0" smtClean="0"/>
              <a:t>May 2015</a:t>
            </a:r>
            <a:endParaRPr lang="en-US" dirty="0"/>
          </a:p>
        </p:txBody>
      </p:sp>
      <p:sp>
        <p:nvSpPr>
          <p:cNvPr id="4" name="Content Placeholder 3"/>
          <p:cNvSpPr>
            <a:spLocks noGrp="1"/>
          </p:cNvSpPr>
          <p:nvPr>
            <p:ph idx="1"/>
          </p:nvPr>
        </p:nvSpPr>
        <p:spPr>
          <a:xfrm>
            <a:off x="454023" y="1081298"/>
            <a:ext cx="8445427" cy="3339251"/>
          </a:xfrm>
        </p:spPr>
        <p:txBody>
          <a:bodyPr/>
          <a:lstStyle/>
          <a:p>
            <a:pPr>
              <a:lnSpc>
                <a:spcPct val="114000"/>
              </a:lnSpc>
              <a:spcBef>
                <a:spcPts val="600"/>
              </a:spcBef>
              <a:spcAft>
                <a:spcPts val="600"/>
              </a:spcAft>
            </a:pPr>
            <a:r>
              <a:rPr lang="en-AU" sz="1600" dirty="0"/>
              <a:t>El </a:t>
            </a:r>
            <a:r>
              <a:rPr lang="en-AU" sz="1600" dirty="0" err="1"/>
              <a:t>activismo</a:t>
            </a:r>
            <a:r>
              <a:rPr lang="en-AU" sz="1600" dirty="0"/>
              <a:t> </a:t>
            </a:r>
            <a:r>
              <a:rPr lang="en-AU" sz="1600" dirty="0" err="1"/>
              <a:t>es</a:t>
            </a:r>
            <a:r>
              <a:rPr lang="en-AU" sz="1600" dirty="0"/>
              <a:t> </a:t>
            </a:r>
            <a:r>
              <a:rPr lang="en-AU" sz="1600" dirty="0" err="1"/>
              <a:t>cada</a:t>
            </a:r>
            <a:r>
              <a:rPr lang="en-AU" sz="1600" dirty="0"/>
              <a:t> </a:t>
            </a:r>
            <a:r>
              <a:rPr lang="en-AU" sz="1600" dirty="0" err="1"/>
              <a:t>vez</a:t>
            </a:r>
            <a:r>
              <a:rPr lang="en-AU" sz="1600" dirty="0"/>
              <a:t> </a:t>
            </a:r>
            <a:r>
              <a:rPr lang="en-AU" sz="1600" dirty="0" err="1"/>
              <a:t>más</a:t>
            </a:r>
            <a:r>
              <a:rPr lang="en-AU" sz="1600" dirty="0"/>
              <a:t> </a:t>
            </a:r>
            <a:r>
              <a:rPr lang="en-AU" sz="1600" dirty="0" err="1" smtClean="0"/>
              <a:t>político</a:t>
            </a:r>
            <a:r>
              <a:rPr lang="en-AU" sz="1600" dirty="0" smtClean="0"/>
              <a:t>, de </a:t>
            </a:r>
            <a:r>
              <a:rPr lang="en-AU" sz="1600" dirty="0" err="1" smtClean="0"/>
              <a:t>escala</a:t>
            </a:r>
            <a:r>
              <a:rPr lang="en-AU" sz="1600" dirty="0" smtClean="0"/>
              <a:t> </a:t>
            </a:r>
            <a:r>
              <a:rPr lang="en-AU" sz="1600" dirty="0" err="1" smtClean="0"/>
              <a:t>nacional</a:t>
            </a:r>
            <a:r>
              <a:rPr lang="en-AU" sz="1600" dirty="0" smtClean="0"/>
              <a:t>,  </a:t>
            </a:r>
            <a:r>
              <a:rPr lang="en-AU" sz="1600" dirty="0"/>
              <a:t>y </a:t>
            </a:r>
            <a:r>
              <a:rPr lang="en-AU" sz="1600" dirty="0" smtClean="0"/>
              <a:t>judicial </a:t>
            </a:r>
            <a:endParaRPr lang="en-AU" sz="1600" dirty="0"/>
          </a:p>
          <a:p>
            <a:pPr>
              <a:lnSpc>
                <a:spcPct val="114000"/>
              </a:lnSpc>
              <a:spcBef>
                <a:spcPts val="600"/>
              </a:spcBef>
              <a:spcAft>
                <a:spcPts val="600"/>
              </a:spcAft>
            </a:pPr>
            <a:r>
              <a:rPr lang="en-AU" sz="1600" dirty="0" err="1"/>
              <a:t>Conciencia</a:t>
            </a:r>
            <a:r>
              <a:rPr lang="en-AU" sz="1600" dirty="0"/>
              <a:t> mas </a:t>
            </a:r>
            <a:r>
              <a:rPr lang="en-AU" sz="1600" dirty="0" err="1"/>
              <a:t>fuerte</a:t>
            </a:r>
            <a:r>
              <a:rPr lang="en-AU" sz="1600" dirty="0"/>
              <a:t> del </a:t>
            </a:r>
            <a:r>
              <a:rPr lang="en-AU" sz="1600" dirty="0" err="1"/>
              <a:t>valor</a:t>
            </a:r>
            <a:r>
              <a:rPr lang="en-AU" sz="1600" dirty="0"/>
              <a:t> cultural/</a:t>
            </a:r>
            <a:r>
              <a:rPr lang="en-AU" sz="1600" dirty="0" err="1"/>
              <a:t>económico</a:t>
            </a:r>
            <a:r>
              <a:rPr lang="en-AU" sz="1600" dirty="0"/>
              <a:t> de la </a:t>
            </a:r>
            <a:r>
              <a:rPr lang="en-AU" sz="1600" dirty="0" err="1" smtClean="0"/>
              <a:t>tierra</a:t>
            </a:r>
            <a:r>
              <a:rPr lang="en-AU" sz="1600" dirty="0" smtClean="0"/>
              <a:t>, tanto de </a:t>
            </a:r>
            <a:r>
              <a:rPr lang="en-AU" sz="1600" dirty="0" err="1" smtClean="0"/>
              <a:t>las</a:t>
            </a:r>
            <a:r>
              <a:rPr lang="en-AU" sz="1600" dirty="0" smtClean="0"/>
              <a:t> </a:t>
            </a:r>
            <a:r>
              <a:rPr lang="en-AU" sz="1600" dirty="0" err="1" smtClean="0"/>
              <a:t>comunidades</a:t>
            </a:r>
            <a:r>
              <a:rPr lang="en-AU" sz="1600" dirty="0" smtClean="0"/>
              <a:t> </a:t>
            </a:r>
            <a:r>
              <a:rPr lang="en-AU" sz="1600" dirty="0" err="1" smtClean="0"/>
              <a:t>como</a:t>
            </a:r>
            <a:r>
              <a:rPr lang="en-AU" sz="1600" dirty="0" smtClean="0"/>
              <a:t> de </a:t>
            </a:r>
            <a:r>
              <a:rPr lang="en-AU" sz="1600" dirty="0" err="1" smtClean="0"/>
              <a:t>las</a:t>
            </a:r>
            <a:r>
              <a:rPr lang="en-AU" sz="1600" dirty="0" smtClean="0"/>
              <a:t> </a:t>
            </a:r>
            <a:r>
              <a:rPr lang="en-AU" sz="1600" dirty="0" err="1" smtClean="0"/>
              <a:t>empresas</a:t>
            </a:r>
            <a:r>
              <a:rPr lang="en-AU" sz="1600" dirty="0" smtClean="0"/>
              <a:t> </a:t>
            </a:r>
            <a:endParaRPr lang="en-AU" sz="1600" dirty="0"/>
          </a:p>
          <a:p>
            <a:pPr>
              <a:lnSpc>
                <a:spcPct val="114000"/>
              </a:lnSpc>
              <a:spcBef>
                <a:spcPts val="600"/>
              </a:spcBef>
              <a:spcAft>
                <a:spcPts val="600"/>
              </a:spcAft>
            </a:pPr>
            <a:r>
              <a:rPr lang="en-AU" sz="1600" dirty="0" err="1" smtClean="0"/>
              <a:t>Tendencias</a:t>
            </a:r>
            <a:r>
              <a:rPr lang="en-AU" sz="1600" dirty="0" smtClean="0"/>
              <a:t> de regular la </a:t>
            </a:r>
            <a:r>
              <a:rPr lang="en-AU" sz="1600" dirty="0" err="1" smtClean="0"/>
              <a:t>licencia</a:t>
            </a:r>
            <a:r>
              <a:rPr lang="en-AU" sz="1600" dirty="0" smtClean="0"/>
              <a:t> social para </a:t>
            </a:r>
            <a:r>
              <a:rPr lang="en-AU" sz="1600" dirty="0" err="1" smtClean="0"/>
              <a:t>operar</a:t>
            </a:r>
            <a:r>
              <a:rPr lang="en-AU" sz="1600" dirty="0" smtClean="0"/>
              <a:t> – </a:t>
            </a:r>
            <a:r>
              <a:rPr lang="en-AU" sz="1600" dirty="0"/>
              <a:t> </a:t>
            </a:r>
            <a:r>
              <a:rPr lang="en-AU" sz="1600" dirty="0" smtClean="0"/>
              <a:t>Chile: </a:t>
            </a:r>
            <a:r>
              <a:rPr lang="en-AU" sz="1600" dirty="0" err="1" smtClean="0"/>
              <a:t>Regulación</a:t>
            </a:r>
            <a:r>
              <a:rPr lang="en-AU" sz="1600" dirty="0" smtClean="0"/>
              <a:t> </a:t>
            </a:r>
            <a:r>
              <a:rPr lang="en-AU" sz="1600" dirty="0" err="1" smtClean="0"/>
              <a:t>ambiental</a:t>
            </a:r>
            <a:r>
              <a:rPr lang="en-AU" sz="1600" dirty="0" smtClean="0"/>
              <a:t>, </a:t>
            </a:r>
            <a:r>
              <a:rPr lang="en-AU" sz="1600" dirty="0" err="1" smtClean="0"/>
              <a:t>Paricipacion</a:t>
            </a:r>
            <a:r>
              <a:rPr lang="en-AU" sz="1600" dirty="0" smtClean="0"/>
              <a:t> </a:t>
            </a:r>
            <a:r>
              <a:rPr lang="en-AU" sz="1600" dirty="0" err="1" smtClean="0"/>
              <a:t>ciudadada</a:t>
            </a:r>
            <a:r>
              <a:rPr lang="en-AU" sz="1600" dirty="0" smtClean="0"/>
              <a:t> </a:t>
            </a:r>
            <a:r>
              <a:rPr lang="en-AU" sz="1600" dirty="0" err="1" smtClean="0"/>
              <a:t>temprana</a:t>
            </a:r>
            <a:r>
              <a:rPr lang="en-AU" sz="1600" dirty="0" smtClean="0"/>
              <a:t> y formal,   </a:t>
            </a:r>
            <a:r>
              <a:rPr lang="en-AU" sz="1600" dirty="0" err="1" smtClean="0"/>
              <a:t>Acuerdos</a:t>
            </a:r>
            <a:r>
              <a:rPr lang="en-AU" sz="1600" dirty="0" smtClean="0"/>
              <a:t> </a:t>
            </a:r>
            <a:r>
              <a:rPr lang="en-AU" sz="1600" dirty="0" err="1" smtClean="0"/>
              <a:t>voluntarios</a:t>
            </a:r>
            <a:r>
              <a:rPr lang="en-AU" sz="1600" dirty="0" smtClean="0"/>
              <a:t> de </a:t>
            </a:r>
            <a:r>
              <a:rPr lang="en-AU" sz="1600" dirty="0" err="1" smtClean="0"/>
              <a:t>preinversión</a:t>
            </a:r>
            <a:r>
              <a:rPr lang="en-AU" sz="1600" dirty="0" smtClean="0"/>
              <a:t> (</a:t>
            </a:r>
            <a:r>
              <a:rPr lang="en-AU" sz="1600" dirty="0" err="1" smtClean="0"/>
              <a:t>Consejo</a:t>
            </a:r>
            <a:r>
              <a:rPr lang="en-AU" sz="1600" dirty="0" smtClean="0"/>
              <a:t> Nacional de </a:t>
            </a:r>
            <a:r>
              <a:rPr lang="en-AU" sz="1600" dirty="0" err="1" smtClean="0"/>
              <a:t>Producción</a:t>
            </a:r>
            <a:r>
              <a:rPr lang="en-AU" sz="1600" dirty="0" smtClean="0"/>
              <a:t> </a:t>
            </a:r>
            <a:r>
              <a:rPr lang="en-AU" sz="1600" dirty="0" err="1" smtClean="0"/>
              <a:t>Limpia</a:t>
            </a:r>
            <a:r>
              <a:rPr lang="en-AU" sz="1600" dirty="0" smtClean="0"/>
              <a:t>),  </a:t>
            </a:r>
            <a:r>
              <a:rPr lang="en-AU" sz="1600" dirty="0" err="1" smtClean="0"/>
              <a:t>operatividad</a:t>
            </a:r>
            <a:r>
              <a:rPr lang="en-AU" sz="1600" dirty="0" smtClean="0"/>
              <a:t> del </a:t>
            </a:r>
            <a:r>
              <a:rPr lang="en-AU" sz="1600" dirty="0" err="1" smtClean="0"/>
              <a:t>Convenio</a:t>
            </a:r>
            <a:r>
              <a:rPr lang="en-AU" sz="1600" dirty="0" smtClean="0"/>
              <a:t> 169 y la </a:t>
            </a:r>
            <a:r>
              <a:rPr lang="en-AU" sz="1600" dirty="0" err="1" smtClean="0"/>
              <a:t>consulta</a:t>
            </a:r>
            <a:r>
              <a:rPr lang="en-AU" sz="1600" dirty="0" smtClean="0"/>
              <a:t> </a:t>
            </a:r>
            <a:r>
              <a:rPr lang="en-AU" sz="1600" dirty="0" err="1" smtClean="0"/>
              <a:t>indígena</a:t>
            </a:r>
            <a:r>
              <a:rPr lang="en-AU" sz="1600" dirty="0" smtClean="0"/>
              <a:t>  </a:t>
            </a:r>
            <a:r>
              <a:rPr lang="en-AU" sz="1600" dirty="0" err="1" smtClean="0"/>
              <a:t>anuncio</a:t>
            </a:r>
            <a:r>
              <a:rPr lang="en-AU" sz="1600" dirty="0" smtClean="0"/>
              <a:t> del </a:t>
            </a:r>
            <a:r>
              <a:rPr lang="en-AU" sz="1600" dirty="0" err="1" smtClean="0"/>
              <a:t>Ministerio</a:t>
            </a:r>
            <a:r>
              <a:rPr lang="en-AU" sz="1600" dirty="0" smtClean="0"/>
              <a:t> </a:t>
            </a:r>
            <a:r>
              <a:rPr lang="en-AU" sz="1600" dirty="0" err="1" smtClean="0"/>
              <a:t>Indígena</a:t>
            </a:r>
            <a:r>
              <a:rPr lang="en-AU" sz="1600" dirty="0" smtClean="0"/>
              <a:t> </a:t>
            </a:r>
          </a:p>
          <a:p>
            <a:pPr>
              <a:lnSpc>
                <a:spcPct val="114000"/>
              </a:lnSpc>
              <a:spcBef>
                <a:spcPts val="600"/>
              </a:spcBef>
              <a:spcAft>
                <a:spcPts val="600"/>
              </a:spcAft>
            </a:pPr>
            <a:r>
              <a:rPr lang="en-AU" sz="1600" dirty="0" err="1" smtClean="0"/>
              <a:t>Compartir</a:t>
            </a:r>
            <a:r>
              <a:rPr lang="en-AU" sz="1600" dirty="0" smtClean="0"/>
              <a:t> </a:t>
            </a:r>
            <a:r>
              <a:rPr lang="en-AU" sz="1600" dirty="0" err="1" smtClean="0"/>
              <a:t>beneficios</a:t>
            </a:r>
            <a:r>
              <a:rPr lang="en-AU" sz="1600" dirty="0" smtClean="0"/>
              <a:t> y </a:t>
            </a:r>
            <a:r>
              <a:rPr lang="en-AU" sz="1600" dirty="0" err="1" smtClean="0"/>
              <a:t>también</a:t>
            </a:r>
            <a:r>
              <a:rPr lang="en-AU" sz="1600" dirty="0" smtClean="0"/>
              <a:t> </a:t>
            </a:r>
            <a:r>
              <a:rPr lang="en-AU" sz="1600" dirty="0" err="1" smtClean="0"/>
              <a:t>riesgos</a:t>
            </a:r>
            <a:r>
              <a:rPr lang="en-AU" sz="1600" dirty="0" smtClean="0"/>
              <a:t> </a:t>
            </a:r>
            <a:r>
              <a:rPr lang="en-AU" sz="1600" dirty="0" err="1" smtClean="0"/>
              <a:t>en</a:t>
            </a:r>
            <a:r>
              <a:rPr lang="en-AU" sz="1600" dirty="0" smtClean="0"/>
              <a:t> </a:t>
            </a:r>
            <a:r>
              <a:rPr lang="en-AU" sz="1600" dirty="0" err="1" smtClean="0"/>
              <a:t>tiempos</a:t>
            </a:r>
            <a:r>
              <a:rPr lang="en-AU" sz="1600" dirty="0" smtClean="0"/>
              <a:t> </a:t>
            </a:r>
            <a:r>
              <a:rPr lang="en-AU" sz="1600" dirty="0" err="1" smtClean="0"/>
              <a:t>difíciles</a:t>
            </a:r>
            <a:r>
              <a:rPr lang="en-AU" sz="1600" dirty="0" smtClean="0"/>
              <a:t>. </a:t>
            </a:r>
            <a:r>
              <a:rPr lang="en-AU" sz="1600" dirty="0" err="1" smtClean="0"/>
              <a:t>Falso</a:t>
            </a:r>
            <a:r>
              <a:rPr lang="en-AU" sz="1600" dirty="0" smtClean="0"/>
              <a:t> </a:t>
            </a:r>
            <a:r>
              <a:rPr lang="en-AU" sz="1600" dirty="0" err="1" smtClean="0"/>
              <a:t>ahorro</a:t>
            </a:r>
            <a:r>
              <a:rPr lang="en-AU" sz="1600" dirty="0"/>
              <a:t> </a:t>
            </a:r>
            <a:r>
              <a:rPr lang="en-AU" sz="1600" dirty="0" err="1" smtClean="0"/>
              <a:t>dismuir</a:t>
            </a:r>
            <a:r>
              <a:rPr lang="en-AU" sz="1600" dirty="0" smtClean="0"/>
              <a:t> </a:t>
            </a:r>
            <a:r>
              <a:rPr lang="en-AU" sz="1600" dirty="0" err="1" smtClean="0"/>
              <a:t>presupuestos</a:t>
            </a:r>
            <a:r>
              <a:rPr lang="en-AU" sz="1600" dirty="0" smtClean="0"/>
              <a:t> de </a:t>
            </a:r>
            <a:r>
              <a:rPr lang="en-AU" sz="1600" dirty="0" err="1" smtClean="0"/>
              <a:t>relacion</a:t>
            </a:r>
            <a:r>
              <a:rPr lang="en-AU" sz="1600" dirty="0" smtClean="0"/>
              <a:t> con la </a:t>
            </a:r>
            <a:r>
              <a:rPr lang="en-AU" sz="1600" dirty="0" err="1" smtClean="0"/>
              <a:t>comunidad</a:t>
            </a:r>
            <a:r>
              <a:rPr lang="en-AU" sz="1600" dirty="0"/>
              <a:t> </a:t>
            </a:r>
            <a:r>
              <a:rPr lang="en-AU" sz="1600" dirty="0" err="1" smtClean="0"/>
              <a:t>en</a:t>
            </a:r>
            <a:r>
              <a:rPr lang="en-AU" sz="1600" dirty="0" smtClean="0"/>
              <a:t> </a:t>
            </a:r>
            <a:r>
              <a:rPr lang="en-AU" sz="1600" dirty="0" err="1" smtClean="0"/>
              <a:t>tiempos</a:t>
            </a:r>
            <a:r>
              <a:rPr lang="en-AU" sz="1600" dirty="0" smtClean="0"/>
              <a:t> </a:t>
            </a:r>
            <a:r>
              <a:rPr lang="en-AU" sz="1600" dirty="0" err="1" smtClean="0"/>
              <a:t>economicamente</a:t>
            </a:r>
            <a:r>
              <a:rPr lang="en-AU" sz="1600" dirty="0" smtClean="0"/>
              <a:t> </a:t>
            </a:r>
            <a:r>
              <a:rPr lang="en-AU" sz="1600" dirty="0" err="1" smtClean="0"/>
              <a:t>duros</a:t>
            </a:r>
            <a:r>
              <a:rPr lang="en-AU" sz="1600" dirty="0"/>
              <a:t>;</a:t>
            </a:r>
            <a:r>
              <a:rPr lang="en-AU" sz="1600" dirty="0" smtClean="0"/>
              <a:t>  </a:t>
            </a:r>
            <a:r>
              <a:rPr lang="en-AU" sz="1600" dirty="0" err="1" smtClean="0"/>
              <a:t>invertir</a:t>
            </a:r>
            <a:r>
              <a:rPr lang="en-AU" sz="1600" dirty="0" smtClean="0"/>
              <a:t> </a:t>
            </a:r>
            <a:r>
              <a:rPr lang="en-AU" sz="1600" dirty="0" err="1" smtClean="0"/>
              <a:t>temprana</a:t>
            </a:r>
            <a:r>
              <a:rPr lang="en-AU" sz="1600" dirty="0" smtClean="0"/>
              <a:t> y </a:t>
            </a:r>
            <a:r>
              <a:rPr lang="en-AU" sz="1600" dirty="0" err="1" smtClean="0"/>
              <a:t>consistentemente</a:t>
            </a:r>
            <a:r>
              <a:rPr lang="en-AU" sz="1600" dirty="0" smtClean="0"/>
              <a:t> </a:t>
            </a:r>
            <a:r>
              <a:rPr lang="en-AU" sz="1600" dirty="0" err="1" smtClean="0"/>
              <a:t>es</a:t>
            </a:r>
            <a:r>
              <a:rPr lang="en-AU" sz="1600" dirty="0" smtClean="0"/>
              <a:t> </a:t>
            </a:r>
            <a:r>
              <a:rPr lang="en-AU" sz="1600" dirty="0" err="1" smtClean="0"/>
              <a:t>más</a:t>
            </a:r>
            <a:r>
              <a:rPr lang="en-AU" sz="1600" dirty="0" smtClean="0"/>
              <a:t> </a:t>
            </a:r>
            <a:r>
              <a:rPr lang="en-AU" sz="1600" dirty="0" err="1" smtClean="0"/>
              <a:t>valioso</a:t>
            </a:r>
            <a:r>
              <a:rPr lang="en-AU" sz="1600" dirty="0" smtClean="0"/>
              <a:t> para el </a:t>
            </a:r>
            <a:r>
              <a:rPr lang="en-AU" sz="1600" dirty="0" err="1" smtClean="0"/>
              <a:t>proyecto</a:t>
            </a:r>
            <a:r>
              <a:rPr lang="en-AU" sz="1600" dirty="0" smtClean="0"/>
              <a:t> </a:t>
            </a:r>
            <a:r>
              <a:rPr lang="en-AU" sz="1600" dirty="0" err="1" smtClean="0"/>
              <a:t>que</a:t>
            </a:r>
            <a:r>
              <a:rPr lang="en-AU" sz="1600" dirty="0" smtClean="0"/>
              <a:t> el </a:t>
            </a:r>
            <a:r>
              <a:rPr lang="en-AU" sz="1600" dirty="0" err="1" smtClean="0"/>
              <a:t>gasto</a:t>
            </a:r>
            <a:r>
              <a:rPr lang="en-AU" sz="1600" dirty="0" smtClean="0"/>
              <a:t> </a:t>
            </a:r>
            <a:r>
              <a:rPr lang="en-AU" sz="1600" dirty="0" err="1" smtClean="0"/>
              <a:t>en</a:t>
            </a:r>
            <a:r>
              <a:rPr lang="en-AU" sz="1600" dirty="0" smtClean="0"/>
              <a:t> </a:t>
            </a:r>
            <a:r>
              <a:rPr lang="en-AU" sz="1600" dirty="0" err="1" smtClean="0"/>
              <a:t>viabilizar</a:t>
            </a:r>
            <a:r>
              <a:rPr lang="en-AU" sz="1600" dirty="0" smtClean="0"/>
              <a:t> un </a:t>
            </a:r>
            <a:r>
              <a:rPr lang="en-AU" sz="1600" dirty="0" err="1" smtClean="0"/>
              <a:t>proyecto</a:t>
            </a:r>
            <a:r>
              <a:rPr lang="en-AU" sz="1600" dirty="0" smtClean="0"/>
              <a:t> </a:t>
            </a:r>
            <a:r>
              <a:rPr lang="en-AU" sz="1600" dirty="0" err="1" smtClean="0"/>
              <a:t>después</a:t>
            </a:r>
            <a:r>
              <a:rPr lang="en-AU" sz="1600" dirty="0" smtClean="0"/>
              <a:t>. </a:t>
            </a:r>
          </a:p>
          <a:p>
            <a:pPr>
              <a:lnSpc>
                <a:spcPct val="114000"/>
              </a:lnSpc>
              <a:spcBef>
                <a:spcPts val="600"/>
              </a:spcBef>
              <a:spcAft>
                <a:spcPts val="600"/>
              </a:spcAft>
            </a:pPr>
            <a:r>
              <a:rPr lang="en-AU" sz="1600" dirty="0" smtClean="0"/>
              <a:t>La </a:t>
            </a:r>
            <a:r>
              <a:rPr lang="en-AU" sz="1600" dirty="0" err="1" smtClean="0"/>
              <a:t>representatividad</a:t>
            </a:r>
            <a:r>
              <a:rPr lang="en-AU" sz="1600" dirty="0"/>
              <a:t> </a:t>
            </a:r>
            <a:r>
              <a:rPr lang="en-AU" sz="1600" dirty="0" smtClean="0"/>
              <a:t>y la </a:t>
            </a:r>
            <a:r>
              <a:rPr lang="en-AU" sz="1600" dirty="0" err="1" smtClean="0"/>
              <a:t>necesidad</a:t>
            </a:r>
            <a:r>
              <a:rPr lang="en-AU" sz="1600" dirty="0" smtClean="0"/>
              <a:t> de </a:t>
            </a:r>
            <a:r>
              <a:rPr lang="en-AU" sz="1600" dirty="0" err="1" smtClean="0"/>
              <a:t>realizar</a:t>
            </a:r>
            <a:r>
              <a:rPr lang="en-AU" sz="1600" dirty="0" smtClean="0"/>
              <a:t> </a:t>
            </a:r>
            <a:r>
              <a:rPr lang="en-AU" sz="1600" dirty="0" err="1" smtClean="0"/>
              <a:t>consultas</a:t>
            </a:r>
            <a:r>
              <a:rPr lang="en-AU" sz="1600" dirty="0" smtClean="0"/>
              <a:t> </a:t>
            </a:r>
            <a:r>
              <a:rPr lang="en-AU" sz="1600" dirty="0" err="1" smtClean="0"/>
              <a:t>ciudadanas</a:t>
            </a:r>
            <a:r>
              <a:rPr lang="en-AU" sz="1600" dirty="0" smtClean="0"/>
              <a:t> </a:t>
            </a:r>
            <a:r>
              <a:rPr lang="en-AU" sz="1600" dirty="0" err="1" smtClean="0"/>
              <a:t>amplias</a:t>
            </a:r>
            <a:r>
              <a:rPr lang="en-AU" sz="1600" dirty="0" smtClean="0"/>
              <a:t> e </a:t>
            </a:r>
            <a:r>
              <a:rPr lang="en-AU" sz="1600" dirty="0" err="1" smtClean="0"/>
              <a:t>inclusivas</a:t>
            </a:r>
            <a:endParaRPr lang="en-AU" sz="1600" dirty="0" smtClean="0"/>
          </a:p>
          <a:p>
            <a:pPr>
              <a:lnSpc>
                <a:spcPct val="114000"/>
              </a:lnSpc>
              <a:spcBef>
                <a:spcPts val="600"/>
              </a:spcBef>
              <a:spcAft>
                <a:spcPts val="600"/>
              </a:spcAft>
            </a:pPr>
            <a:endParaRPr lang="en-AU" sz="1600" dirty="0" smtClean="0"/>
          </a:p>
          <a:p>
            <a:pPr marL="0" indent="0">
              <a:lnSpc>
                <a:spcPct val="114000"/>
              </a:lnSpc>
              <a:spcBef>
                <a:spcPts val="600"/>
              </a:spcBef>
              <a:spcAft>
                <a:spcPts val="600"/>
              </a:spcAft>
              <a:buNone/>
            </a:pPr>
            <a:endParaRPr lang="en-AU" sz="1600" dirty="0" smtClean="0"/>
          </a:p>
        </p:txBody>
      </p:sp>
      <p:sp>
        <p:nvSpPr>
          <p:cNvPr id="6"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Tree>
    <p:extLst>
      <p:ext uri="{BB962C8B-B14F-4D97-AF65-F5344CB8AC3E}">
        <p14:creationId xmlns:p14="http://schemas.microsoft.com/office/powerpoint/2010/main" val="39542337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6. </a:t>
            </a:r>
            <a:r>
              <a:rPr lang="en-AU" dirty="0" err="1" smtClean="0"/>
              <a:t>Volatilidad</a:t>
            </a:r>
            <a:r>
              <a:rPr lang="en-AU" dirty="0" smtClean="0"/>
              <a:t> de </a:t>
            </a:r>
            <a:r>
              <a:rPr lang="en-AU" dirty="0" err="1" smtClean="0"/>
              <a:t>precios</a:t>
            </a:r>
            <a:r>
              <a:rPr lang="en-AU" dirty="0" smtClean="0"/>
              <a:t> de commodities</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2015-6</a:t>
            </a:r>
            <a:endParaRPr lang="en-GB" dirty="0"/>
          </a:p>
        </p:txBody>
      </p:sp>
    </p:spTree>
    <p:extLst>
      <p:ext uri="{BB962C8B-B14F-4D97-AF65-F5344CB8AC3E}">
        <p14:creationId xmlns:p14="http://schemas.microsoft.com/office/powerpoint/2010/main" val="3333569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Outlook </a:t>
            </a:r>
            <a:endParaRPr lang="en-AU" dirty="0"/>
          </a:p>
        </p:txBody>
      </p:sp>
      <p:sp>
        <p:nvSpPr>
          <p:cNvPr id="6" name="Content Placeholder 5"/>
          <p:cNvSpPr>
            <a:spLocks noGrp="1"/>
          </p:cNvSpPr>
          <p:nvPr>
            <p:ph idx="1"/>
          </p:nvPr>
        </p:nvSpPr>
        <p:spPr>
          <a:xfrm>
            <a:off x="457200" y="1254148"/>
            <a:ext cx="8229600" cy="4698977"/>
          </a:xfrm>
        </p:spPr>
        <p:txBody>
          <a:bodyPr/>
          <a:lstStyle/>
          <a:p>
            <a:pPr marL="0" indent="0">
              <a:lnSpc>
                <a:spcPct val="114000"/>
              </a:lnSpc>
              <a:spcBef>
                <a:spcPts val="600"/>
              </a:spcBef>
              <a:buNone/>
            </a:pPr>
            <a:r>
              <a:rPr lang="en-AU" dirty="0" err="1" smtClean="0"/>
              <a:t>Precio</a:t>
            </a:r>
            <a:r>
              <a:rPr lang="en-AU" dirty="0" smtClean="0"/>
              <a:t> y </a:t>
            </a:r>
            <a:r>
              <a:rPr lang="en-AU" dirty="0" err="1" smtClean="0"/>
              <a:t>volatilidad</a:t>
            </a:r>
            <a:r>
              <a:rPr lang="en-AU" dirty="0" smtClean="0"/>
              <a:t> de la </a:t>
            </a:r>
            <a:r>
              <a:rPr lang="en-AU" dirty="0" err="1" smtClean="0"/>
              <a:t>moneda</a:t>
            </a:r>
            <a:r>
              <a:rPr lang="en-AU" dirty="0" smtClean="0"/>
              <a:t> </a:t>
            </a:r>
            <a:r>
              <a:rPr lang="en-AU" dirty="0" err="1" smtClean="0"/>
              <a:t>continuará</a:t>
            </a:r>
            <a:r>
              <a:rPr lang="en-AU" dirty="0" smtClean="0"/>
              <a:t> hasta 2017 – </a:t>
            </a:r>
            <a:r>
              <a:rPr lang="en-AU" dirty="0" err="1" smtClean="0"/>
              <a:t>debido</a:t>
            </a:r>
            <a:r>
              <a:rPr lang="en-AU" dirty="0" smtClean="0"/>
              <a:t> a:</a:t>
            </a:r>
          </a:p>
          <a:p>
            <a:pPr>
              <a:lnSpc>
                <a:spcPct val="114000"/>
              </a:lnSpc>
              <a:spcBef>
                <a:spcPts val="600"/>
              </a:spcBef>
            </a:pPr>
            <a:r>
              <a:rPr lang="en-AU" sz="2000" dirty="0" smtClean="0"/>
              <a:t>El </a:t>
            </a:r>
            <a:r>
              <a:rPr lang="en-AU" sz="2000" dirty="0" err="1" smtClean="0"/>
              <a:t>nivel</a:t>
            </a:r>
            <a:r>
              <a:rPr lang="en-AU" sz="2000" dirty="0" smtClean="0"/>
              <a:t> de </a:t>
            </a:r>
            <a:r>
              <a:rPr lang="en-AU" sz="2000" dirty="0" err="1" smtClean="0"/>
              <a:t>corrección</a:t>
            </a:r>
            <a:r>
              <a:rPr lang="en-AU" sz="2000" dirty="0" smtClean="0"/>
              <a:t> </a:t>
            </a:r>
            <a:r>
              <a:rPr lang="en-AU" sz="2000" dirty="0" err="1" smtClean="0"/>
              <a:t>requerido</a:t>
            </a:r>
            <a:endParaRPr lang="en-AU" sz="2000" dirty="0" smtClean="0"/>
          </a:p>
          <a:p>
            <a:pPr>
              <a:lnSpc>
                <a:spcPct val="114000"/>
              </a:lnSpc>
              <a:spcBef>
                <a:spcPts val="600"/>
              </a:spcBef>
            </a:pPr>
            <a:r>
              <a:rPr lang="en-AU" sz="2000" dirty="0" smtClean="0"/>
              <a:t>Un </a:t>
            </a:r>
            <a:r>
              <a:rPr lang="en-AU" sz="2000" dirty="0" err="1" smtClean="0"/>
              <a:t>aumento</a:t>
            </a:r>
            <a:r>
              <a:rPr lang="en-AU" sz="2000" dirty="0" smtClean="0"/>
              <a:t> de </a:t>
            </a:r>
            <a:r>
              <a:rPr lang="en-AU" sz="2000" dirty="0" err="1" smtClean="0"/>
              <a:t>regulaciones</a:t>
            </a:r>
            <a:r>
              <a:rPr lang="en-AU" sz="2000" dirty="0" smtClean="0"/>
              <a:t>, </a:t>
            </a:r>
            <a:r>
              <a:rPr lang="en-AU" sz="2000" dirty="0" err="1" smtClean="0"/>
              <a:t>especialmente</a:t>
            </a:r>
            <a:r>
              <a:rPr lang="en-AU" sz="2000" dirty="0" smtClean="0"/>
              <a:t> </a:t>
            </a:r>
            <a:r>
              <a:rPr lang="en-AU" sz="2000" dirty="0" err="1" smtClean="0"/>
              <a:t>respecto</a:t>
            </a:r>
            <a:r>
              <a:rPr lang="en-AU" sz="2000" dirty="0" smtClean="0"/>
              <a:t> al </a:t>
            </a:r>
            <a:r>
              <a:rPr lang="en-AU" sz="2000" dirty="0" err="1" smtClean="0"/>
              <a:t>beneficio</a:t>
            </a:r>
            <a:r>
              <a:rPr lang="en-AU" sz="2000" dirty="0" smtClean="0"/>
              <a:t> </a:t>
            </a:r>
            <a:r>
              <a:rPr lang="en-AU" sz="2000" dirty="0" err="1" smtClean="0"/>
              <a:t>mandato</a:t>
            </a:r>
            <a:endParaRPr lang="en-AU" sz="2000" dirty="0" smtClean="0"/>
          </a:p>
          <a:p>
            <a:pPr>
              <a:lnSpc>
                <a:spcPct val="114000"/>
              </a:lnSpc>
              <a:spcBef>
                <a:spcPts val="600"/>
              </a:spcBef>
            </a:pPr>
            <a:r>
              <a:rPr lang="en-AU" sz="2000" dirty="0" smtClean="0"/>
              <a:t>La </a:t>
            </a:r>
            <a:r>
              <a:rPr lang="en-AU" sz="2000" dirty="0" err="1" smtClean="0"/>
              <a:t>debilidad</a:t>
            </a:r>
            <a:r>
              <a:rPr lang="en-AU" sz="2000" dirty="0" smtClean="0"/>
              <a:t> </a:t>
            </a:r>
            <a:r>
              <a:rPr lang="en-AU" sz="2000" dirty="0" err="1" smtClean="0"/>
              <a:t>adicional</a:t>
            </a:r>
            <a:r>
              <a:rPr lang="en-AU" sz="2000" dirty="0" smtClean="0"/>
              <a:t> de </a:t>
            </a:r>
            <a:r>
              <a:rPr lang="en-AU" sz="2000" dirty="0" err="1" smtClean="0"/>
              <a:t>política</a:t>
            </a:r>
            <a:r>
              <a:rPr lang="en-AU" sz="2000" dirty="0" smtClean="0"/>
              <a:t> </a:t>
            </a:r>
            <a:r>
              <a:rPr lang="en-AU" sz="2000" dirty="0" err="1" smtClean="0"/>
              <a:t>monetaria</a:t>
            </a:r>
            <a:r>
              <a:rPr lang="en-AU" sz="2000" dirty="0" smtClean="0"/>
              <a:t> </a:t>
            </a:r>
            <a:r>
              <a:rPr lang="en-AU" sz="2000" dirty="0" err="1" smtClean="0"/>
              <a:t>en</a:t>
            </a:r>
            <a:r>
              <a:rPr lang="en-AU" sz="2000" dirty="0" smtClean="0"/>
              <a:t> Europa y </a:t>
            </a:r>
            <a:r>
              <a:rPr lang="en-AU" sz="2000" dirty="0" err="1" smtClean="0"/>
              <a:t>Japón</a:t>
            </a:r>
            <a:endParaRPr lang="en-AU" sz="2000" dirty="0" smtClean="0"/>
          </a:p>
          <a:p>
            <a:pPr>
              <a:lnSpc>
                <a:spcPct val="114000"/>
              </a:lnSpc>
              <a:spcBef>
                <a:spcPts val="600"/>
              </a:spcBef>
            </a:pPr>
            <a:r>
              <a:rPr lang="en-AU" sz="2000" dirty="0" err="1" smtClean="0"/>
              <a:t>Aumento</a:t>
            </a:r>
            <a:r>
              <a:rPr lang="en-AU" sz="2000" dirty="0" smtClean="0"/>
              <a:t> de </a:t>
            </a:r>
            <a:r>
              <a:rPr lang="en-AU" sz="2000" dirty="0" err="1" smtClean="0"/>
              <a:t>riesgo</a:t>
            </a:r>
            <a:r>
              <a:rPr lang="en-AU" sz="2000" dirty="0" smtClean="0"/>
              <a:t> </a:t>
            </a:r>
            <a:r>
              <a:rPr lang="en-AU" sz="2000" dirty="0" err="1" smtClean="0"/>
              <a:t>geopolítico</a:t>
            </a:r>
            <a:r>
              <a:rPr lang="en-AU" sz="2000" dirty="0" smtClean="0"/>
              <a:t> </a:t>
            </a:r>
            <a:r>
              <a:rPr lang="en-AU" sz="2000" dirty="0" err="1" smtClean="0"/>
              <a:t>en</a:t>
            </a:r>
            <a:r>
              <a:rPr lang="en-AU" sz="2000" dirty="0" smtClean="0"/>
              <a:t> Medio </a:t>
            </a:r>
            <a:r>
              <a:rPr lang="en-AU" sz="2000" dirty="0" err="1" smtClean="0"/>
              <a:t>Oriente</a:t>
            </a:r>
            <a:r>
              <a:rPr lang="en-AU" sz="2000" dirty="0" smtClean="0"/>
              <a:t>, </a:t>
            </a:r>
            <a:r>
              <a:rPr lang="en-AU" sz="2000" dirty="0" err="1" smtClean="0"/>
              <a:t>África</a:t>
            </a:r>
            <a:r>
              <a:rPr lang="en-AU" sz="2000" dirty="0" smtClean="0"/>
              <a:t> de </a:t>
            </a:r>
            <a:r>
              <a:rPr lang="en-AU" sz="2000" dirty="0" err="1" smtClean="0"/>
              <a:t>Norte</a:t>
            </a:r>
            <a:r>
              <a:rPr lang="en-AU" sz="2000" dirty="0" smtClean="0"/>
              <a:t>, y Europa Oriental</a:t>
            </a:r>
          </a:p>
          <a:p>
            <a:pPr>
              <a:lnSpc>
                <a:spcPct val="114000"/>
              </a:lnSpc>
              <a:spcBef>
                <a:spcPts val="600"/>
              </a:spcBef>
            </a:pPr>
            <a:r>
              <a:rPr lang="en-AU" sz="2000" dirty="0" err="1" smtClean="0"/>
              <a:t>Empresas</a:t>
            </a:r>
            <a:r>
              <a:rPr lang="en-AU" sz="2000" dirty="0" smtClean="0"/>
              <a:t> </a:t>
            </a:r>
            <a:r>
              <a:rPr lang="en-AU" sz="2000" dirty="0" err="1" smtClean="0"/>
              <a:t>estatales</a:t>
            </a:r>
            <a:r>
              <a:rPr lang="en-AU" sz="2000" dirty="0" smtClean="0"/>
              <a:t> de </a:t>
            </a:r>
            <a:r>
              <a:rPr lang="en-AU" sz="2000" dirty="0" err="1" smtClean="0"/>
              <a:t>minería</a:t>
            </a:r>
            <a:r>
              <a:rPr lang="en-AU" sz="2000" dirty="0" smtClean="0"/>
              <a:t> y </a:t>
            </a:r>
            <a:r>
              <a:rPr lang="en-AU" sz="2000" dirty="0" err="1" smtClean="0"/>
              <a:t>metales</a:t>
            </a:r>
            <a:r>
              <a:rPr lang="en-AU" sz="2000" dirty="0" smtClean="0"/>
              <a:t> </a:t>
            </a:r>
            <a:r>
              <a:rPr lang="en-AU" sz="2000" dirty="0" err="1" smtClean="0"/>
              <a:t>que</a:t>
            </a:r>
            <a:r>
              <a:rPr lang="en-AU" sz="2000" dirty="0" smtClean="0"/>
              <a:t> </a:t>
            </a:r>
            <a:r>
              <a:rPr lang="en-AU" sz="2000" dirty="0" err="1" smtClean="0"/>
              <a:t>subvencionan</a:t>
            </a:r>
            <a:r>
              <a:rPr lang="en-AU" sz="2000" dirty="0" smtClean="0"/>
              <a:t> </a:t>
            </a:r>
            <a:r>
              <a:rPr lang="en-AU" sz="2000" dirty="0" err="1" smtClean="0"/>
              <a:t>operaciones</a:t>
            </a:r>
            <a:r>
              <a:rPr lang="en-AU" sz="2000" dirty="0" smtClean="0"/>
              <a:t> </a:t>
            </a:r>
            <a:r>
              <a:rPr lang="en-AU" sz="2000" dirty="0" err="1" smtClean="0"/>
              <a:t>deficitarias</a:t>
            </a:r>
            <a:endParaRPr lang="en-AU" sz="2000" dirty="0" smtClean="0"/>
          </a:p>
          <a:p>
            <a:pPr>
              <a:lnSpc>
                <a:spcPct val="114000"/>
              </a:lnSpc>
              <a:spcBef>
                <a:spcPts val="600"/>
              </a:spcBef>
            </a:pPr>
            <a:r>
              <a:rPr lang="en-AU" sz="2000" dirty="0" err="1" smtClean="0"/>
              <a:t>Desarrollo</a:t>
            </a:r>
            <a:r>
              <a:rPr lang="en-AU" sz="2000" dirty="0" smtClean="0"/>
              <a:t> continuo de </a:t>
            </a:r>
            <a:r>
              <a:rPr lang="en-AU" sz="2000" dirty="0" err="1" smtClean="0"/>
              <a:t>ofertas</a:t>
            </a:r>
            <a:r>
              <a:rPr lang="en-AU" sz="2000" dirty="0" smtClean="0"/>
              <a:t> de </a:t>
            </a:r>
            <a:r>
              <a:rPr lang="en-AU" sz="2000" dirty="0" err="1" smtClean="0"/>
              <a:t>financiamiento</a:t>
            </a:r>
            <a:r>
              <a:rPr lang="en-AU" sz="2000" dirty="0" smtClean="0"/>
              <a:t> </a:t>
            </a:r>
            <a:r>
              <a:rPr lang="en-AU" sz="2000" dirty="0" err="1" smtClean="0"/>
              <a:t>asegurado</a:t>
            </a:r>
            <a:r>
              <a:rPr lang="en-AU" sz="2000" dirty="0" smtClean="0"/>
              <a:t> </a:t>
            </a:r>
            <a:r>
              <a:rPr lang="en-AU" sz="2000" dirty="0" err="1" smtClean="0"/>
              <a:t>por</a:t>
            </a:r>
            <a:r>
              <a:rPr lang="en-AU" sz="2000" dirty="0" smtClean="0"/>
              <a:t> </a:t>
            </a:r>
            <a:r>
              <a:rPr lang="en-AU" sz="2000" dirty="0" err="1" smtClean="0"/>
              <a:t>las</a:t>
            </a:r>
            <a:r>
              <a:rPr lang="en-AU" sz="2000" dirty="0" smtClean="0"/>
              <a:t> </a:t>
            </a:r>
            <a:r>
              <a:rPr lang="en-AU" sz="2000" dirty="0" err="1" smtClean="0"/>
              <a:t>explotaciones</a:t>
            </a:r>
            <a:r>
              <a:rPr lang="en-AU" sz="2000" dirty="0" smtClean="0"/>
              <a:t> de </a:t>
            </a:r>
            <a:r>
              <a:rPr lang="en-AU" sz="2000" dirty="0" err="1" smtClean="0"/>
              <a:t>metales</a:t>
            </a:r>
            <a:r>
              <a:rPr lang="en-AU" sz="2000" dirty="0" smtClean="0"/>
              <a:t> </a:t>
            </a:r>
            <a:r>
              <a:rPr lang="en-AU" sz="2000" dirty="0" err="1" smtClean="0"/>
              <a:t>físicos</a:t>
            </a:r>
            <a:endParaRPr lang="en-AU" sz="2000" dirty="0" smtClean="0"/>
          </a:p>
          <a:p>
            <a:pPr>
              <a:lnSpc>
                <a:spcPct val="114000"/>
              </a:lnSpc>
              <a:spcBef>
                <a:spcPts val="600"/>
              </a:spcBef>
            </a:pPr>
            <a:r>
              <a:rPr lang="en-AU" sz="2000" dirty="0" err="1" smtClean="0"/>
              <a:t>Inversión</a:t>
            </a:r>
            <a:r>
              <a:rPr lang="en-AU" sz="2000" dirty="0" smtClean="0"/>
              <a:t> </a:t>
            </a:r>
            <a:r>
              <a:rPr lang="en-AU" sz="2000" dirty="0" err="1" smtClean="0"/>
              <a:t>baja</a:t>
            </a:r>
            <a:r>
              <a:rPr lang="en-AU" sz="2000" dirty="0" smtClean="0"/>
              <a:t> </a:t>
            </a:r>
            <a:r>
              <a:rPr lang="en-AU" sz="2000" dirty="0" err="1" smtClean="0"/>
              <a:t>en</a:t>
            </a:r>
            <a:r>
              <a:rPr lang="en-AU" sz="2000" dirty="0" smtClean="0"/>
              <a:t> la </a:t>
            </a:r>
            <a:r>
              <a:rPr lang="en-AU" sz="2000" dirty="0" err="1" smtClean="0"/>
              <a:t>exploración</a:t>
            </a:r>
            <a:r>
              <a:rPr lang="en-AU" sz="2000" dirty="0" smtClean="0"/>
              <a:t> y </a:t>
            </a:r>
            <a:r>
              <a:rPr lang="en-AU" sz="2000" dirty="0" err="1" smtClean="0"/>
              <a:t>desarrollo</a:t>
            </a:r>
            <a:endParaRPr lang="en-AU" sz="2000" dirty="0" smtClean="0"/>
          </a:p>
        </p:txBody>
      </p:sp>
      <p:sp>
        <p:nvSpPr>
          <p:cNvPr id="7" name="Date Placeholder 4"/>
          <p:cNvSpPr>
            <a:spLocks noGrp="1"/>
          </p:cNvSpPr>
          <p:nvPr>
            <p:ph type="dt" sz="half" idx="2"/>
          </p:nvPr>
        </p:nvSpPr>
        <p:spPr>
          <a:xfrm>
            <a:off x="1217792" y="6409944"/>
            <a:ext cx="1188720" cy="201168"/>
          </a:xfrm>
        </p:spPr>
        <p:txBody>
          <a:bodyPr/>
          <a:lstStyle/>
          <a:p>
            <a:r>
              <a:rPr lang="en-US" dirty="0" smtClean="0"/>
              <a:t>June 2015</a:t>
            </a:r>
            <a:endParaRPr lang="en-US" dirty="0"/>
          </a:p>
        </p:txBody>
      </p:sp>
      <p:sp>
        <p:nvSpPr>
          <p:cNvPr id="8"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Tree>
    <p:extLst>
      <p:ext uri="{BB962C8B-B14F-4D97-AF65-F5344CB8AC3E}">
        <p14:creationId xmlns:p14="http://schemas.microsoft.com/office/powerpoint/2010/main" val="30431766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err="1" smtClean="0"/>
              <a:t>Respuestas</a:t>
            </a:r>
            <a:r>
              <a:rPr lang="en-AU" dirty="0" smtClean="0"/>
              <a:t> a la </a:t>
            </a:r>
            <a:r>
              <a:rPr lang="en-AU" dirty="0" err="1" smtClean="0"/>
              <a:t>volatilidad</a:t>
            </a:r>
            <a:r>
              <a:rPr lang="en-AU" dirty="0" smtClean="0"/>
              <a:t> </a:t>
            </a:r>
            <a:endParaRPr lang="en-AU" dirty="0"/>
          </a:p>
        </p:txBody>
      </p:sp>
      <p:sp>
        <p:nvSpPr>
          <p:cNvPr id="6" name="Content Placeholder 5"/>
          <p:cNvSpPr>
            <a:spLocks noGrp="1"/>
          </p:cNvSpPr>
          <p:nvPr>
            <p:ph idx="1"/>
          </p:nvPr>
        </p:nvSpPr>
        <p:spPr>
          <a:xfrm>
            <a:off x="457200" y="1254148"/>
            <a:ext cx="8229600" cy="4698977"/>
          </a:xfrm>
        </p:spPr>
        <p:txBody>
          <a:bodyPr/>
          <a:lstStyle/>
          <a:p>
            <a:pPr>
              <a:lnSpc>
                <a:spcPct val="114000"/>
              </a:lnSpc>
              <a:spcBef>
                <a:spcPts val="600"/>
              </a:spcBef>
              <a:spcAft>
                <a:spcPts val="600"/>
              </a:spcAft>
            </a:pPr>
            <a:r>
              <a:rPr lang="en-AU" dirty="0" smtClean="0"/>
              <a:t>La </a:t>
            </a:r>
            <a:r>
              <a:rPr lang="en-AU" dirty="0" err="1" smtClean="0"/>
              <a:t>reducción</a:t>
            </a:r>
            <a:r>
              <a:rPr lang="en-AU" dirty="0" smtClean="0"/>
              <a:t> de </a:t>
            </a:r>
            <a:r>
              <a:rPr lang="en-AU" dirty="0" err="1" smtClean="0"/>
              <a:t>costos</a:t>
            </a:r>
            <a:r>
              <a:rPr lang="en-AU" dirty="0" smtClean="0"/>
              <a:t> – </a:t>
            </a:r>
            <a:r>
              <a:rPr lang="en-AU" dirty="0" err="1" smtClean="0"/>
              <a:t>muy</a:t>
            </a:r>
            <a:r>
              <a:rPr lang="en-AU" dirty="0"/>
              <a:t> </a:t>
            </a:r>
            <a:r>
              <a:rPr lang="en-AU" dirty="0" err="1" smtClean="0"/>
              <a:t>poco</a:t>
            </a:r>
            <a:r>
              <a:rPr lang="en-AU" dirty="0" smtClean="0"/>
              <a:t> </a:t>
            </a:r>
            <a:r>
              <a:rPr lang="en-AU" dirty="0" err="1" smtClean="0"/>
              <a:t>efectiva</a:t>
            </a:r>
            <a:r>
              <a:rPr lang="en-AU" dirty="0" smtClean="0"/>
              <a:t>. “</a:t>
            </a:r>
            <a:r>
              <a:rPr lang="en-AU" dirty="0" err="1" smtClean="0"/>
              <a:t>Estan</a:t>
            </a:r>
            <a:r>
              <a:rPr lang="en-AU" dirty="0" smtClean="0"/>
              <a:t> </a:t>
            </a:r>
            <a:r>
              <a:rPr lang="en-AU" dirty="0" err="1" smtClean="0"/>
              <a:t>todos</a:t>
            </a:r>
            <a:r>
              <a:rPr lang="en-AU" dirty="0" smtClean="0"/>
              <a:t> en la </a:t>
            </a:r>
            <a:r>
              <a:rPr lang="en-AU" dirty="0" err="1" smtClean="0"/>
              <a:t>misma</a:t>
            </a:r>
            <a:r>
              <a:rPr lang="en-AU" dirty="0" smtClean="0"/>
              <a:t>”.</a:t>
            </a:r>
          </a:p>
          <a:p>
            <a:pPr>
              <a:lnSpc>
                <a:spcPct val="114000"/>
              </a:lnSpc>
              <a:spcBef>
                <a:spcPts val="600"/>
              </a:spcBef>
              <a:spcAft>
                <a:spcPts val="600"/>
              </a:spcAft>
            </a:pPr>
            <a:r>
              <a:rPr lang="en-AU" dirty="0" err="1" smtClean="0"/>
              <a:t>Mejorar</a:t>
            </a:r>
            <a:r>
              <a:rPr lang="en-AU" dirty="0" smtClean="0"/>
              <a:t> la </a:t>
            </a:r>
            <a:r>
              <a:rPr lang="en-AU" dirty="0" err="1" smtClean="0"/>
              <a:t>productividad</a:t>
            </a:r>
            <a:r>
              <a:rPr lang="en-AU" dirty="0" smtClean="0"/>
              <a:t> y </a:t>
            </a:r>
            <a:r>
              <a:rPr lang="en-AU" dirty="0" err="1" smtClean="0"/>
              <a:t>por</a:t>
            </a:r>
            <a:r>
              <a:rPr lang="en-AU" dirty="0" smtClean="0"/>
              <a:t> </a:t>
            </a:r>
            <a:r>
              <a:rPr lang="en-AU" dirty="0" err="1" smtClean="0"/>
              <a:t>ende</a:t>
            </a:r>
            <a:r>
              <a:rPr lang="en-AU" dirty="0" smtClean="0"/>
              <a:t> </a:t>
            </a:r>
            <a:r>
              <a:rPr lang="en-AU" dirty="0" err="1" smtClean="0"/>
              <a:t>mejorar</a:t>
            </a:r>
            <a:r>
              <a:rPr lang="en-AU" dirty="0" smtClean="0"/>
              <a:t> el </a:t>
            </a:r>
            <a:r>
              <a:rPr lang="en-AU" dirty="0" err="1" smtClean="0"/>
              <a:t>rendimiento</a:t>
            </a:r>
            <a:r>
              <a:rPr lang="en-AU" dirty="0" smtClean="0"/>
              <a:t> en la </a:t>
            </a:r>
            <a:r>
              <a:rPr lang="en-AU" dirty="0" err="1" smtClean="0"/>
              <a:t>curva</a:t>
            </a:r>
            <a:r>
              <a:rPr lang="en-AU" dirty="0" smtClean="0"/>
              <a:t> de los </a:t>
            </a:r>
            <a:r>
              <a:rPr lang="en-AU" dirty="0" err="1" smtClean="0"/>
              <a:t>costos</a:t>
            </a:r>
            <a:endParaRPr lang="en-AU" dirty="0" smtClean="0"/>
          </a:p>
          <a:p>
            <a:pPr>
              <a:lnSpc>
                <a:spcPct val="114000"/>
              </a:lnSpc>
              <a:spcBef>
                <a:spcPts val="600"/>
              </a:spcBef>
              <a:spcAft>
                <a:spcPts val="600"/>
              </a:spcAft>
            </a:pPr>
            <a:r>
              <a:rPr lang="en-AU" dirty="0" err="1" smtClean="0"/>
              <a:t>Cobertura</a:t>
            </a:r>
            <a:r>
              <a:rPr lang="en-AU" dirty="0" smtClean="0"/>
              <a:t> (Hedging) – </a:t>
            </a:r>
            <a:r>
              <a:rPr lang="en-AU" dirty="0" err="1" smtClean="0"/>
              <a:t>pero</a:t>
            </a:r>
            <a:r>
              <a:rPr lang="en-AU" dirty="0" smtClean="0"/>
              <a:t> </a:t>
            </a:r>
            <a:r>
              <a:rPr lang="en-AU" dirty="0" err="1" smtClean="0"/>
              <a:t>considerando</a:t>
            </a:r>
            <a:r>
              <a:rPr lang="en-AU" dirty="0" smtClean="0"/>
              <a:t> </a:t>
            </a:r>
            <a:r>
              <a:rPr lang="en-AU" dirty="0" err="1" smtClean="0"/>
              <a:t>ambas</a:t>
            </a:r>
            <a:r>
              <a:rPr lang="en-AU" dirty="0" smtClean="0"/>
              <a:t> </a:t>
            </a:r>
            <a:r>
              <a:rPr lang="en-AU" dirty="0" err="1" smtClean="0"/>
              <a:t>partes</a:t>
            </a:r>
            <a:r>
              <a:rPr lang="en-AU" dirty="0" smtClean="0"/>
              <a:t> de la </a:t>
            </a:r>
            <a:r>
              <a:rPr lang="en-AU" dirty="0" err="1" smtClean="0"/>
              <a:t>volatilidad</a:t>
            </a:r>
            <a:endParaRPr lang="en-AU" dirty="0" smtClean="0"/>
          </a:p>
          <a:p>
            <a:pPr>
              <a:lnSpc>
                <a:spcPct val="114000"/>
              </a:lnSpc>
              <a:spcBef>
                <a:spcPts val="600"/>
              </a:spcBef>
              <a:spcAft>
                <a:spcPts val="600"/>
              </a:spcAft>
            </a:pPr>
            <a:r>
              <a:rPr lang="en-AU" dirty="0" err="1" smtClean="0"/>
              <a:t>Mejorar</a:t>
            </a:r>
            <a:r>
              <a:rPr lang="en-AU" dirty="0" smtClean="0"/>
              <a:t> la </a:t>
            </a:r>
            <a:r>
              <a:rPr lang="en-AU" dirty="0" err="1" smtClean="0"/>
              <a:t>flexibilidad</a:t>
            </a:r>
            <a:r>
              <a:rPr lang="en-AU" dirty="0" smtClean="0"/>
              <a:t> de </a:t>
            </a:r>
            <a:r>
              <a:rPr lang="en-AU" dirty="0" err="1" smtClean="0"/>
              <a:t>las</a:t>
            </a:r>
            <a:r>
              <a:rPr lang="en-AU" dirty="0" smtClean="0"/>
              <a:t> </a:t>
            </a:r>
            <a:r>
              <a:rPr lang="en-AU" dirty="0" err="1" smtClean="0"/>
              <a:t>operaciones</a:t>
            </a:r>
            <a:r>
              <a:rPr lang="en-AU" dirty="0" smtClean="0"/>
              <a:t> de </a:t>
            </a:r>
            <a:r>
              <a:rPr lang="en-AU" dirty="0" err="1" smtClean="0"/>
              <a:t>minería</a:t>
            </a:r>
            <a:r>
              <a:rPr lang="en-AU" dirty="0" smtClean="0"/>
              <a:t> y </a:t>
            </a:r>
            <a:r>
              <a:rPr lang="en-AU" dirty="0" err="1" smtClean="0"/>
              <a:t>metales</a:t>
            </a:r>
            <a:r>
              <a:rPr lang="en-AU" dirty="0" smtClean="0"/>
              <a:t> – </a:t>
            </a:r>
            <a:r>
              <a:rPr lang="en-AU" dirty="0" err="1" smtClean="0"/>
              <a:t>intercambiar</a:t>
            </a:r>
            <a:r>
              <a:rPr lang="en-AU" dirty="0" smtClean="0"/>
              <a:t> los </a:t>
            </a:r>
            <a:r>
              <a:rPr lang="en-AU" dirty="0" err="1" smtClean="0"/>
              <a:t>costos</a:t>
            </a:r>
            <a:r>
              <a:rPr lang="en-AU" dirty="0" smtClean="0"/>
              <a:t> variables </a:t>
            </a:r>
            <a:r>
              <a:rPr lang="en-AU" dirty="0" err="1" smtClean="0"/>
              <a:t>por</a:t>
            </a:r>
            <a:r>
              <a:rPr lang="en-AU" dirty="0" smtClean="0"/>
              <a:t> </a:t>
            </a:r>
            <a:r>
              <a:rPr lang="en-AU" dirty="0" err="1" smtClean="0"/>
              <a:t>costos</a:t>
            </a:r>
            <a:r>
              <a:rPr lang="en-AU" dirty="0" smtClean="0"/>
              <a:t> </a:t>
            </a:r>
            <a:r>
              <a:rPr lang="en-AU" dirty="0" err="1" smtClean="0"/>
              <a:t>fijos</a:t>
            </a:r>
            <a:endParaRPr lang="en-AU" dirty="0" smtClean="0"/>
          </a:p>
          <a:p>
            <a:pPr>
              <a:lnSpc>
                <a:spcPct val="114000"/>
              </a:lnSpc>
              <a:spcBef>
                <a:spcPts val="600"/>
              </a:spcBef>
              <a:spcAft>
                <a:spcPts val="600"/>
              </a:spcAft>
            </a:pPr>
            <a:endParaRPr lang="en-AU" dirty="0" smtClean="0"/>
          </a:p>
          <a:p>
            <a:pPr>
              <a:lnSpc>
                <a:spcPct val="114000"/>
              </a:lnSpc>
              <a:spcBef>
                <a:spcPts val="600"/>
              </a:spcBef>
              <a:spcAft>
                <a:spcPts val="600"/>
              </a:spcAft>
            </a:pPr>
            <a:endParaRPr lang="en-AU" dirty="0" smtClean="0"/>
          </a:p>
          <a:p>
            <a:endParaRPr lang="en-AU" dirty="0"/>
          </a:p>
        </p:txBody>
      </p:sp>
      <p:sp>
        <p:nvSpPr>
          <p:cNvPr id="7" name="Date Placeholder 4"/>
          <p:cNvSpPr>
            <a:spLocks noGrp="1"/>
          </p:cNvSpPr>
          <p:nvPr>
            <p:ph type="dt" sz="half" idx="2"/>
          </p:nvPr>
        </p:nvSpPr>
        <p:spPr>
          <a:xfrm>
            <a:off x="1217792" y="6409944"/>
            <a:ext cx="1188720" cy="201168"/>
          </a:xfrm>
        </p:spPr>
        <p:txBody>
          <a:bodyPr/>
          <a:lstStyle/>
          <a:p>
            <a:r>
              <a:rPr lang="en-US" dirty="0" smtClean="0"/>
              <a:t>June 2015</a:t>
            </a:r>
            <a:endParaRPr lang="en-US" dirty="0"/>
          </a:p>
        </p:txBody>
      </p:sp>
      <p:sp>
        <p:nvSpPr>
          <p:cNvPr id="8"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Tree>
    <p:extLst>
      <p:ext uri="{BB962C8B-B14F-4D97-AF65-F5344CB8AC3E}">
        <p14:creationId xmlns:p14="http://schemas.microsoft.com/office/powerpoint/2010/main" val="1738431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6. Capital projects</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2015-6</a:t>
            </a:r>
            <a:endParaRPr lang="en-GB" dirty="0"/>
          </a:p>
        </p:txBody>
      </p:sp>
    </p:spTree>
    <p:extLst>
      <p:ext uri="{BB962C8B-B14F-4D97-AF65-F5344CB8AC3E}">
        <p14:creationId xmlns:p14="http://schemas.microsoft.com/office/powerpoint/2010/main" val="11028092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1146243" y="2248200"/>
            <a:ext cx="1384128" cy="1473124"/>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latin typeface="EYInterstate Light" panose="02000506000000020004" pitchFamily="2" charset="0"/>
            </a:endParaRPr>
          </a:p>
        </p:txBody>
      </p:sp>
      <p:sp>
        <p:nvSpPr>
          <p:cNvPr id="2" name="Title 1"/>
          <p:cNvSpPr>
            <a:spLocks noGrp="1"/>
          </p:cNvSpPr>
          <p:nvPr>
            <p:ph type="title"/>
          </p:nvPr>
        </p:nvSpPr>
        <p:spPr>
          <a:xfrm>
            <a:off x="384145" y="226834"/>
            <a:ext cx="8446734" cy="550380"/>
          </a:xfrm>
        </p:spPr>
        <p:txBody>
          <a:bodyPr/>
          <a:lstStyle/>
          <a:p>
            <a:r>
              <a:rPr lang="en-AU" sz="3000" dirty="0" err="1" smtClean="0">
                <a:solidFill>
                  <a:srgbClr val="808080"/>
                </a:solidFill>
                <a:latin typeface="+mn-lt"/>
              </a:rPr>
              <a:t>Estudio</a:t>
            </a:r>
            <a:r>
              <a:rPr lang="en-AU" sz="3000" dirty="0" smtClean="0">
                <a:solidFill>
                  <a:srgbClr val="808080"/>
                </a:solidFill>
                <a:latin typeface="+mn-lt"/>
              </a:rPr>
              <a:t> EY </a:t>
            </a:r>
            <a:r>
              <a:rPr lang="en-AU" sz="3000" dirty="0" err="1" smtClean="0">
                <a:solidFill>
                  <a:srgbClr val="808080"/>
                </a:solidFill>
                <a:latin typeface="+mn-lt"/>
              </a:rPr>
              <a:t>que</a:t>
            </a:r>
            <a:r>
              <a:rPr lang="en-AU" sz="3000" dirty="0" smtClean="0">
                <a:solidFill>
                  <a:srgbClr val="808080"/>
                </a:solidFill>
                <a:latin typeface="+mn-lt"/>
              </a:rPr>
              <a:t> </a:t>
            </a:r>
            <a:r>
              <a:rPr lang="en-AU" sz="3000" dirty="0" err="1" smtClean="0">
                <a:solidFill>
                  <a:srgbClr val="808080"/>
                </a:solidFill>
                <a:latin typeface="+mn-lt"/>
              </a:rPr>
              <a:t>muestra</a:t>
            </a:r>
            <a:r>
              <a:rPr lang="en-AU" sz="3000" dirty="0" smtClean="0">
                <a:solidFill>
                  <a:srgbClr val="808080"/>
                </a:solidFill>
                <a:latin typeface="+mn-lt"/>
              </a:rPr>
              <a:t> </a:t>
            </a:r>
            <a:r>
              <a:rPr lang="en-AU" sz="3000" dirty="0" err="1" smtClean="0">
                <a:solidFill>
                  <a:srgbClr val="808080"/>
                </a:solidFill>
                <a:latin typeface="+mn-lt"/>
              </a:rPr>
              <a:t>que</a:t>
            </a:r>
            <a:r>
              <a:rPr lang="en-AU" sz="3000" dirty="0" smtClean="0">
                <a:solidFill>
                  <a:srgbClr val="808080"/>
                </a:solidFill>
                <a:latin typeface="+mn-lt"/>
              </a:rPr>
              <a:t> la </a:t>
            </a:r>
            <a:r>
              <a:rPr lang="en-AU" sz="3000" dirty="0" err="1" smtClean="0">
                <a:solidFill>
                  <a:srgbClr val="808080"/>
                </a:solidFill>
                <a:latin typeface="+mn-lt"/>
              </a:rPr>
              <a:t>productividad</a:t>
            </a:r>
            <a:r>
              <a:rPr lang="en-AU" sz="3000" dirty="0" smtClean="0">
                <a:solidFill>
                  <a:srgbClr val="808080"/>
                </a:solidFill>
                <a:latin typeface="+mn-lt"/>
              </a:rPr>
              <a:t> del capital </a:t>
            </a:r>
            <a:r>
              <a:rPr lang="en-AU" sz="3000" dirty="0" err="1" smtClean="0">
                <a:solidFill>
                  <a:srgbClr val="808080"/>
                </a:solidFill>
                <a:latin typeface="+mn-lt"/>
              </a:rPr>
              <a:t>es</a:t>
            </a:r>
            <a:r>
              <a:rPr lang="en-AU" sz="3000" dirty="0" smtClean="0">
                <a:solidFill>
                  <a:srgbClr val="808080"/>
                </a:solidFill>
                <a:latin typeface="+mn-lt"/>
              </a:rPr>
              <a:t> </a:t>
            </a:r>
            <a:r>
              <a:rPr lang="en-AU" sz="3000" dirty="0" err="1" smtClean="0">
                <a:solidFill>
                  <a:srgbClr val="808080"/>
                </a:solidFill>
                <a:latin typeface="+mn-lt"/>
              </a:rPr>
              <a:t>normalmente</a:t>
            </a:r>
            <a:r>
              <a:rPr lang="en-AU" sz="3000" dirty="0" smtClean="0">
                <a:solidFill>
                  <a:srgbClr val="808080"/>
                </a:solidFill>
                <a:latin typeface="+mn-lt"/>
              </a:rPr>
              <a:t> </a:t>
            </a:r>
            <a:r>
              <a:rPr lang="en-AU" sz="3000" dirty="0" err="1" smtClean="0">
                <a:solidFill>
                  <a:srgbClr val="808080"/>
                </a:solidFill>
                <a:latin typeface="+mn-lt"/>
              </a:rPr>
              <a:t>pobre</a:t>
            </a:r>
            <a:endParaRPr lang="en-AU" sz="3000" dirty="0">
              <a:solidFill>
                <a:srgbClr val="808080"/>
              </a:solidFill>
              <a:latin typeface="+mn-lt"/>
            </a:endParaRPr>
          </a:p>
        </p:txBody>
      </p:sp>
      <p:cxnSp>
        <p:nvCxnSpPr>
          <p:cNvPr id="11" name="Straight Connector 10"/>
          <p:cNvCxnSpPr/>
          <p:nvPr/>
        </p:nvCxnSpPr>
        <p:spPr>
          <a:xfrm>
            <a:off x="3137220" y="2262573"/>
            <a:ext cx="0" cy="2318270"/>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57904" y="2262573"/>
            <a:ext cx="0" cy="2318270"/>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4" name="Freeform 6"/>
          <p:cNvSpPr>
            <a:spLocks noEditPoints="1"/>
          </p:cNvSpPr>
          <p:nvPr/>
        </p:nvSpPr>
        <p:spPr bwMode="auto">
          <a:xfrm>
            <a:off x="1427843" y="2474177"/>
            <a:ext cx="770841" cy="946620"/>
          </a:xfrm>
          <a:custGeom>
            <a:avLst/>
            <a:gdLst>
              <a:gd name="T0" fmla="*/ 200 w 507"/>
              <a:gd name="T1" fmla="*/ 203 h 585"/>
              <a:gd name="T2" fmla="*/ 385 w 507"/>
              <a:gd name="T3" fmla="*/ 250 h 585"/>
              <a:gd name="T4" fmla="*/ 448 w 507"/>
              <a:gd name="T5" fmla="*/ 144 h 585"/>
              <a:gd name="T6" fmla="*/ 503 w 507"/>
              <a:gd name="T7" fmla="*/ 179 h 585"/>
              <a:gd name="T8" fmla="*/ 507 w 507"/>
              <a:gd name="T9" fmla="*/ 0 h 585"/>
              <a:gd name="T10" fmla="*/ 351 w 507"/>
              <a:gd name="T11" fmla="*/ 85 h 585"/>
              <a:gd name="T12" fmla="*/ 408 w 507"/>
              <a:gd name="T13" fmla="*/ 120 h 585"/>
              <a:gd name="T14" fmla="*/ 361 w 507"/>
              <a:gd name="T15" fmla="*/ 198 h 585"/>
              <a:gd name="T16" fmla="*/ 186 w 507"/>
              <a:gd name="T17" fmla="*/ 155 h 585"/>
              <a:gd name="T18" fmla="*/ 0 w 507"/>
              <a:gd name="T19" fmla="*/ 342 h 585"/>
              <a:gd name="T20" fmla="*/ 30 w 507"/>
              <a:gd name="T21" fmla="*/ 375 h 585"/>
              <a:gd name="T22" fmla="*/ 200 w 507"/>
              <a:gd name="T23" fmla="*/ 203 h 585"/>
              <a:gd name="T24" fmla="*/ 200 w 507"/>
              <a:gd name="T25" fmla="*/ 203 h 585"/>
              <a:gd name="T26" fmla="*/ 200 w 507"/>
              <a:gd name="T27" fmla="*/ 203 h 585"/>
              <a:gd name="T28" fmla="*/ 14 w 507"/>
              <a:gd name="T29" fmla="*/ 425 h 585"/>
              <a:gd name="T30" fmla="*/ 14 w 507"/>
              <a:gd name="T31" fmla="*/ 585 h 585"/>
              <a:gd name="T32" fmla="*/ 104 w 507"/>
              <a:gd name="T33" fmla="*/ 585 h 585"/>
              <a:gd name="T34" fmla="*/ 104 w 507"/>
              <a:gd name="T35" fmla="*/ 368 h 585"/>
              <a:gd name="T36" fmla="*/ 30 w 507"/>
              <a:gd name="T37" fmla="*/ 441 h 585"/>
              <a:gd name="T38" fmla="*/ 14 w 507"/>
              <a:gd name="T39" fmla="*/ 425 h 585"/>
              <a:gd name="T40" fmla="*/ 14 w 507"/>
              <a:gd name="T41" fmla="*/ 425 h 585"/>
              <a:gd name="T42" fmla="*/ 14 w 507"/>
              <a:gd name="T43" fmla="*/ 425 h 585"/>
              <a:gd name="T44" fmla="*/ 148 w 507"/>
              <a:gd name="T45" fmla="*/ 585 h 585"/>
              <a:gd name="T46" fmla="*/ 238 w 507"/>
              <a:gd name="T47" fmla="*/ 585 h 585"/>
              <a:gd name="T48" fmla="*/ 238 w 507"/>
              <a:gd name="T49" fmla="*/ 264 h 585"/>
              <a:gd name="T50" fmla="*/ 215 w 507"/>
              <a:gd name="T51" fmla="*/ 257 h 585"/>
              <a:gd name="T52" fmla="*/ 148 w 507"/>
              <a:gd name="T53" fmla="*/ 323 h 585"/>
              <a:gd name="T54" fmla="*/ 148 w 507"/>
              <a:gd name="T55" fmla="*/ 585 h 585"/>
              <a:gd name="T56" fmla="*/ 148 w 507"/>
              <a:gd name="T57" fmla="*/ 585 h 585"/>
              <a:gd name="T58" fmla="*/ 148 w 507"/>
              <a:gd name="T59" fmla="*/ 585 h 585"/>
              <a:gd name="T60" fmla="*/ 507 w 507"/>
              <a:gd name="T61" fmla="*/ 585 h 585"/>
              <a:gd name="T62" fmla="*/ 507 w 507"/>
              <a:gd name="T63" fmla="*/ 238 h 585"/>
              <a:gd name="T64" fmla="*/ 462 w 507"/>
              <a:gd name="T65" fmla="*/ 210 h 585"/>
              <a:gd name="T66" fmla="*/ 418 w 507"/>
              <a:gd name="T67" fmla="*/ 283 h 585"/>
              <a:gd name="T68" fmla="*/ 418 w 507"/>
              <a:gd name="T69" fmla="*/ 585 h 585"/>
              <a:gd name="T70" fmla="*/ 507 w 507"/>
              <a:gd name="T71" fmla="*/ 585 h 585"/>
              <a:gd name="T72" fmla="*/ 507 w 507"/>
              <a:gd name="T73" fmla="*/ 585 h 585"/>
              <a:gd name="T74" fmla="*/ 507 w 507"/>
              <a:gd name="T75" fmla="*/ 585 h 585"/>
              <a:gd name="T76" fmla="*/ 377 w 507"/>
              <a:gd name="T77" fmla="*/ 585 h 585"/>
              <a:gd name="T78" fmla="*/ 377 w 507"/>
              <a:gd name="T79" fmla="*/ 297 h 585"/>
              <a:gd name="T80" fmla="*/ 288 w 507"/>
              <a:gd name="T81" fmla="*/ 274 h 585"/>
              <a:gd name="T82" fmla="*/ 288 w 507"/>
              <a:gd name="T83" fmla="*/ 585 h 585"/>
              <a:gd name="T84" fmla="*/ 377 w 507"/>
              <a:gd name="T85" fmla="*/ 585 h 585"/>
              <a:gd name="T86" fmla="*/ 377 w 507"/>
              <a:gd name="T87" fmla="*/ 585 h 585"/>
              <a:gd name="T88" fmla="*/ 377 w 507"/>
              <a:gd name="T89" fmla="*/ 58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07" h="585">
                <a:moveTo>
                  <a:pt x="200" y="203"/>
                </a:moveTo>
                <a:lnTo>
                  <a:pt x="385" y="250"/>
                </a:lnTo>
                <a:lnTo>
                  <a:pt x="448" y="144"/>
                </a:lnTo>
                <a:lnTo>
                  <a:pt x="503" y="179"/>
                </a:lnTo>
                <a:lnTo>
                  <a:pt x="507" y="0"/>
                </a:lnTo>
                <a:lnTo>
                  <a:pt x="351" y="85"/>
                </a:lnTo>
                <a:lnTo>
                  <a:pt x="408" y="120"/>
                </a:lnTo>
                <a:lnTo>
                  <a:pt x="361" y="198"/>
                </a:lnTo>
                <a:lnTo>
                  <a:pt x="186" y="155"/>
                </a:lnTo>
                <a:lnTo>
                  <a:pt x="0" y="342"/>
                </a:lnTo>
                <a:lnTo>
                  <a:pt x="30" y="375"/>
                </a:lnTo>
                <a:lnTo>
                  <a:pt x="200" y="203"/>
                </a:lnTo>
                <a:lnTo>
                  <a:pt x="200" y="203"/>
                </a:lnTo>
                <a:lnTo>
                  <a:pt x="200" y="203"/>
                </a:lnTo>
                <a:close/>
                <a:moveTo>
                  <a:pt x="14" y="425"/>
                </a:moveTo>
                <a:lnTo>
                  <a:pt x="14" y="585"/>
                </a:lnTo>
                <a:lnTo>
                  <a:pt x="104" y="585"/>
                </a:lnTo>
                <a:lnTo>
                  <a:pt x="104" y="368"/>
                </a:lnTo>
                <a:lnTo>
                  <a:pt x="30" y="441"/>
                </a:lnTo>
                <a:lnTo>
                  <a:pt x="14" y="425"/>
                </a:lnTo>
                <a:lnTo>
                  <a:pt x="14" y="425"/>
                </a:lnTo>
                <a:lnTo>
                  <a:pt x="14" y="425"/>
                </a:lnTo>
                <a:close/>
                <a:moveTo>
                  <a:pt x="148" y="585"/>
                </a:moveTo>
                <a:lnTo>
                  <a:pt x="238" y="585"/>
                </a:lnTo>
                <a:lnTo>
                  <a:pt x="238" y="264"/>
                </a:lnTo>
                <a:lnTo>
                  <a:pt x="215" y="257"/>
                </a:lnTo>
                <a:lnTo>
                  <a:pt x="148" y="323"/>
                </a:lnTo>
                <a:lnTo>
                  <a:pt x="148" y="585"/>
                </a:lnTo>
                <a:lnTo>
                  <a:pt x="148" y="585"/>
                </a:lnTo>
                <a:lnTo>
                  <a:pt x="148" y="585"/>
                </a:lnTo>
                <a:close/>
                <a:moveTo>
                  <a:pt x="507" y="585"/>
                </a:moveTo>
                <a:lnTo>
                  <a:pt x="507" y="238"/>
                </a:lnTo>
                <a:lnTo>
                  <a:pt x="462" y="210"/>
                </a:lnTo>
                <a:lnTo>
                  <a:pt x="418" y="283"/>
                </a:lnTo>
                <a:lnTo>
                  <a:pt x="418" y="585"/>
                </a:lnTo>
                <a:lnTo>
                  <a:pt x="507" y="585"/>
                </a:lnTo>
                <a:lnTo>
                  <a:pt x="507" y="585"/>
                </a:lnTo>
                <a:lnTo>
                  <a:pt x="507" y="585"/>
                </a:lnTo>
                <a:close/>
                <a:moveTo>
                  <a:pt x="377" y="585"/>
                </a:moveTo>
                <a:lnTo>
                  <a:pt x="377" y="297"/>
                </a:lnTo>
                <a:lnTo>
                  <a:pt x="288" y="274"/>
                </a:lnTo>
                <a:lnTo>
                  <a:pt x="288" y="585"/>
                </a:lnTo>
                <a:lnTo>
                  <a:pt x="377" y="585"/>
                </a:lnTo>
                <a:lnTo>
                  <a:pt x="377" y="585"/>
                </a:lnTo>
                <a:lnTo>
                  <a:pt x="377" y="585"/>
                </a:lnTo>
                <a:close/>
              </a:path>
            </a:pathLst>
          </a:custGeom>
          <a:solidFill>
            <a:schemeClr val="tx1">
              <a:lumMod val="75000"/>
              <a:lumOff val="25000"/>
            </a:schemeClr>
          </a:solidFill>
          <a:ln>
            <a:noFill/>
          </a:ln>
        </p:spPr>
        <p:txBody>
          <a:bodyPr vert="horz" wrap="square" lIns="79992" tIns="39996" rIns="79992" bIns="39996" numCol="1" anchor="t" anchorCtr="0" compatLnSpc="1">
            <a:prstTxWarp prst="textNoShape">
              <a:avLst/>
            </a:prstTxWarp>
          </a:bodyPr>
          <a:lstStyle/>
          <a:p>
            <a:endParaRPr lang="en-US">
              <a:solidFill>
                <a:schemeClr val="bg2"/>
              </a:solidFill>
              <a:latin typeface="EYInterstate Light" panose="02000506000000020004" pitchFamily="2" charset="0"/>
            </a:endParaRPr>
          </a:p>
        </p:txBody>
      </p:sp>
      <p:sp>
        <p:nvSpPr>
          <p:cNvPr id="16" name="Content Placeholder 2"/>
          <p:cNvSpPr txBox="1">
            <a:spLocks/>
          </p:cNvSpPr>
          <p:nvPr/>
        </p:nvSpPr>
        <p:spPr>
          <a:xfrm>
            <a:off x="591272" y="3799984"/>
            <a:ext cx="1080025"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gn="r">
              <a:spcBef>
                <a:spcPts val="262"/>
              </a:spcBef>
              <a:spcAft>
                <a:spcPts val="262"/>
              </a:spcAft>
              <a:buNone/>
            </a:pPr>
            <a:r>
              <a:rPr lang="en-AU" sz="3500" dirty="0" smtClean="0">
                <a:latin typeface="EYInterstate Light" panose="02000506000000020004" pitchFamily="2" charset="0"/>
              </a:rPr>
              <a:t>69%</a:t>
            </a:r>
            <a:endParaRPr lang="en-AU" sz="3500" dirty="0">
              <a:latin typeface="EYInterstate Light" panose="02000506000000020004" pitchFamily="2" charset="0"/>
            </a:endParaRPr>
          </a:p>
        </p:txBody>
      </p:sp>
      <p:sp>
        <p:nvSpPr>
          <p:cNvPr id="17" name="Content Placeholder 2"/>
          <p:cNvSpPr txBox="1">
            <a:spLocks/>
          </p:cNvSpPr>
          <p:nvPr/>
        </p:nvSpPr>
        <p:spPr>
          <a:xfrm>
            <a:off x="1783584" y="3893170"/>
            <a:ext cx="1080025"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nSpc>
                <a:spcPct val="100000"/>
              </a:lnSpc>
              <a:spcBef>
                <a:spcPts val="262"/>
              </a:spcBef>
              <a:spcAft>
                <a:spcPts val="262"/>
              </a:spcAft>
              <a:buNone/>
            </a:pPr>
            <a:r>
              <a:rPr lang="en-AU" sz="1400" dirty="0" err="1" smtClean="0">
                <a:latin typeface="EYInterstate Light" panose="02000506000000020004" pitchFamily="2" charset="0"/>
              </a:rPr>
              <a:t>Proyectos</a:t>
            </a:r>
            <a:r>
              <a:rPr lang="en-AU" sz="1400" dirty="0" smtClean="0">
                <a:latin typeface="EYInterstate Light" panose="02000506000000020004" pitchFamily="2" charset="0"/>
              </a:rPr>
              <a:t> </a:t>
            </a:r>
            <a:r>
              <a:rPr lang="en-AU" sz="1400" dirty="0" err="1" smtClean="0">
                <a:latin typeface="EYInterstate Light" panose="02000506000000020004" pitchFamily="2" charset="0"/>
              </a:rPr>
              <a:t>enfrentan</a:t>
            </a:r>
            <a:r>
              <a:rPr lang="en-AU" sz="1400" dirty="0" smtClean="0">
                <a:latin typeface="EYInterstate Light" panose="02000506000000020004" pitchFamily="2" charset="0"/>
              </a:rPr>
              <a:t> </a:t>
            </a:r>
            <a:r>
              <a:rPr lang="en-AU" sz="1400" dirty="0" err="1" smtClean="0">
                <a:latin typeface="EYInterstate Light" panose="02000506000000020004" pitchFamily="2" charset="0"/>
              </a:rPr>
              <a:t>sobrecostos</a:t>
            </a:r>
            <a:endParaRPr lang="en-AU" sz="1400" dirty="0" smtClean="0">
              <a:latin typeface="EYInterstate Light" panose="02000506000000020004" pitchFamily="2" charset="0"/>
            </a:endParaRPr>
          </a:p>
        </p:txBody>
      </p:sp>
      <p:sp>
        <p:nvSpPr>
          <p:cNvPr id="18" name="Content Placeholder 2"/>
          <p:cNvSpPr txBox="1">
            <a:spLocks/>
          </p:cNvSpPr>
          <p:nvPr/>
        </p:nvSpPr>
        <p:spPr>
          <a:xfrm>
            <a:off x="3401824" y="3799984"/>
            <a:ext cx="1080025"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gn="r">
              <a:spcBef>
                <a:spcPts val="262"/>
              </a:spcBef>
              <a:spcAft>
                <a:spcPts val="262"/>
              </a:spcAft>
              <a:buNone/>
            </a:pPr>
            <a:r>
              <a:rPr lang="en-AU" sz="3500" dirty="0">
                <a:latin typeface="EYInterstate Light" panose="02000506000000020004" pitchFamily="2" charset="0"/>
              </a:rPr>
              <a:t>62%</a:t>
            </a:r>
          </a:p>
        </p:txBody>
      </p:sp>
      <p:sp>
        <p:nvSpPr>
          <p:cNvPr id="19" name="Content Placeholder 2"/>
          <p:cNvSpPr txBox="1">
            <a:spLocks/>
          </p:cNvSpPr>
          <p:nvPr/>
        </p:nvSpPr>
        <p:spPr>
          <a:xfrm>
            <a:off x="4553172" y="3893170"/>
            <a:ext cx="1467617"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nSpc>
                <a:spcPct val="100000"/>
              </a:lnSpc>
              <a:spcBef>
                <a:spcPts val="262"/>
              </a:spcBef>
              <a:spcAft>
                <a:spcPts val="262"/>
              </a:spcAft>
              <a:buNone/>
            </a:pPr>
            <a:r>
              <a:rPr lang="en-AU" sz="1400" dirty="0" err="1" smtClean="0">
                <a:latin typeface="EYInterstate Light" panose="02000506000000020004" pitchFamily="2" charset="0"/>
              </a:rPr>
              <a:t>Es</a:t>
            </a:r>
            <a:r>
              <a:rPr lang="en-AU" sz="1400" dirty="0" smtClean="0">
                <a:latin typeface="EYInterstate Light" panose="02000506000000020004" pitchFamily="2" charset="0"/>
              </a:rPr>
              <a:t> el </a:t>
            </a:r>
            <a:r>
              <a:rPr lang="en-AU" sz="1400" dirty="0" err="1" smtClean="0">
                <a:latin typeface="EYInterstate Light" panose="02000506000000020004" pitchFamily="2" charset="0"/>
              </a:rPr>
              <a:t>promedio</a:t>
            </a:r>
            <a:r>
              <a:rPr lang="en-AU" sz="1400" dirty="0" smtClean="0">
                <a:latin typeface="EYInterstate Light" panose="02000506000000020004" pitchFamily="2" charset="0"/>
              </a:rPr>
              <a:t> de </a:t>
            </a:r>
            <a:r>
              <a:rPr lang="en-AU" sz="1400" dirty="0" err="1" smtClean="0">
                <a:latin typeface="EYInterstate Light" panose="02000506000000020004" pitchFamily="2" charset="0"/>
              </a:rPr>
              <a:t>sobrecosto</a:t>
            </a:r>
            <a:r>
              <a:rPr lang="en-AU" sz="1400" dirty="0" smtClean="0">
                <a:latin typeface="EYInterstate Light" panose="02000506000000020004" pitchFamily="2" charset="0"/>
              </a:rPr>
              <a:t> de un </a:t>
            </a:r>
            <a:r>
              <a:rPr lang="en-AU" sz="1400" dirty="0" err="1" smtClean="0">
                <a:latin typeface="EYInterstate Light" panose="02000506000000020004" pitchFamily="2" charset="0"/>
              </a:rPr>
              <a:t>presupuesto</a:t>
            </a:r>
            <a:endParaRPr lang="en-AU" sz="1400" dirty="0">
              <a:latin typeface="EYInterstate Light" panose="02000506000000020004" pitchFamily="2" charset="0"/>
            </a:endParaRPr>
          </a:p>
        </p:txBody>
      </p:sp>
      <p:sp>
        <p:nvSpPr>
          <p:cNvPr id="20" name="Content Placeholder 2"/>
          <p:cNvSpPr txBox="1">
            <a:spLocks/>
          </p:cNvSpPr>
          <p:nvPr/>
        </p:nvSpPr>
        <p:spPr>
          <a:xfrm>
            <a:off x="6202163" y="3799984"/>
            <a:ext cx="1080025"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gn="r">
              <a:spcBef>
                <a:spcPts val="262"/>
              </a:spcBef>
              <a:spcAft>
                <a:spcPts val="262"/>
              </a:spcAft>
              <a:buNone/>
            </a:pPr>
            <a:r>
              <a:rPr lang="en-AU" sz="3500" dirty="0">
                <a:latin typeface="EYInterstate Light" panose="02000506000000020004" pitchFamily="2" charset="0"/>
              </a:rPr>
              <a:t>50%</a:t>
            </a:r>
          </a:p>
        </p:txBody>
      </p:sp>
      <p:sp>
        <p:nvSpPr>
          <p:cNvPr id="21" name="Content Placeholder 2"/>
          <p:cNvSpPr txBox="1">
            <a:spLocks/>
          </p:cNvSpPr>
          <p:nvPr/>
        </p:nvSpPr>
        <p:spPr>
          <a:xfrm>
            <a:off x="7343477" y="3893170"/>
            <a:ext cx="1487403" cy="521991"/>
          </a:xfrm>
          <a:prstGeom prst="rect">
            <a:avLst/>
          </a:prstGeom>
          <a:noFill/>
        </p:spPr>
        <p:txBody>
          <a:bodyPr lIns="0" tIns="0" rIns="0" bIns="0"/>
          <a:lstStyle>
            <a:lvl1pPr marL="180975" indent="-1809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1pPr>
            <a:lvl2pPr marL="447675" indent="-2222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2pPr>
            <a:lvl3pPr marL="1076325" indent="-247650"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3pPr>
            <a:lvl4pPr marL="1438275" indent="-206375"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4pPr>
            <a:lvl5pPr marL="1790700" indent="-150813" algn="l" defTabSz="1045159" rtl="0" eaLnBrk="1" latinLnBrk="0" hangingPunct="1">
              <a:lnSpc>
                <a:spcPct val="114000"/>
              </a:lnSpc>
              <a:spcBef>
                <a:spcPts val="200"/>
              </a:spcBef>
              <a:spcAft>
                <a:spcPts val="200"/>
              </a:spcAft>
              <a:buClr>
                <a:schemeClr val="tx1">
                  <a:lumMod val="75000"/>
                  <a:lumOff val="25000"/>
                </a:schemeClr>
              </a:buClr>
              <a:buSzPct val="70000"/>
              <a:buFont typeface="Arial" pitchFamily="34" charset="0"/>
              <a:buChar char="►"/>
              <a:defRPr sz="1600" b="0" kern="1200">
                <a:solidFill>
                  <a:schemeClr val="tx1">
                    <a:lumMod val="75000"/>
                    <a:lumOff val="25000"/>
                  </a:schemeClr>
                </a:solidFill>
                <a:latin typeface="+mj-lt"/>
                <a:ea typeface="+mn-ea"/>
                <a:cs typeface="Arial" panose="020B0604020202020204" pitchFamily="34" charset="0"/>
              </a:defRPr>
            </a:lvl5pPr>
            <a:lvl6pPr marL="2874188"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676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934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1927" indent="-261290" algn="l" defTabSz="1045159"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indent="0">
              <a:lnSpc>
                <a:spcPct val="100000"/>
              </a:lnSpc>
              <a:spcBef>
                <a:spcPts val="262"/>
              </a:spcBef>
              <a:spcAft>
                <a:spcPts val="262"/>
              </a:spcAft>
              <a:buNone/>
            </a:pPr>
            <a:r>
              <a:rPr lang="en-AU" sz="1400" dirty="0" err="1" smtClean="0">
                <a:latin typeface="EYInterstate Light" panose="02000506000000020004" pitchFamily="2" charset="0"/>
              </a:rPr>
              <a:t>Atrasados</a:t>
            </a:r>
            <a:r>
              <a:rPr lang="en-AU" sz="1400" dirty="0" smtClean="0">
                <a:latin typeface="EYInterstate Light" panose="02000506000000020004" pitchFamily="2" charset="0"/>
              </a:rPr>
              <a:t> a </a:t>
            </a:r>
            <a:r>
              <a:rPr lang="en-AU" sz="1400" dirty="0" err="1" smtClean="0">
                <a:latin typeface="EYInterstate Light" panose="02000506000000020004" pitchFamily="2" charset="0"/>
              </a:rPr>
              <a:t>pesar</a:t>
            </a:r>
            <a:r>
              <a:rPr lang="en-AU" sz="1400" dirty="0" smtClean="0">
                <a:latin typeface="EYInterstate Light" panose="02000506000000020004" pitchFamily="2" charset="0"/>
              </a:rPr>
              <a:t> de </a:t>
            </a:r>
            <a:r>
              <a:rPr lang="en-AU" sz="1400" dirty="0" err="1" smtClean="0">
                <a:latin typeface="EYInterstate Light" panose="02000506000000020004" pitchFamily="2" charset="0"/>
              </a:rPr>
              <a:t>iniciativas</a:t>
            </a:r>
            <a:r>
              <a:rPr lang="en-AU" sz="1400" dirty="0" smtClean="0">
                <a:latin typeface="EYInterstate Light" panose="02000506000000020004" pitchFamily="2" charset="0"/>
              </a:rPr>
              <a:t> de </a:t>
            </a:r>
            <a:r>
              <a:rPr lang="en-AU" sz="1400" dirty="0" err="1" smtClean="0">
                <a:latin typeface="EYInterstate Light" panose="02000506000000020004" pitchFamily="2" charset="0"/>
              </a:rPr>
              <a:t>aceleración</a:t>
            </a:r>
            <a:r>
              <a:rPr lang="en-AU" sz="1400" dirty="0" smtClean="0">
                <a:latin typeface="EYInterstate Light" panose="02000506000000020004" pitchFamily="2" charset="0"/>
              </a:rPr>
              <a:t> </a:t>
            </a:r>
            <a:r>
              <a:rPr lang="en-AU" sz="1400" dirty="0" err="1" smtClean="0">
                <a:latin typeface="EYInterstate Light" panose="02000506000000020004" pitchFamily="2" charset="0"/>
              </a:rPr>
              <a:t>correctivas</a:t>
            </a:r>
            <a:endParaRPr lang="en-AU" sz="1400" dirty="0" smtClean="0">
              <a:latin typeface="EYInterstate Light" panose="02000506000000020004" pitchFamily="2" charset="0"/>
            </a:endParaRPr>
          </a:p>
        </p:txBody>
      </p:sp>
      <p:sp>
        <p:nvSpPr>
          <p:cNvPr id="22" name="Oval 21"/>
          <p:cNvSpPr/>
          <p:nvPr/>
        </p:nvSpPr>
        <p:spPr>
          <a:xfrm>
            <a:off x="3984701" y="2248200"/>
            <a:ext cx="1384128" cy="1473124"/>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latin typeface="EYInterstate Light" panose="02000506000000020004" pitchFamily="2" charset="0"/>
            </a:endParaRPr>
          </a:p>
        </p:txBody>
      </p:sp>
      <p:sp>
        <p:nvSpPr>
          <p:cNvPr id="24" name="Oval 23"/>
          <p:cNvSpPr/>
          <p:nvPr/>
        </p:nvSpPr>
        <p:spPr>
          <a:xfrm>
            <a:off x="6803464" y="2248200"/>
            <a:ext cx="1384128" cy="1473124"/>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latin typeface="EYInterstate Light" panose="02000506000000020004" pitchFamily="2" charset="0"/>
            </a:endParaRPr>
          </a:p>
        </p:txBody>
      </p:sp>
      <p:sp>
        <p:nvSpPr>
          <p:cNvPr id="26" name="Freeform 11"/>
          <p:cNvSpPr>
            <a:spLocks noEditPoints="1"/>
          </p:cNvSpPr>
          <p:nvPr/>
        </p:nvSpPr>
        <p:spPr bwMode="auto">
          <a:xfrm>
            <a:off x="4151057" y="2562324"/>
            <a:ext cx="1051417" cy="807601"/>
          </a:xfrm>
          <a:custGeom>
            <a:avLst/>
            <a:gdLst>
              <a:gd name="T0" fmla="*/ 81 w 318"/>
              <a:gd name="T1" fmla="*/ 211 h 229"/>
              <a:gd name="T2" fmla="*/ 148 w 318"/>
              <a:gd name="T3" fmla="*/ 187 h 229"/>
              <a:gd name="T4" fmla="*/ 231 w 318"/>
              <a:gd name="T5" fmla="*/ 148 h 229"/>
              <a:gd name="T6" fmla="*/ 314 w 318"/>
              <a:gd name="T7" fmla="*/ 71 h 229"/>
              <a:gd name="T8" fmla="*/ 251 w 318"/>
              <a:gd name="T9" fmla="*/ 184 h 229"/>
              <a:gd name="T10" fmla="*/ 150 w 318"/>
              <a:gd name="T11" fmla="*/ 208 h 229"/>
              <a:gd name="T12" fmla="*/ 83 w 318"/>
              <a:gd name="T13" fmla="*/ 229 h 229"/>
              <a:gd name="T14" fmla="*/ 51 w 318"/>
              <a:gd name="T15" fmla="*/ 188 h 229"/>
              <a:gd name="T16" fmla="*/ 5 w 318"/>
              <a:gd name="T17" fmla="*/ 122 h 229"/>
              <a:gd name="T18" fmla="*/ 76 w 318"/>
              <a:gd name="T19" fmla="*/ 153 h 229"/>
              <a:gd name="T20" fmla="*/ 82 w 318"/>
              <a:gd name="T21" fmla="*/ 135 h 229"/>
              <a:gd name="T22" fmla="*/ 4 w 318"/>
              <a:gd name="T23" fmla="*/ 87 h 229"/>
              <a:gd name="T24" fmla="*/ 82 w 318"/>
              <a:gd name="T25" fmla="*/ 135 h 229"/>
              <a:gd name="T26" fmla="*/ 224 w 318"/>
              <a:gd name="T27" fmla="*/ 127 h 229"/>
              <a:gd name="T28" fmla="*/ 247 w 318"/>
              <a:gd name="T29" fmla="*/ 113 h 229"/>
              <a:gd name="T30" fmla="*/ 97 w 318"/>
              <a:gd name="T31" fmla="*/ 172 h 229"/>
              <a:gd name="T32" fmla="*/ 0 w 318"/>
              <a:gd name="T33" fmla="*/ 134 h 229"/>
              <a:gd name="T34" fmla="*/ 83 w 318"/>
              <a:gd name="T35" fmla="*/ 171 h 229"/>
              <a:gd name="T36" fmla="*/ 97 w 318"/>
              <a:gd name="T37" fmla="*/ 172 h 229"/>
              <a:gd name="T38" fmla="*/ 84 w 318"/>
              <a:gd name="T39" fmla="*/ 163 h 229"/>
              <a:gd name="T40" fmla="*/ 117 w 318"/>
              <a:gd name="T41" fmla="*/ 145 h 229"/>
              <a:gd name="T42" fmla="*/ 208 w 318"/>
              <a:gd name="T43" fmla="*/ 113 h 229"/>
              <a:gd name="T44" fmla="*/ 255 w 318"/>
              <a:gd name="T45" fmla="*/ 102 h 229"/>
              <a:gd name="T46" fmla="*/ 208 w 318"/>
              <a:gd name="T47" fmla="*/ 113 h 229"/>
              <a:gd name="T48" fmla="*/ 134 w 318"/>
              <a:gd name="T49" fmla="*/ 159 h 229"/>
              <a:gd name="T50" fmla="*/ 158 w 318"/>
              <a:gd name="T51" fmla="*/ 144 h 229"/>
              <a:gd name="T52" fmla="*/ 124 w 318"/>
              <a:gd name="T53" fmla="*/ 148 h 229"/>
              <a:gd name="T54" fmla="*/ 158 w 318"/>
              <a:gd name="T55" fmla="*/ 130 h 229"/>
              <a:gd name="T56" fmla="*/ 83 w 318"/>
              <a:gd name="T57" fmla="*/ 149 h 229"/>
              <a:gd name="T58" fmla="*/ 0 w 318"/>
              <a:gd name="T59" fmla="*/ 99 h 229"/>
              <a:gd name="T60" fmla="*/ 158 w 318"/>
              <a:gd name="T61" fmla="*/ 116 h 229"/>
              <a:gd name="T62" fmla="*/ 90 w 318"/>
              <a:gd name="T63" fmla="*/ 133 h 229"/>
              <a:gd name="T64" fmla="*/ 158 w 318"/>
              <a:gd name="T65" fmla="*/ 102 h 229"/>
              <a:gd name="T66" fmla="*/ 82 w 318"/>
              <a:gd name="T67" fmla="*/ 121 h 229"/>
              <a:gd name="T68" fmla="*/ 1 w 318"/>
              <a:gd name="T69" fmla="*/ 65 h 229"/>
              <a:gd name="T70" fmla="*/ 63 w 318"/>
              <a:gd name="T71" fmla="*/ 37 h 229"/>
              <a:gd name="T72" fmla="*/ 117 w 318"/>
              <a:gd name="T73" fmla="*/ 26 h 229"/>
              <a:gd name="T74" fmla="*/ 270 w 318"/>
              <a:gd name="T75" fmla="*/ 40 h 229"/>
              <a:gd name="T76" fmla="*/ 201 w 318"/>
              <a:gd name="T77" fmla="*/ 78 h 229"/>
              <a:gd name="T78" fmla="*/ 267 w 318"/>
              <a:gd name="T79" fmla="*/ 64 h 229"/>
              <a:gd name="T80" fmla="*/ 200 w 318"/>
              <a:gd name="T81" fmla="*/ 93 h 229"/>
              <a:gd name="T82" fmla="*/ 271 w 318"/>
              <a:gd name="T83" fmla="*/ 76 h 229"/>
              <a:gd name="T84" fmla="*/ 269 w 318"/>
              <a:gd name="T85" fmla="*/ 83 h 229"/>
              <a:gd name="T86" fmla="*/ 194 w 318"/>
              <a:gd name="T87" fmla="*/ 101 h 229"/>
              <a:gd name="T88" fmla="*/ 165 w 318"/>
              <a:gd name="T89" fmla="*/ 89 h 229"/>
              <a:gd name="T90" fmla="*/ 158 w 318"/>
              <a:gd name="T91" fmla="*/ 150 h 229"/>
              <a:gd name="T92" fmla="*/ 192 w 318"/>
              <a:gd name="T93" fmla="*/ 73 h 229"/>
              <a:gd name="T94" fmla="*/ 78 w 318"/>
              <a:gd name="T95" fmla="*/ 38 h 229"/>
              <a:gd name="T96" fmla="*/ 177 w 318"/>
              <a:gd name="T97" fmla="*/ 58 h 229"/>
              <a:gd name="T98" fmla="*/ 145 w 318"/>
              <a:gd name="T99" fmla="*/ 40 h 229"/>
              <a:gd name="T100" fmla="*/ 135 w 318"/>
              <a:gd name="T101" fmla="*/ 35 h 229"/>
              <a:gd name="T102" fmla="*/ 183 w 318"/>
              <a:gd name="T103" fmla="*/ 61 h 229"/>
              <a:gd name="T104" fmla="*/ 253 w 318"/>
              <a:gd name="T105" fmla="*/ 46 h 229"/>
              <a:gd name="T106" fmla="*/ 133 w 318"/>
              <a:gd name="T107" fmla="*/ 34 h 229"/>
              <a:gd name="T108" fmla="*/ 95 w 318"/>
              <a:gd name="T109" fmla="*/ 54 h 229"/>
              <a:gd name="T110" fmla="*/ 96 w 318"/>
              <a:gd name="T111" fmla="*/ 77 h 229"/>
              <a:gd name="T112" fmla="*/ 95 w 318"/>
              <a:gd name="T113" fmla="*/ 54 h 229"/>
              <a:gd name="T114" fmla="*/ 88 w 318"/>
              <a:gd name="T115" fmla="*/ 51 h 229"/>
              <a:gd name="T116" fmla="*/ 19 w 318"/>
              <a:gd name="T117" fmla="*/ 72 h 229"/>
              <a:gd name="T118" fmla="*/ 149 w 318"/>
              <a:gd name="T119" fmla="*/ 83 h 229"/>
              <a:gd name="T120" fmla="*/ 140 w 318"/>
              <a:gd name="T121" fmla="*/ 81 h 229"/>
              <a:gd name="T122" fmla="*/ 75 w 318"/>
              <a:gd name="T123" fmla="*/ 6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8" h="229">
                <a:moveTo>
                  <a:pt x="51" y="188"/>
                </a:moveTo>
                <a:cubicBezTo>
                  <a:pt x="81" y="211"/>
                  <a:pt x="81" y="211"/>
                  <a:pt x="81" y="211"/>
                </a:cubicBezTo>
                <a:cubicBezTo>
                  <a:pt x="120" y="158"/>
                  <a:pt x="120" y="158"/>
                  <a:pt x="120" y="158"/>
                </a:cubicBezTo>
                <a:cubicBezTo>
                  <a:pt x="148" y="187"/>
                  <a:pt x="148" y="187"/>
                  <a:pt x="148" y="187"/>
                </a:cubicBezTo>
                <a:cubicBezTo>
                  <a:pt x="192" y="114"/>
                  <a:pt x="192" y="114"/>
                  <a:pt x="192" y="114"/>
                </a:cubicBezTo>
                <a:cubicBezTo>
                  <a:pt x="231" y="148"/>
                  <a:pt x="231" y="148"/>
                  <a:pt x="231" y="148"/>
                </a:cubicBezTo>
                <a:cubicBezTo>
                  <a:pt x="288" y="74"/>
                  <a:pt x="288" y="74"/>
                  <a:pt x="288" y="74"/>
                </a:cubicBezTo>
                <a:cubicBezTo>
                  <a:pt x="314" y="71"/>
                  <a:pt x="314" y="71"/>
                  <a:pt x="314" y="71"/>
                </a:cubicBezTo>
                <a:cubicBezTo>
                  <a:pt x="318" y="97"/>
                  <a:pt x="318" y="97"/>
                  <a:pt x="318" y="97"/>
                </a:cubicBezTo>
                <a:cubicBezTo>
                  <a:pt x="251" y="184"/>
                  <a:pt x="251" y="184"/>
                  <a:pt x="251" y="184"/>
                </a:cubicBezTo>
                <a:cubicBezTo>
                  <a:pt x="195" y="134"/>
                  <a:pt x="195" y="134"/>
                  <a:pt x="195" y="134"/>
                </a:cubicBezTo>
                <a:cubicBezTo>
                  <a:pt x="150" y="208"/>
                  <a:pt x="150" y="208"/>
                  <a:pt x="150" y="208"/>
                </a:cubicBezTo>
                <a:cubicBezTo>
                  <a:pt x="122" y="178"/>
                  <a:pt x="122" y="178"/>
                  <a:pt x="122" y="178"/>
                </a:cubicBezTo>
                <a:cubicBezTo>
                  <a:pt x="83" y="229"/>
                  <a:pt x="83" y="229"/>
                  <a:pt x="83" y="229"/>
                </a:cubicBezTo>
                <a:cubicBezTo>
                  <a:pt x="51" y="204"/>
                  <a:pt x="51" y="204"/>
                  <a:pt x="51" y="204"/>
                </a:cubicBezTo>
                <a:lnTo>
                  <a:pt x="51" y="188"/>
                </a:lnTo>
                <a:close/>
                <a:moveTo>
                  <a:pt x="76" y="159"/>
                </a:moveTo>
                <a:cubicBezTo>
                  <a:pt x="5" y="122"/>
                  <a:pt x="5" y="122"/>
                  <a:pt x="5" y="122"/>
                </a:cubicBezTo>
                <a:cubicBezTo>
                  <a:pt x="5" y="116"/>
                  <a:pt x="5" y="116"/>
                  <a:pt x="5" y="116"/>
                </a:cubicBezTo>
                <a:cubicBezTo>
                  <a:pt x="76" y="153"/>
                  <a:pt x="76" y="153"/>
                  <a:pt x="76" y="153"/>
                </a:cubicBezTo>
                <a:lnTo>
                  <a:pt x="76" y="159"/>
                </a:lnTo>
                <a:close/>
                <a:moveTo>
                  <a:pt x="82" y="135"/>
                </a:moveTo>
                <a:cubicBezTo>
                  <a:pt x="4" y="94"/>
                  <a:pt x="4" y="94"/>
                  <a:pt x="4" y="94"/>
                </a:cubicBezTo>
                <a:cubicBezTo>
                  <a:pt x="4" y="87"/>
                  <a:pt x="4" y="87"/>
                  <a:pt x="4" y="87"/>
                </a:cubicBezTo>
                <a:cubicBezTo>
                  <a:pt x="82" y="128"/>
                  <a:pt x="82" y="128"/>
                  <a:pt x="82" y="128"/>
                </a:cubicBezTo>
                <a:lnTo>
                  <a:pt x="82" y="135"/>
                </a:lnTo>
                <a:close/>
                <a:moveTo>
                  <a:pt x="240" y="121"/>
                </a:moveTo>
                <a:cubicBezTo>
                  <a:pt x="224" y="127"/>
                  <a:pt x="224" y="127"/>
                  <a:pt x="224" y="127"/>
                </a:cubicBezTo>
                <a:cubicBezTo>
                  <a:pt x="219" y="122"/>
                  <a:pt x="219" y="122"/>
                  <a:pt x="219" y="122"/>
                </a:cubicBezTo>
                <a:cubicBezTo>
                  <a:pt x="247" y="113"/>
                  <a:pt x="247" y="113"/>
                  <a:pt x="247" y="113"/>
                </a:cubicBezTo>
                <a:lnTo>
                  <a:pt x="240" y="121"/>
                </a:lnTo>
                <a:close/>
                <a:moveTo>
                  <a:pt x="97" y="172"/>
                </a:moveTo>
                <a:cubicBezTo>
                  <a:pt x="83" y="177"/>
                  <a:pt x="83" y="177"/>
                  <a:pt x="83" y="177"/>
                </a:cubicBezTo>
                <a:cubicBezTo>
                  <a:pt x="0" y="134"/>
                  <a:pt x="0" y="134"/>
                  <a:pt x="0" y="134"/>
                </a:cubicBezTo>
                <a:cubicBezTo>
                  <a:pt x="0" y="127"/>
                  <a:pt x="0" y="127"/>
                  <a:pt x="0" y="127"/>
                </a:cubicBezTo>
                <a:cubicBezTo>
                  <a:pt x="83" y="171"/>
                  <a:pt x="83" y="171"/>
                  <a:pt x="83" y="171"/>
                </a:cubicBezTo>
                <a:cubicBezTo>
                  <a:pt x="103" y="164"/>
                  <a:pt x="103" y="164"/>
                  <a:pt x="103" y="164"/>
                </a:cubicBezTo>
                <a:lnTo>
                  <a:pt x="97" y="172"/>
                </a:lnTo>
                <a:close/>
                <a:moveTo>
                  <a:pt x="111" y="153"/>
                </a:moveTo>
                <a:cubicBezTo>
                  <a:pt x="84" y="163"/>
                  <a:pt x="84" y="163"/>
                  <a:pt x="84" y="163"/>
                </a:cubicBezTo>
                <a:cubicBezTo>
                  <a:pt x="84" y="157"/>
                  <a:pt x="84" y="157"/>
                  <a:pt x="84" y="157"/>
                </a:cubicBezTo>
                <a:cubicBezTo>
                  <a:pt x="117" y="145"/>
                  <a:pt x="117" y="145"/>
                  <a:pt x="117" y="145"/>
                </a:cubicBezTo>
                <a:lnTo>
                  <a:pt x="111" y="153"/>
                </a:lnTo>
                <a:close/>
                <a:moveTo>
                  <a:pt x="208" y="113"/>
                </a:moveTo>
                <a:cubicBezTo>
                  <a:pt x="261" y="94"/>
                  <a:pt x="261" y="94"/>
                  <a:pt x="261" y="94"/>
                </a:cubicBezTo>
                <a:cubicBezTo>
                  <a:pt x="255" y="102"/>
                  <a:pt x="255" y="102"/>
                  <a:pt x="255" y="102"/>
                </a:cubicBezTo>
                <a:cubicBezTo>
                  <a:pt x="213" y="117"/>
                  <a:pt x="213" y="117"/>
                  <a:pt x="213" y="117"/>
                </a:cubicBezTo>
                <a:lnTo>
                  <a:pt x="208" y="113"/>
                </a:lnTo>
                <a:close/>
                <a:moveTo>
                  <a:pt x="158" y="150"/>
                </a:moveTo>
                <a:cubicBezTo>
                  <a:pt x="134" y="159"/>
                  <a:pt x="134" y="159"/>
                  <a:pt x="134" y="159"/>
                </a:cubicBezTo>
                <a:cubicBezTo>
                  <a:pt x="130" y="154"/>
                  <a:pt x="130" y="154"/>
                  <a:pt x="130" y="154"/>
                </a:cubicBezTo>
                <a:cubicBezTo>
                  <a:pt x="158" y="144"/>
                  <a:pt x="158" y="144"/>
                  <a:pt x="158" y="144"/>
                </a:cubicBezTo>
                <a:cubicBezTo>
                  <a:pt x="158" y="136"/>
                  <a:pt x="158" y="136"/>
                  <a:pt x="158" y="136"/>
                </a:cubicBezTo>
                <a:cubicBezTo>
                  <a:pt x="124" y="148"/>
                  <a:pt x="124" y="148"/>
                  <a:pt x="124" y="148"/>
                </a:cubicBezTo>
                <a:cubicBezTo>
                  <a:pt x="120" y="144"/>
                  <a:pt x="120" y="144"/>
                  <a:pt x="120" y="144"/>
                </a:cubicBezTo>
                <a:cubicBezTo>
                  <a:pt x="158" y="130"/>
                  <a:pt x="158" y="130"/>
                  <a:pt x="158" y="130"/>
                </a:cubicBezTo>
                <a:cubicBezTo>
                  <a:pt x="158" y="122"/>
                  <a:pt x="158" y="122"/>
                  <a:pt x="158" y="122"/>
                </a:cubicBezTo>
                <a:cubicBezTo>
                  <a:pt x="83" y="149"/>
                  <a:pt x="83" y="149"/>
                  <a:pt x="83" y="149"/>
                </a:cubicBezTo>
                <a:cubicBezTo>
                  <a:pt x="0" y="106"/>
                  <a:pt x="0" y="106"/>
                  <a:pt x="0" y="106"/>
                </a:cubicBezTo>
                <a:cubicBezTo>
                  <a:pt x="0" y="99"/>
                  <a:pt x="0" y="99"/>
                  <a:pt x="0" y="99"/>
                </a:cubicBezTo>
                <a:cubicBezTo>
                  <a:pt x="83" y="143"/>
                  <a:pt x="83" y="143"/>
                  <a:pt x="83" y="143"/>
                </a:cubicBezTo>
                <a:cubicBezTo>
                  <a:pt x="158" y="116"/>
                  <a:pt x="158" y="116"/>
                  <a:pt x="158" y="116"/>
                </a:cubicBezTo>
                <a:cubicBezTo>
                  <a:pt x="158" y="108"/>
                  <a:pt x="158" y="108"/>
                  <a:pt x="158" y="108"/>
                </a:cubicBezTo>
                <a:cubicBezTo>
                  <a:pt x="90" y="133"/>
                  <a:pt x="90" y="133"/>
                  <a:pt x="90" y="133"/>
                </a:cubicBezTo>
                <a:cubicBezTo>
                  <a:pt x="90" y="127"/>
                  <a:pt x="90" y="127"/>
                  <a:pt x="90" y="127"/>
                </a:cubicBezTo>
                <a:cubicBezTo>
                  <a:pt x="158" y="102"/>
                  <a:pt x="158" y="102"/>
                  <a:pt x="158" y="102"/>
                </a:cubicBezTo>
                <a:cubicBezTo>
                  <a:pt x="158" y="93"/>
                  <a:pt x="158" y="93"/>
                  <a:pt x="158" y="93"/>
                </a:cubicBezTo>
                <a:cubicBezTo>
                  <a:pt x="82" y="121"/>
                  <a:pt x="82" y="121"/>
                  <a:pt x="82" y="121"/>
                </a:cubicBezTo>
                <a:cubicBezTo>
                  <a:pt x="1" y="78"/>
                  <a:pt x="1" y="78"/>
                  <a:pt x="1" y="78"/>
                </a:cubicBezTo>
                <a:cubicBezTo>
                  <a:pt x="1" y="65"/>
                  <a:pt x="1" y="65"/>
                  <a:pt x="1" y="65"/>
                </a:cubicBezTo>
                <a:cubicBezTo>
                  <a:pt x="63" y="44"/>
                  <a:pt x="63" y="44"/>
                  <a:pt x="63" y="44"/>
                </a:cubicBezTo>
                <a:cubicBezTo>
                  <a:pt x="63" y="37"/>
                  <a:pt x="63" y="37"/>
                  <a:pt x="63" y="37"/>
                </a:cubicBezTo>
                <a:cubicBezTo>
                  <a:pt x="108" y="21"/>
                  <a:pt x="108" y="21"/>
                  <a:pt x="108" y="21"/>
                </a:cubicBezTo>
                <a:cubicBezTo>
                  <a:pt x="117" y="26"/>
                  <a:pt x="117" y="26"/>
                  <a:pt x="117" y="26"/>
                </a:cubicBezTo>
                <a:cubicBezTo>
                  <a:pt x="193" y="0"/>
                  <a:pt x="193" y="0"/>
                  <a:pt x="193" y="0"/>
                </a:cubicBezTo>
                <a:cubicBezTo>
                  <a:pt x="270" y="40"/>
                  <a:pt x="270" y="40"/>
                  <a:pt x="270" y="40"/>
                </a:cubicBezTo>
                <a:cubicBezTo>
                  <a:pt x="270" y="53"/>
                  <a:pt x="270" y="53"/>
                  <a:pt x="270" y="53"/>
                </a:cubicBezTo>
                <a:cubicBezTo>
                  <a:pt x="201" y="78"/>
                  <a:pt x="201" y="78"/>
                  <a:pt x="201" y="78"/>
                </a:cubicBezTo>
                <a:cubicBezTo>
                  <a:pt x="200" y="87"/>
                  <a:pt x="200" y="87"/>
                  <a:pt x="200" y="87"/>
                </a:cubicBezTo>
                <a:cubicBezTo>
                  <a:pt x="267" y="64"/>
                  <a:pt x="267" y="64"/>
                  <a:pt x="267" y="64"/>
                </a:cubicBezTo>
                <a:cubicBezTo>
                  <a:pt x="267" y="70"/>
                  <a:pt x="267" y="70"/>
                  <a:pt x="267" y="70"/>
                </a:cubicBezTo>
                <a:cubicBezTo>
                  <a:pt x="200" y="93"/>
                  <a:pt x="200" y="93"/>
                  <a:pt x="200" y="93"/>
                </a:cubicBezTo>
                <a:cubicBezTo>
                  <a:pt x="200" y="101"/>
                  <a:pt x="200" y="101"/>
                  <a:pt x="200" y="101"/>
                </a:cubicBezTo>
                <a:cubicBezTo>
                  <a:pt x="271" y="76"/>
                  <a:pt x="271" y="76"/>
                  <a:pt x="271" y="76"/>
                </a:cubicBezTo>
                <a:cubicBezTo>
                  <a:pt x="271" y="80"/>
                  <a:pt x="271" y="80"/>
                  <a:pt x="271" y="80"/>
                </a:cubicBezTo>
                <a:cubicBezTo>
                  <a:pt x="269" y="83"/>
                  <a:pt x="269" y="83"/>
                  <a:pt x="269" y="83"/>
                </a:cubicBezTo>
                <a:cubicBezTo>
                  <a:pt x="201" y="107"/>
                  <a:pt x="201" y="107"/>
                  <a:pt x="201" y="107"/>
                </a:cubicBezTo>
                <a:cubicBezTo>
                  <a:pt x="194" y="101"/>
                  <a:pt x="194" y="101"/>
                  <a:pt x="194" y="101"/>
                </a:cubicBezTo>
                <a:cubicBezTo>
                  <a:pt x="194" y="78"/>
                  <a:pt x="194" y="78"/>
                  <a:pt x="194" y="78"/>
                </a:cubicBezTo>
                <a:cubicBezTo>
                  <a:pt x="165" y="89"/>
                  <a:pt x="165" y="89"/>
                  <a:pt x="165" y="89"/>
                </a:cubicBezTo>
                <a:cubicBezTo>
                  <a:pt x="165" y="142"/>
                  <a:pt x="165" y="142"/>
                  <a:pt x="165" y="142"/>
                </a:cubicBezTo>
                <a:lnTo>
                  <a:pt x="158" y="150"/>
                </a:lnTo>
                <a:close/>
                <a:moveTo>
                  <a:pt x="164" y="83"/>
                </a:moveTo>
                <a:cubicBezTo>
                  <a:pt x="192" y="73"/>
                  <a:pt x="192" y="73"/>
                  <a:pt x="192" y="73"/>
                </a:cubicBezTo>
                <a:cubicBezTo>
                  <a:pt x="108" y="28"/>
                  <a:pt x="108" y="28"/>
                  <a:pt x="108" y="28"/>
                </a:cubicBezTo>
                <a:cubicBezTo>
                  <a:pt x="78" y="38"/>
                  <a:pt x="78" y="38"/>
                  <a:pt x="78" y="38"/>
                </a:cubicBezTo>
                <a:lnTo>
                  <a:pt x="164" y="83"/>
                </a:lnTo>
                <a:close/>
                <a:moveTo>
                  <a:pt x="177" y="58"/>
                </a:moveTo>
                <a:cubicBezTo>
                  <a:pt x="182" y="53"/>
                  <a:pt x="183" y="50"/>
                  <a:pt x="182" y="48"/>
                </a:cubicBezTo>
                <a:cubicBezTo>
                  <a:pt x="180" y="43"/>
                  <a:pt x="166" y="39"/>
                  <a:pt x="145" y="40"/>
                </a:cubicBezTo>
                <a:lnTo>
                  <a:pt x="177" y="58"/>
                </a:lnTo>
                <a:close/>
                <a:moveTo>
                  <a:pt x="135" y="35"/>
                </a:moveTo>
                <a:cubicBezTo>
                  <a:pt x="160" y="32"/>
                  <a:pt x="183" y="34"/>
                  <a:pt x="188" y="45"/>
                </a:cubicBezTo>
                <a:cubicBezTo>
                  <a:pt x="191" y="51"/>
                  <a:pt x="188" y="56"/>
                  <a:pt x="183" y="61"/>
                </a:cubicBezTo>
                <a:cubicBezTo>
                  <a:pt x="194" y="67"/>
                  <a:pt x="194" y="67"/>
                  <a:pt x="194" y="67"/>
                </a:cubicBezTo>
                <a:cubicBezTo>
                  <a:pt x="253" y="46"/>
                  <a:pt x="253" y="46"/>
                  <a:pt x="253" y="46"/>
                </a:cubicBezTo>
                <a:cubicBezTo>
                  <a:pt x="192" y="14"/>
                  <a:pt x="192" y="14"/>
                  <a:pt x="192" y="14"/>
                </a:cubicBezTo>
                <a:cubicBezTo>
                  <a:pt x="133" y="34"/>
                  <a:pt x="133" y="34"/>
                  <a:pt x="133" y="34"/>
                </a:cubicBezTo>
                <a:lnTo>
                  <a:pt x="135" y="35"/>
                </a:lnTo>
                <a:close/>
                <a:moveTo>
                  <a:pt x="95" y="54"/>
                </a:moveTo>
                <a:cubicBezTo>
                  <a:pt x="87" y="59"/>
                  <a:pt x="82" y="64"/>
                  <a:pt x="81" y="68"/>
                </a:cubicBezTo>
                <a:cubicBezTo>
                  <a:pt x="81" y="71"/>
                  <a:pt x="84" y="75"/>
                  <a:pt x="96" y="77"/>
                </a:cubicBezTo>
                <a:cubicBezTo>
                  <a:pt x="107" y="79"/>
                  <a:pt x="121" y="78"/>
                  <a:pt x="135" y="75"/>
                </a:cubicBezTo>
                <a:lnTo>
                  <a:pt x="95" y="54"/>
                </a:lnTo>
                <a:close/>
                <a:moveTo>
                  <a:pt x="75" y="67"/>
                </a:moveTo>
                <a:cubicBezTo>
                  <a:pt x="76" y="61"/>
                  <a:pt x="81" y="56"/>
                  <a:pt x="88" y="51"/>
                </a:cubicBezTo>
                <a:cubicBezTo>
                  <a:pt x="86" y="50"/>
                  <a:pt x="86" y="50"/>
                  <a:pt x="86" y="50"/>
                </a:cubicBezTo>
                <a:cubicBezTo>
                  <a:pt x="19" y="72"/>
                  <a:pt x="19" y="72"/>
                  <a:pt x="19" y="72"/>
                </a:cubicBezTo>
                <a:cubicBezTo>
                  <a:pt x="83" y="106"/>
                  <a:pt x="83" y="106"/>
                  <a:pt x="83" y="106"/>
                </a:cubicBezTo>
                <a:cubicBezTo>
                  <a:pt x="149" y="83"/>
                  <a:pt x="149" y="83"/>
                  <a:pt x="149" y="83"/>
                </a:cubicBezTo>
                <a:cubicBezTo>
                  <a:pt x="143" y="80"/>
                  <a:pt x="143" y="80"/>
                  <a:pt x="143" y="80"/>
                </a:cubicBezTo>
                <a:cubicBezTo>
                  <a:pt x="142" y="80"/>
                  <a:pt x="141" y="80"/>
                  <a:pt x="140" y="81"/>
                </a:cubicBezTo>
                <a:cubicBezTo>
                  <a:pt x="123" y="84"/>
                  <a:pt x="107" y="85"/>
                  <a:pt x="95" y="83"/>
                </a:cubicBezTo>
                <a:cubicBezTo>
                  <a:pt x="84" y="82"/>
                  <a:pt x="74" y="77"/>
                  <a:pt x="75" y="67"/>
                </a:cubicBezTo>
                <a:close/>
              </a:path>
            </a:pathLst>
          </a:custGeom>
          <a:solidFill>
            <a:schemeClr val="tx1">
              <a:lumMod val="75000"/>
              <a:lumOff val="25000"/>
            </a:schemeClr>
          </a:solidFill>
          <a:ln>
            <a:noFill/>
          </a:ln>
        </p:spPr>
        <p:txBody>
          <a:bodyPr vert="horz" wrap="square" lIns="79992" tIns="39996" rIns="79992" bIns="39996" numCol="1" anchor="t" anchorCtr="0" compatLnSpc="1">
            <a:prstTxWarp prst="textNoShape">
              <a:avLst/>
            </a:prstTxWarp>
          </a:bodyPr>
          <a:lstStyle/>
          <a:p>
            <a:endParaRPr lang="en-US">
              <a:solidFill>
                <a:schemeClr val="bg2"/>
              </a:solidFill>
              <a:latin typeface="EYInterstate Light" panose="02000506000000020004" pitchFamily="2" charset="0"/>
            </a:endParaRPr>
          </a:p>
        </p:txBody>
      </p:sp>
      <p:sp>
        <p:nvSpPr>
          <p:cNvPr id="27" name="Freeform 8"/>
          <p:cNvSpPr>
            <a:spLocks noEditPoints="1"/>
          </p:cNvSpPr>
          <p:nvPr/>
        </p:nvSpPr>
        <p:spPr bwMode="auto">
          <a:xfrm>
            <a:off x="7157156" y="2459512"/>
            <a:ext cx="714134" cy="1050499"/>
          </a:xfrm>
          <a:custGeom>
            <a:avLst/>
            <a:gdLst>
              <a:gd name="T0" fmla="*/ 86 w 93"/>
              <a:gd name="T1" fmla="*/ 13 h 129"/>
              <a:gd name="T2" fmla="*/ 93 w 93"/>
              <a:gd name="T3" fmla="*/ 13 h 129"/>
              <a:gd name="T4" fmla="*/ 93 w 93"/>
              <a:gd name="T5" fmla="*/ 0 h 129"/>
              <a:gd name="T6" fmla="*/ 0 w 93"/>
              <a:gd name="T7" fmla="*/ 0 h 129"/>
              <a:gd name="T8" fmla="*/ 0 w 93"/>
              <a:gd name="T9" fmla="*/ 13 h 129"/>
              <a:gd name="T10" fmla="*/ 8 w 93"/>
              <a:gd name="T11" fmla="*/ 13 h 129"/>
              <a:gd name="T12" fmla="*/ 33 w 93"/>
              <a:gd name="T13" fmla="*/ 58 h 129"/>
              <a:gd name="T14" fmla="*/ 33 w 93"/>
              <a:gd name="T15" fmla="*/ 71 h 129"/>
              <a:gd name="T16" fmla="*/ 8 w 93"/>
              <a:gd name="T17" fmla="*/ 116 h 129"/>
              <a:gd name="T18" fmla="*/ 0 w 93"/>
              <a:gd name="T19" fmla="*/ 116 h 129"/>
              <a:gd name="T20" fmla="*/ 0 w 93"/>
              <a:gd name="T21" fmla="*/ 129 h 129"/>
              <a:gd name="T22" fmla="*/ 93 w 93"/>
              <a:gd name="T23" fmla="*/ 129 h 129"/>
              <a:gd name="T24" fmla="*/ 93 w 93"/>
              <a:gd name="T25" fmla="*/ 116 h 129"/>
              <a:gd name="T26" fmla="*/ 86 w 93"/>
              <a:gd name="T27" fmla="*/ 116 h 129"/>
              <a:gd name="T28" fmla="*/ 61 w 93"/>
              <a:gd name="T29" fmla="*/ 71 h 129"/>
              <a:gd name="T30" fmla="*/ 61 w 93"/>
              <a:gd name="T31" fmla="*/ 58 h 129"/>
              <a:gd name="T32" fmla="*/ 86 w 93"/>
              <a:gd name="T33" fmla="*/ 13 h 129"/>
              <a:gd name="T34" fmla="*/ 57 w 93"/>
              <a:gd name="T35" fmla="*/ 77 h 129"/>
              <a:gd name="T36" fmla="*/ 80 w 93"/>
              <a:gd name="T37" fmla="*/ 116 h 129"/>
              <a:gd name="T38" fmla="*/ 73 w 93"/>
              <a:gd name="T39" fmla="*/ 116 h 129"/>
              <a:gd name="T40" fmla="*/ 62 w 93"/>
              <a:gd name="T41" fmla="*/ 103 h 129"/>
              <a:gd name="T42" fmla="*/ 48 w 93"/>
              <a:gd name="T43" fmla="*/ 86 h 129"/>
              <a:gd name="T44" fmla="*/ 33 w 93"/>
              <a:gd name="T45" fmla="*/ 103 h 129"/>
              <a:gd name="T46" fmla="*/ 22 w 93"/>
              <a:gd name="T47" fmla="*/ 116 h 129"/>
              <a:gd name="T48" fmla="*/ 14 w 93"/>
              <a:gd name="T49" fmla="*/ 116 h 129"/>
              <a:gd name="T50" fmla="*/ 37 w 93"/>
              <a:gd name="T51" fmla="*/ 77 h 129"/>
              <a:gd name="T52" fmla="*/ 40 w 93"/>
              <a:gd name="T53" fmla="*/ 76 h 129"/>
              <a:gd name="T54" fmla="*/ 40 w 93"/>
              <a:gd name="T55" fmla="*/ 53 h 129"/>
              <a:gd name="T56" fmla="*/ 37 w 93"/>
              <a:gd name="T57" fmla="*/ 53 h 129"/>
              <a:gd name="T58" fmla="*/ 14 w 93"/>
              <a:gd name="T59" fmla="*/ 13 h 129"/>
              <a:gd name="T60" fmla="*/ 80 w 93"/>
              <a:gd name="T61" fmla="*/ 13 h 129"/>
              <a:gd name="T62" fmla="*/ 57 w 93"/>
              <a:gd name="T63" fmla="*/ 53 h 129"/>
              <a:gd name="T64" fmla="*/ 54 w 93"/>
              <a:gd name="T65" fmla="*/ 53 h 129"/>
              <a:gd name="T66" fmla="*/ 54 w 93"/>
              <a:gd name="T67" fmla="*/ 76 h 129"/>
              <a:gd name="T68" fmla="*/ 57 w 93"/>
              <a:gd name="T69" fmla="*/ 77 h 129"/>
              <a:gd name="T70" fmla="*/ 55 w 93"/>
              <a:gd name="T71" fmla="*/ 47 h 129"/>
              <a:gd name="T72" fmla="*/ 48 w 93"/>
              <a:gd name="T73" fmla="*/ 54 h 129"/>
              <a:gd name="T74" fmla="*/ 41 w 93"/>
              <a:gd name="T75" fmla="*/ 47 h 129"/>
              <a:gd name="T76" fmla="*/ 35 w 93"/>
              <a:gd name="T77" fmla="*/ 39 h 129"/>
              <a:gd name="T78" fmla="*/ 61 w 93"/>
              <a:gd name="T79" fmla="*/ 39 h 129"/>
              <a:gd name="T80" fmla="*/ 55 w 93"/>
              <a:gd name="T81"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129">
                <a:moveTo>
                  <a:pt x="86" y="13"/>
                </a:moveTo>
                <a:cubicBezTo>
                  <a:pt x="93" y="13"/>
                  <a:pt x="93" y="13"/>
                  <a:pt x="93" y="13"/>
                </a:cubicBezTo>
                <a:cubicBezTo>
                  <a:pt x="93" y="0"/>
                  <a:pt x="93" y="0"/>
                  <a:pt x="93" y="0"/>
                </a:cubicBezTo>
                <a:cubicBezTo>
                  <a:pt x="0" y="0"/>
                  <a:pt x="0" y="0"/>
                  <a:pt x="0" y="0"/>
                </a:cubicBezTo>
                <a:cubicBezTo>
                  <a:pt x="0" y="13"/>
                  <a:pt x="0" y="13"/>
                  <a:pt x="0" y="13"/>
                </a:cubicBezTo>
                <a:cubicBezTo>
                  <a:pt x="8" y="13"/>
                  <a:pt x="8" y="13"/>
                  <a:pt x="8" y="13"/>
                </a:cubicBezTo>
                <a:cubicBezTo>
                  <a:pt x="9" y="37"/>
                  <a:pt x="18" y="53"/>
                  <a:pt x="33" y="58"/>
                </a:cubicBezTo>
                <a:cubicBezTo>
                  <a:pt x="33" y="71"/>
                  <a:pt x="33" y="71"/>
                  <a:pt x="33" y="71"/>
                </a:cubicBezTo>
                <a:cubicBezTo>
                  <a:pt x="18" y="77"/>
                  <a:pt x="9" y="92"/>
                  <a:pt x="8" y="116"/>
                </a:cubicBezTo>
                <a:cubicBezTo>
                  <a:pt x="0" y="116"/>
                  <a:pt x="0" y="116"/>
                  <a:pt x="0" y="116"/>
                </a:cubicBezTo>
                <a:cubicBezTo>
                  <a:pt x="0" y="129"/>
                  <a:pt x="0" y="129"/>
                  <a:pt x="0" y="129"/>
                </a:cubicBezTo>
                <a:cubicBezTo>
                  <a:pt x="93" y="129"/>
                  <a:pt x="93" y="129"/>
                  <a:pt x="93" y="129"/>
                </a:cubicBezTo>
                <a:cubicBezTo>
                  <a:pt x="93" y="116"/>
                  <a:pt x="93" y="116"/>
                  <a:pt x="93" y="116"/>
                </a:cubicBezTo>
                <a:cubicBezTo>
                  <a:pt x="86" y="116"/>
                  <a:pt x="86" y="116"/>
                  <a:pt x="86" y="116"/>
                </a:cubicBezTo>
                <a:cubicBezTo>
                  <a:pt x="85" y="92"/>
                  <a:pt x="76" y="77"/>
                  <a:pt x="61" y="71"/>
                </a:cubicBezTo>
                <a:cubicBezTo>
                  <a:pt x="61" y="58"/>
                  <a:pt x="61" y="58"/>
                  <a:pt x="61" y="58"/>
                </a:cubicBezTo>
                <a:cubicBezTo>
                  <a:pt x="76" y="53"/>
                  <a:pt x="85" y="37"/>
                  <a:pt x="86" y="13"/>
                </a:cubicBezTo>
                <a:close/>
                <a:moveTo>
                  <a:pt x="57" y="77"/>
                </a:moveTo>
                <a:cubicBezTo>
                  <a:pt x="74" y="81"/>
                  <a:pt x="79" y="99"/>
                  <a:pt x="80" y="116"/>
                </a:cubicBezTo>
                <a:cubicBezTo>
                  <a:pt x="73" y="116"/>
                  <a:pt x="73" y="116"/>
                  <a:pt x="73" y="116"/>
                </a:cubicBezTo>
                <a:cubicBezTo>
                  <a:pt x="62" y="103"/>
                  <a:pt x="62" y="103"/>
                  <a:pt x="62" y="103"/>
                </a:cubicBezTo>
                <a:cubicBezTo>
                  <a:pt x="48" y="86"/>
                  <a:pt x="48" y="86"/>
                  <a:pt x="48" y="86"/>
                </a:cubicBezTo>
                <a:cubicBezTo>
                  <a:pt x="33" y="103"/>
                  <a:pt x="33" y="103"/>
                  <a:pt x="33" y="103"/>
                </a:cubicBezTo>
                <a:cubicBezTo>
                  <a:pt x="22" y="116"/>
                  <a:pt x="22" y="116"/>
                  <a:pt x="22" y="116"/>
                </a:cubicBezTo>
                <a:cubicBezTo>
                  <a:pt x="14" y="116"/>
                  <a:pt x="14" y="116"/>
                  <a:pt x="14" y="116"/>
                </a:cubicBezTo>
                <a:cubicBezTo>
                  <a:pt x="15" y="99"/>
                  <a:pt x="20" y="81"/>
                  <a:pt x="37" y="77"/>
                </a:cubicBezTo>
                <a:cubicBezTo>
                  <a:pt x="40" y="76"/>
                  <a:pt x="40" y="76"/>
                  <a:pt x="40" y="76"/>
                </a:cubicBezTo>
                <a:cubicBezTo>
                  <a:pt x="40" y="53"/>
                  <a:pt x="40" y="53"/>
                  <a:pt x="40" y="53"/>
                </a:cubicBezTo>
                <a:cubicBezTo>
                  <a:pt x="37" y="53"/>
                  <a:pt x="37" y="53"/>
                  <a:pt x="37" y="53"/>
                </a:cubicBezTo>
                <a:cubicBezTo>
                  <a:pt x="20" y="48"/>
                  <a:pt x="15" y="29"/>
                  <a:pt x="14" y="13"/>
                </a:cubicBezTo>
                <a:cubicBezTo>
                  <a:pt x="80" y="13"/>
                  <a:pt x="80" y="13"/>
                  <a:pt x="80" y="13"/>
                </a:cubicBezTo>
                <a:cubicBezTo>
                  <a:pt x="79" y="29"/>
                  <a:pt x="74" y="48"/>
                  <a:pt x="57" y="53"/>
                </a:cubicBezTo>
                <a:cubicBezTo>
                  <a:pt x="54" y="53"/>
                  <a:pt x="54" y="53"/>
                  <a:pt x="54" y="53"/>
                </a:cubicBezTo>
                <a:cubicBezTo>
                  <a:pt x="54" y="76"/>
                  <a:pt x="54" y="76"/>
                  <a:pt x="54" y="76"/>
                </a:cubicBezTo>
                <a:lnTo>
                  <a:pt x="57" y="77"/>
                </a:lnTo>
                <a:close/>
                <a:moveTo>
                  <a:pt x="55" y="47"/>
                </a:moveTo>
                <a:cubicBezTo>
                  <a:pt x="48" y="54"/>
                  <a:pt x="48" y="54"/>
                  <a:pt x="48" y="54"/>
                </a:cubicBezTo>
                <a:cubicBezTo>
                  <a:pt x="41" y="47"/>
                  <a:pt x="41" y="47"/>
                  <a:pt x="41" y="47"/>
                </a:cubicBezTo>
                <a:cubicBezTo>
                  <a:pt x="35" y="39"/>
                  <a:pt x="35" y="39"/>
                  <a:pt x="35" y="39"/>
                </a:cubicBezTo>
                <a:cubicBezTo>
                  <a:pt x="61" y="39"/>
                  <a:pt x="61" y="39"/>
                  <a:pt x="61" y="39"/>
                </a:cubicBezTo>
                <a:lnTo>
                  <a:pt x="55" y="47"/>
                </a:lnTo>
                <a:close/>
              </a:path>
            </a:pathLst>
          </a:custGeom>
          <a:solidFill>
            <a:schemeClr val="tx1">
              <a:lumMod val="75000"/>
              <a:lumOff val="25000"/>
            </a:schemeClr>
          </a:solidFill>
          <a:ln w="9525">
            <a:noFill/>
            <a:round/>
            <a:headEnd/>
            <a:tailEnd/>
          </a:ln>
        </p:spPr>
        <p:txBody>
          <a:bodyPr vert="horz" wrap="square" lIns="79992" tIns="39996" rIns="79992" bIns="39996" numCol="1" anchor="t" anchorCtr="0" compatLnSpc="1">
            <a:prstTxWarp prst="textNoShape">
              <a:avLst/>
            </a:prstTxWarp>
          </a:bodyPr>
          <a:lstStyle/>
          <a:p>
            <a:endParaRPr lang="en-US">
              <a:solidFill>
                <a:schemeClr val="bg2"/>
              </a:solidFill>
              <a:latin typeface="EYInterstate Light" panose="02000506000000020004" pitchFamily="2" charset="0"/>
            </a:endParaRPr>
          </a:p>
        </p:txBody>
      </p:sp>
      <p:sp>
        <p:nvSpPr>
          <p:cNvPr id="23" name="Content Placeholder 2"/>
          <p:cNvSpPr txBox="1">
            <a:spLocks/>
          </p:cNvSpPr>
          <p:nvPr/>
        </p:nvSpPr>
        <p:spPr>
          <a:xfrm>
            <a:off x="384145" y="4904922"/>
            <a:ext cx="8229600" cy="756969"/>
          </a:xfrm>
          <a:prstGeom prst="rect">
            <a:avLst/>
          </a:prstGeom>
        </p:spPr>
        <p:txBody>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1800" dirty="0" smtClean="0">
                <a:solidFill>
                  <a:schemeClr val="tx1">
                    <a:lumMod val="65000"/>
                    <a:lumOff val="35000"/>
                  </a:schemeClr>
                </a:solidFill>
                <a:cs typeface="+mn-cs"/>
              </a:rPr>
              <a:t>Los </a:t>
            </a:r>
            <a:r>
              <a:rPr lang="en-AU" sz="1800" dirty="0" err="1" smtClean="0">
                <a:solidFill>
                  <a:schemeClr val="tx1">
                    <a:lumMod val="65000"/>
                    <a:lumOff val="35000"/>
                  </a:schemeClr>
                </a:solidFill>
                <a:cs typeface="+mn-cs"/>
              </a:rPr>
              <a:t>sobrecostos</a:t>
            </a:r>
            <a:r>
              <a:rPr lang="en-AU" sz="1800" dirty="0" smtClean="0">
                <a:solidFill>
                  <a:schemeClr val="tx1">
                    <a:lumMod val="65000"/>
                    <a:lumOff val="35000"/>
                  </a:schemeClr>
                </a:solidFill>
                <a:cs typeface="+mn-cs"/>
              </a:rPr>
              <a:t> </a:t>
            </a:r>
            <a:r>
              <a:rPr lang="en-AU" sz="1800" dirty="0" err="1" smtClean="0">
                <a:solidFill>
                  <a:schemeClr val="tx1">
                    <a:lumMod val="65000"/>
                    <a:lumOff val="35000"/>
                  </a:schemeClr>
                </a:solidFill>
                <a:cs typeface="+mn-cs"/>
              </a:rPr>
              <a:t>tienen</a:t>
            </a:r>
            <a:r>
              <a:rPr lang="en-AU" sz="1800" dirty="0" smtClean="0">
                <a:solidFill>
                  <a:schemeClr val="tx1">
                    <a:lumMod val="65000"/>
                    <a:lumOff val="35000"/>
                  </a:schemeClr>
                </a:solidFill>
                <a:cs typeface="+mn-cs"/>
              </a:rPr>
              <a:t> un </a:t>
            </a:r>
            <a:r>
              <a:rPr lang="en-AU" sz="1800" dirty="0" err="1" smtClean="0">
                <a:solidFill>
                  <a:schemeClr val="tx1">
                    <a:lumMod val="65000"/>
                    <a:lumOff val="35000"/>
                  </a:schemeClr>
                </a:solidFill>
                <a:cs typeface="+mn-cs"/>
              </a:rPr>
              <a:t>impacto</a:t>
            </a:r>
            <a:r>
              <a:rPr lang="en-AU" sz="1800" dirty="0" smtClean="0">
                <a:solidFill>
                  <a:schemeClr val="tx1">
                    <a:lumMod val="65000"/>
                    <a:lumOff val="35000"/>
                  </a:schemeClr>
                </a:solidFill>
                <a:cs typeface="+mn-cs"/>
              </a:rPr>
              <a:t> </a:t>
            </a:r>
            <a:r>
              <a:rPr lang="en-AU" sz="1800" dirty="0" err="1" smtClean="0">
                <a:solidFill>
                  <a:schemeClr val="tx1">
                    <a:lumMod val="65000"/>
                    <a:lumOff val="35000"/>
                  </a:schemeClr>
                </a:solidFill>
                <a:cs typeface="+mn-cs"/>
              </a:rPr>
              <a:t>directo</a:t>
            </a:r>
            <a:r>
              <a:rPr lang="en-AU" sz="1800" dirty="0" smtClean="0">
                <a:solidFill>
                  <a:schemeClr val="tx1">
                    <a:lumMod val="65000"/>
                    <a:lumOff val="35000"/>
                  </a:schemeClr>
                </a:solidFill>
                <a:cs typeface="+mn-cs"/>
              </a:rPr>
              <a:t> en la </a:t>
            </a:r>
            <a:r>
              <a:rPr lang="en-AU" sz="1800" dirty="0" err="1" smtClean="0">
                <a:solidFill>
                  <a:schemeClr val="tx1">
                    <a:lumMod val="65000"/>
                    <a:lumOff val="35000"/>
                  </a:schemeClr>
                </a:solidFill>
                <a:cs typeface="+mn-cs"/>
              </a:rPr>
              <a:t>productividad</a:t>
            </a:r>
            <a:r>
              <a:rPr lang="en-AU" sz="1800" dirty="0" smtClean="0">
                <a:solidFill>
                  <a:schemeClr val="tx1">
                    <a:lumMod val="65000"/>
                    <a:lumOff val="35000"/>
                  </a:schemeClr>
                </a:solidFill>
                <a:cs typeface="+mn-cs"/>
              </a:rPr>
              <a:t> del capital, </a:t>
            </a:r>
            <a:r>
              <a:rPr lang="en-AU" sz="1800" b="1" dirty="0" err="1" smtClean="0">
                <a:solidFill>
                  <a:schemeClr val="tx1">
                    <a:lumMod val="65000"/>
                    <a:lumOff val="35000"/>
                  </a:schemeClr>
                </a:solidFill>
                <a:cs typeface="+mn-cs"/>
              </a:rPr>
              <a:t>valor</a:t>
            </a:r>
            <a:r>
              <a:rPr lang="en-AU" sz="1800" b="1" dirty="0" smtClean="0">
                <a:solidFill>
                  <a:schemeClr val="tx1">
                    <a:lumMod val="65000"/>
                    <a:lumOff val="35000"/>
                  </a:schemeClr>
                </a:solidFill>
                <a:cs typeface="+mn-cs"/>
              </a:rPr>
              <a:t> a largo </a:t>
            </a:r>
            <a:r>
              <a:rPr lang="en-AU" sz="1800" b="1" dirty="0" err="1" smtClean="0">
                <a:solidFill>
                  <a:schemeClr val="tx1">
                    <a:lumMod val="65000"/>
                    <a:lumOff val="35000"/>
                  </a:schemeClr>
                </a:solidFill>
                <a:cs typeface="+mn-cs"/>
              </a:rPr>
              <a:t>plazo</a:t>
            </a:r>
            <a:r>
              <a:rPr lang="en-AU" sz="1800" dirty="0" smtClean="0">
                <a:solidFill>
                  <a:schemeClr val="tx1">
                    <a:lumMod val="65000"/>
                    <a:lumOff val="35000"/>
                  </a:schemeClr>
                </a:solidFill>
                <a:cs typeface="+mn-cs"/>
              </a:rPr>
              <a:t>, y </a:t>
            </a:r>
            <a:r>
              <a:rPr lang="en-AU" sz="1800" dirty="0" err="1" smtClean="0">
                <a:solidFill>
                  <a:schemeClr val="tx1">
                    <a:lumMod val="65000"/>
                    <a:lumOff val="35000"/>
                  </a:schemeClr>
                </a:solidFill>
                <a:cs typeface="+mn-cs"/>
              </a:rPr>
              <a:t>rendimiento</a:t>
            </a:r>
            <a:r>
              <a:rPr lang="en-AU" sz="1800" dirty="0" smtClean="0">
                <a:solidFill>
                  <a:schemeClr val="tx1">
                    <a:lumMod val="65000"/>
                    <a:lumOff val="35000"/>
                  </a:schemeClr>
                </a:solidFill>
                <a:cs typeface="+mn-cs"/>
              </a:rPr>
              <a:t> </a:t>
            </a:r>
            <a:r>
              <a:rPr lang="en-AU" sz="1800" dirty="0" err="1" smtClean="0">
                <a:solidFill>
                  <a:schemeClr val="tx1">
                    <a:lumMod val="65000"/>
                    <a:lumOff val="35000"/>
                  </a:schemeClr>
                </a:solidFill>
                <a:cs typeface="+mn-cs"/>
              </a:rPr>
              <a:t>comercial</a:t>
            </a:r>
            <a:endParaRPr lang="en-AU" sz="1800" dirty="0" smtClean="0">
              <a:solidFill>
                <a:schemeClr val="tx1">
                  <a:lumMod val="65000"/>
                  <a:lumOff val="35000"/>
                </a:schemeClr>
              </a:solidFill>
              <a:cs typeface="+mn-cs"/>
            </a:endParaRPr>
          </a:p>
        </p:txBody>
      </p:sp>
      <p:sp>
        <p:nvSpPr>
          <p:cNvPr id="3" name="Rectangle 2"/>
          <p:cNvSpPr/>
          <p:nvPr/>
        </p:nvSpPr>
        <p:spPr>
          <a:xfrm>
            <a:off x="384145" y="1182078"/>
            <a:ext cx="8446734" cy="646331"/>
          </a:xfrm>
          <a:prstGeom prst="rect">
            <a:avLst/>
          </a:prstGeom>
        </p:spPr>
        <p:txBody>
          <a:bodyPr wrap="square">
            <a:spAutoFit/>
          </a:bodyPr>
          <a:lstStyle/>
          <a:p>
            <a:pPr marL="342900" indent="-342900">
              <a:buClr>
                <a:schemeClr val="accent2"/>
              </a:buClr>
              <a:buSzPct val="70000"/>
              <a:buFont typeface="Arial" pitchFamily="34" charset="0"/>
              <a:buChar char="►"/>
            </a:pPr>
            <a:r>
              <a:rPr lang="en-AU" dirty="0" smtClean="0">
                <a:solidFill>
                  <a:schemeClr val="tx1">
                    <a:lumMod val="65000"/>
                    <a:lumOff val="35000"/>
                  </a:schemeClr>
                </a:solidFill>
              </a:rPr>
              <a:t>Un </a:t>
            </a:r>
            <a:r>
              <a:rPr lang="en-AU" dirty="0" err="1" smtClean="0">
                <a:solidFill>
                  <a:schemeClr val="tx1">
                    <a:lumMod val="65000"/>
                    <a:lumOff val="35000"/>
                  </a:schemeClr>
                </a:solidFill>
              </a:rPr>
              <a:t>estudio</a:t>
            </a:r>
            <a:r>
              <a:rPr lang="en-AU" dirty="0" smtClean="0">
                <a:solidFill>
                  <a:schemeClr val="tx1">
                    <a:lumMod val="65000"/>
                    <a:lumOff val="35000"/>
                  </a:schemeClr>
                </a:solidFill>
              </a:rPr>
              <a:t> global de 108 </a:t>
            </a:r>
            <a:r>
              <a:rPr lang="en-AU" dirty="0" err="1" smtClean="0">
                <a:solidFill>
                  <a:schemeClr val="tx1">
                    <a:lumMod val="65000"/>
                    <a:lumOff val="35000"/>
                  </a:schemeClr>
                </a:solidFill>
              </a:rPr>
              <a:t>proyectos</a:t>
            </a:r>
            <a:r>
              <a:rPr lang="en-AU" dirty="0" smtClean="0">
                <a:solidFill>
                  <a:schemeClr val="tx1">
                    <a:lumMod val="65000"/>
                    <a:lumOff val="35000"/>
                  </a:schemeClr>
                </a:solidFill>
              </a:rPr>
              <a:t> de </a:t>
            </a:r>
            <a:r>
              <a:rPr lang="en-AU" dirty="0" err="1" smtClean="0">
                <a:solidFill>
                  <a:schemeClr val="tx1">
                    <a:lumMod val="65000"/>
                    <a:lumOff val="35000"/>
                  </a:schemeClr>
                </a:solidFill>
              </a:rPr>
              <a:t>minería</a:t>
            </a:r>
            <a:r>
              <a:rPr lang="en-AU" dirty="0" smtClean="0">
                <a:solidFill>
                  <a:schemeClr val="tx1">
                    <a:lumMod val="65000"/>
                    <a:lumOff val="35000"/>
                  </a:schemeClr>
                </a:solidFill>
              </a:rPr>
              <a:t> y </a:t>
            </a:r>
            <a:r>
              <a:rPr lang="en-AU" dirty="0" err="1" smtClean="0">
                <a:solidFill>
                  <a:schemeClr val="tx1">
                    <a:lumMod val="65000"/>
                    <a:lumOff val="35000"/>
                  </a:schemeClr>
                </a:solidFill>
              </a:rPr>
              <a:t>metales</a:t>
            </a:r>
            <a:r>
              <a:rPr lang="en-AU" dirty="0" smtClean="0">
                <a:solidFill>
                  <a:schemeClr val="tx1">
                    <a:lumMod val="65000"/>
                    <a:lumOff val="35000"/>
                  </a:schemeClr>
                </a:solidFill>
              </a:rPr>
              <a:t> con </a:t>
            </a:r>
            <a:r>
              <a:rPr lang="en-AU" dirty="0" err="1" smtClean="0">
                <a:solidFill>
                  <a:schemeClr val="tx1">
                    <a:lumMod val="65000"/>
                    <a:lumOff val="35000"/>
                  </a:schemeClr>
                </a:solidFill>
              </a:rPr>
              <a:t>inversión</a:t>
            </a:r>
            <a:r>
              <a:rPr lang="en-AU" dirty="0" smtClean="0">
                <a:solidFill>
                  <a:schemeClr val="tx1">
                    <a:lumMod val="65000"/>
                    <a:lumOff val="35000"/>
                  </a:schemeClr>
                </a:solidFill>
              </a:rPr>
              <a:t> mayor a $1b </a:t>
            </a:r>
            <a:r>
              <a:rPr lang="en-AU" dirty="0" err="1" smtClean="0">
                <a:solidFill>
                  <a:schemeClr val="tx1">
                    <a:lumMod val="65000"/>
                    <a:lumOff val="35000"/>
                  </a:schemeClr>
                </a:solidFill>
              </a:rPr>
              <a:t>encontró</a:t>
            </a:r>
            <a:r>
              <a:rPr lang="en-AU" dirty="0" smtClean="0">
                <a:solidFill>
                  <a:schemeClr val="tx1">
                    <a:lumMod val="65000"/>
                    <a:lumOff val="35000"/>
                  </a:schemeClr>
                </a:solidFill>
              </a:rPr>
              <a:t> </a:t>
            </a:r>
            <a:r>
              <a:rPr lang="en-AU" dirty="0" err="1" smtClean="0">
                <a:solidFill>
                  <a:schemeClr val="tx1">
                    <a:lumMod val="65000"/>
                    <a:lumOff val="35000"/>
                  </a:schemeClr>
                </a:solidFill>
              </a:rPr>
              <a:t>que</a:t>
            </a:r>
            <a:r>
              <a:rPr lang="en-AU" dirty="0" smtClean="0">
                <a:solidFill>
                  <a:schemeClr val="tx1">
                    <a:lumMod val="65000"/>
                    <a:lumOff val="35000"/>
                  </a:schemeClr>
                </a:solidFill>
              </a:rPr>
              <a:t>:</a:t>
            </a:r>
          </a:p>
        </p:txBody>
      </p:sp>
    </p:spTree>
    <p:extLst>
      <p:ext uri="{BB962C8B-B14F-4D97-AF65-F5344CB8AC3E}">
        <p14:creationId xmlns:p14="http://schemas.microsoft.com/office/powerpoint/2010/main" val="103816160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El </a:t>
            </a:r>
            <a:r>
              <a:rPr lang="en-US" sz="2800" dirty="0" err="1" smtClean="0"/>
              <a:t>alcance</a:t>
            </a:r>
            <a:r>
              <a:rPr lang="en-US" sz="2800" dirty="0" smtClean="0"/>
              <a:t> de </a:t>
            </a:r>
            <a:r>
              <a:rPr lang="en-US" sz="2800" dirty="0" err="1" smtClean="0"/>
              <a:t>megaproyectos</a:t>
            </a:r>
            <a:r>
              <a:rPr lang="en-US" sz="2800" dirty="0" smtClean="0"/>
              <a:t/>
            </a:r>
            <a:br>
              <a:rPr lang="en-US" sz="2800" dirty="0" smtClean="0"/>
            </a:br>
            <a:r>
              <a:rPr lang="en-US" sz="2000" dirty="0" smtClean="0"/>
              <a:t>El US$367b </a:t>
            </a:r>
            <a:r>
              <a:rPr lang="en-US" sz="2000" dirty="0" err="1" smtClean="0"/>
              <a:t>representado</a:t>
            </a:r>
            <a:r>
              <a:rPr lang="en-US" sz="2000" dirty="0" smtClean="0"/>
              <a:t> </a:t>
            </a:r>
            <a:r>
              <a:rPr lang="en-US" sz="2000" dirty="0" err="1" smtClean="0"/>
              <a:t>en</a:t>
            </a:r>
            <a:r>
              <a:rPr lang="en-US" sz="2000" dirty="0" smtClean="0"/>
              <a:t> el </a:t>
            </a:r>
            <a:r>
              <a:rPr lang="en-US" sz="2000" dirty="0" err="1" smtClean="0"/>
              <a:t>estudio</a:t>
            </a:r>
            <a:r>
              <a:rPr lang="en-US" sz="2000" dirty="0" smtClean="0"/>
              <a:t> se </a:t>
            </a:r>
            <a:r>
              <a:rPr lang="en-US" sz="2000" dirty="0" err="1" smtClean="0"/>
              <a:t>extendió</a:t>
            </a:r>
            <a:r>
              <a:rPr lang="en-US" sz="2000" dirty="0" smtClean="0"/>
              <a:t> a </a:t>
            </a:r>
            <a:r>
              <a:rPr lang="en-US" sz="2000" dirty="0" err="1" smtClean="0"/>
              <a:t>nivel</a:t>
            </a:r>
            <a:r>
              <a:rPr lang="en-US" sz="2000" dirty="0" smtClean="0"/>
              <a:t> </a:t>
            </a:r>
            <a:r>
              <a:rPr lang="en-US" sz="2000" dirty="0" err="1" smtClean="0"/>
              <a:t>mundial</a:t>
            </a:r>
            <a:endParaRPr lang="en-US" sz="2000" dirty="0"/>
          </a:p>
        </p:txBody>
      </p:sp>
      <p:sp>
        <p:nvSpPr>
          <p:cNvPr id="4" name="Content Placeholder 3"/>
          <p:cNvSpPr>
            <a:spLocks noGrp="1"/>
          </p:cNvSpPr>
          <p:nvPr>
            <p:ph idx="1"/>
          </p:nvPr>
        </p:nvSpPr>
        <p:spPr/>
        <p:txBody>
          <a:bodyPr/>
          <a:lstStyle/>
          <a:p>
            <a:endParaRPr lang="en-AU"/>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55" y="1062000"/>
            <a:ext cx="8562913" cy="5354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7791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1. </a:t>
            </a:r>
            <a:r>
              <a:rPr lang="en-AU" dirty="0" err="1" smtClean="0"/>
              <a:t>Crecimiento</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2015-16</a:t>
            </a:r>
            <a:endParaRPr lang="en-GB" dirty="0"/>
          </a:p>
        </p:txBody>
      </p:sp>
    </p:spTree>
    <p:extLst>
      <p:ext uri="{BB962C8B-B14F-4D97-AF65-F5344CB8AC3E}">
        <p14:creationId xmlns:p14="http://schemas.microsoft.com/office/powerpoint/2010/main" val="26931431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err="1" smtClean="0"/>
              <a:t>Causas</a:t>
            </a:r>
            <a:r>
              <a:rPr lang="en-AU" dirty="0" smtClean="0"/>
              <a:t> </a:t>
            </a:r>
            <a:r>
              <a:rPr lang="en-AU" dirty="0" err="1" smtClean="0"/>
              <a:t>principales</a:t>
            </a:r>
            <a:r>
              <a:rPr lang="en-AU" dirty="0" smtClean="0"/>
              <a:t> de </a:t>
            </a:r>
            <a:r>
              <a:rPr lang="en-AU" dirty="0" err="1" smtClean="0"/>
              <a:t>sobrecostos</a:t>
            </a:r>
            <a:endParaRPr lang="en-AU" dirty="0"/>
          </a:p>
        </p:txBody>
      </p:sp>
      <p:sp>
        <p:nvSpPr>
          <p:cNvPr id="7" name="Content Placeholder 2"/>
          <p:cNvSpPr>
            <a:spLocks noGrp="1"/>
          </p:cNvSpPr>
          <p:nvPr>
            <p:ph idx="1"/>
          </p:nvPr>
        </p:nvSpPr>
        <p:spPr>
          <a:xfrm>
            <a:off x="457200" y="1222404"/>
            <a:ext cx="8229600" cy="1015971"/>
          </a:xfrm>
        </p:spPr>
        <p:txBody>
          <a:bodyPr/>
          <a:lstStyle/>
          <a:p>
            <a:r>
              <a:rPr lang="en-AU" sz="1800" dirty="0" err="1" smtClean="0"/>
              <a:t>Basado</a:t>
            </a:r>
            <a:r>
              <a:rPr lang="en-AU" sz="1800" dirty="0" smtClean="0"/>
              <a:t> </a:t>
            </a:r>
            <a:r>
              <a:rPr lang="en-AU" sz="1800" dirty="0" err="1" smtClean="0"/>
              <a:t>en</a:t>
            </a:r>
            <a:r>
              <a:rPr lang="en-AU" sz="1800" dirty="0" smtClean="0"/>
              <a:t> </a:t>
            </a:r>
            <a:r>
              <a:rPr lang="en-AU" sz="1800" dirty="0" err="1" smtClean="0"/>
              <a:t>nuestro</a:t>
            </a:r>
            <a:r>
              <a:rPr lang="en-AU" sz="1800" dirty="0" smtClean="0"/>
              <a:t> </a:t>
            </a:r>
            <a:r>
              <a:rPr lang="en-AU" sz="1800" dirty="0" err="1" smtClean="0"/>
              <a:t>análisis</a:t>
            </a:r>
            <a:r>
              <a:rPr lang="en-AU" sz="1800" dirty="0" smtClean="0"/>
              <a:t> de </a:t>
            </a:r>
            <a:r>
              <a:rPr lang="en-AU" sz="1800" dirty="0" err="1" smtClean="0"/>
              <a:t>proyectos</a:t>
            </a:r>
            <a:r>
              <a:rPr lang="en-AU" sz="1800" dirty="0" smtClean="0"/>
              <a:t> de </a:t>
            </a:r>
            <a:r>
              <a:rPr lang="en-AU" sz="1800" dirty="0" err="1" smtClean="0"/>
              <a:t>minería</a:t>
            </a:r>
            <a:r>
              <a:rPr lang="en-AU" sz="1800" dirty="0" smtClean="0"/>
              <a:t> y </a:t>
            </a:r>
            <a:r>
              <a:rPr lang="en-AU" sz="1800" dirty="0" err="1" smtClean="0"/>
              <a:t>metales</a:t>
            </a:r>
            <a:r>
              <a:rPr lang="en-AU" sz="1800" dirty="0" smtClean="0"/>
              <a:t>, </a:t>
            </a:r>
            <a:r>
              <a:rPr lang="en-AU" sz="1800" dirty="0" err="1" smtClean="0"/>
              <a:t>identificamos</a:t>
            </a:r>
            <a:r>
              <a:rPr lang="en-AU" sz="1800" dirty="0" smtClean="0"/>
              <a:t> </a:t>
            </a:r>
            <a:r>
              <a:rPr lang="en-AU" sz="1800" dirty="0" err="1" smtClean="0"/>
              <a:t>cinco</a:t>
            </a:r>
            <a:r>
              <a:rPr lang="en-AU" sz="1800" dirty="0" smtClean="0"/>
              <a:t> </a:t>
            </a:r>
            <a:r>
              <a:rPr lang="en-AU" sz="1800" dirty="0" err="1" smtClean="0"/>
              <a:t>causas</a:t>
            </a:r>
            <a:r>
              <a:rPr lang="en-AU" sz="1800" dirty="0" smtClean="0"/>
              <a:t> </a:t>
            </a:r>
            <a:r>
              <a:rPr lang="en-AU" sz="1800" dirty="0" err="1" smtClean="0"/>
              <a:t>principales</a:t>
            </a:r>
            <a:r>
              <a:rPr lang="en-AU" sz="1800" dirty="0" smtClean="0"/>
              <a:t> de </a:t>
            </a:r>
            <a:r>
              <a:rPr lang="en-AU" sz="1800" dirty="0" err="1" smtClean="0"/>
              <a:t>sobrecostos</a:t>
            </a:r>
            <a:r>
              <a:rPr lang="en-AU" sz="1800" dirty="0" smtClean="0"/>
              <a:t> de </a:t>
            </a:r>
            <a:r>
              <a:rPr lang="en-AU" sz="1800" dirty="0" err="1" smtClean="0"/>
              <a:t>presupuesto</a:t>
            </a:r>
            <a:r>
              <a:rPr lang="en-AU" sz="1800" dirty="0" smtClean="0"/>
              <a:t> y </a:t>
            </a:r>
            <a:r>
              <a:rPr lang="en-AU" sz="1800" dirty="0" err="1" smtClean="0"/>
              <a:t>programación</a:t>
            </a:r>
            <a:r>
              <a:rPr lang="en-AU" sz="1800" dirty="0" smtClean="0"/>
              <a:t> a </a:t>
            </a:r>
            <a:r>
              <a:rPr lang="en-AU" sz="1800" dirty="0" err="1" smtClean="0"/>
              <a:t>través</a:t>
            </a:r>
            <a:r>
              <a:rPr lang="en-AU" sz="1800" dirty="0" smtClean="0"/>
              <a:t> de la </a:t>
            </a:r>
            <a:r>
              <a:rPr lang="en-AU" sz="1800" dirty="0" err="1" smtClean="0"/>
              <a:t>cartera</a:t>
            </a:r>
            <a:r>
              <a:rPr lang="en-AU" sz="1800" dirty="0" smtClean="0"/>
              <a:t> global actual de </a:t>
            </a:r>
            <a:r>
              <a:rPr lang="en-AU" sz="1800" dirty="0" err="1" smtClean="0"/>
              <a:t>inversiones</a:t>
            </a:r>
            <a:r>
              <a:rPr lang="en-AU" sz="1800" dirty="0" smtClean="0"/>
              <a:t> </a:t>
            </a:r>
            <a:r>
              <a:rPr lang="en-AU" sz="1800" dirty="0" err="1" smtClean="0"/>
              <a:t>mineras</a:t>
            </a:r>
            <a:r>
              <a:rPr lang="en-AU" sz="1800" dirty="0" smtClean="0"/>
              <a:t> y </a:t>
            </a:r>
            <a:r>
              <a:rPr lang="en-AU" sz="1800" dirty="0" err="1" smtClean="0"/>
              <a:t>metalúrgicas</a:t>
            </a:r>
            <a:endParaRPr lang="en-AU" sz="18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304" y="2391858"/>
            <a:ext cx="8699954" cy="3760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5575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a:t>8</a:t>
            </a:r>
            <a:r>
              <a:rPr lang="en-AU" dirty="0" smtClean="0"/>
              <a:t>. </a:t>
            </a:r>
            <a:r>
              <a:rPr lang="en-AU" dirty="0" err="1" smtClean="0"/>
              <a:t>Acceso</a:t>
            </a:r>
            <a:r>
              <a:rPr lang="en-AU" dirty="0" smtClean="0"/>
              <a:t> a </a:t>
            </a:r>
            <a:r>
              <a:rPr lang="en-AU" dirty="0" err="1" smtClean="0"/>
              <a:t>energía</a:t>
            </a:r>
            <a:r>
              <a:rPr lang="en-AU" dirty="0" smtClean="0"/>
              <a:t> </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2015-16</a:t>
            </a:r>
            <a:endParaRPr lang="en-GB" dirty="0"/>
          </a:p>
        </p:txBody>
      </p:sp>
    </p:spTree>
    <p:extLst>
      <p:ext uri="{BB962C8B-B14F-4D97-AF65-F5344CB8AC3E}">
        <p14:creationId xmlns:p14="http://schemas.microsoft.com/office/powerpoint/2010/main" val="2002710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sz="2800" dirty="0" smtClean="0">
                <a:solidFill>
                  <a:srgbClr val="808080"/>
                </a:solidFill>
              </a:rPr>
              <a:t>Riesgo en minería es cada vez mayor por  alza de costos y falta de disponibilidad de energía</a:t>
            </a:r>
            <a:endParaRPr lang="es-CL" sz="2800" dirty="0">
              <a:solidFill>
                <a:srgbClr val="808080"/>
              </a:solidFill>
            </a:endParaRPr>
          </a:p>
        </p:txBody>
      </p:sp>
      <p:sp>
        <p:nvSpPr>
          <p:cNvPr id="13" name="Date Placeholder 12"/>
          <p:cNvSpPr>
            <a:spLocks noGrp="1"/>
          </p:cNvSpPr>
          <p:nvPr>
            <p:ph type="dt" sz="half" idx="2"/>
          </p:nvPr>
        </p:nvSpPr>
        <p:spPr/>
        <p:txBody>
          <a:bodyPr/>
          <a:lstStyle/>
          <a:p>
            <a:r>
              <a:rPr lang="es-CL" dirty="0" smtClean="0"/>
              <a:t>May 2015</a:t>
            </a:r>
            <a:endParaRPr lang="es-CL" dirty="0"/>
          </a:p>
        </p:txBody>
      </p:sp>
      <p:graphicFrame>
        <p:nvGraphicFramePr>
          <p:cNvPr id="4" name="Chart 3"/>
          <p:cNvGraphicFramePr/>
          <p:nvPr>
            <p:extLst>
              <p:ext uri="{D42A27DB-BD31-4B8C-83A1-F6EECF244321}">
                <p14:modId xmlns:p14="http://schemas.microsoft.com/office/powerpoint/2010/main" val="546835997"/>
              </p:ext>
            </p:extLst>
          </p:nvPr>
        </p:nvGraphicFramePr>
        <p:xfrm>
          <a:off x="-577879" y="1371600"/>
          <a:ext cx="5777199" cy="4203262"/>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3856410" y="1259241"/>
            <a:ext cx="4970090" cy="4838082"/>
          </a:xfrm>
          <a:prstGeom prst="rect">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Clr>
                <a:srgbClr val="FFC000"/>
              </a:buClr>
              <a:buFont typeface="Arial" panose="020B0604020202020204" pitchFamily="34" charset="0"/>
              <a:buChar char="►"/>
            </a:pPr>
            <a:endParaRPr lang="es-CL" sz="1600" dirty="0" smtClean="0">
              <a:solidFill>
                <a:schemeClr val="tx1"/>
              </a:solidFill>
              <a:latin typeface="EYInterstate Light" pitchFamily="2" charset="0"/>
            </a:endParaRPr>
          </a:p>
        </p:txBody>
      </p:sp>
      <p:sp>
        <p:nvSpPr>
          <p:cNvPr id="3" name="Rectangle 2"/>
          <p:cNvSpPr/>
          <p:nvPr/>
        </p:nvSpPr>
        <p:spPr>
          <a:xfrm>
            <a:off x="2324821" y="2456938"/>
            <a:ext cx="1037541" cy="1446550"/>
          </a:xfrm>
          <a:prstGeom prst="rect">
            <a:avLst/>
          </a:prstGeom>
        </p:spPr>
        <p:txBody>
          <a:bodyPr wrap="square">
            <a:spAutoFit/>
          </a:bodyPr>
          <a:lstStyle/>
          <a:p>
            <a:pPr algn="ctr">
              <a:defRPr sz="960" b="1" i="0" u="none" strike="noStrike" kern="1200" baseline="0">
                <a:solidFill>
                  <a:srgbClr val="000000"/>
                </a:solidFill>
                <a:latin typeface="+mn-lt"/>
                <a:ea typeface="+mn-ea"/>
                <a:cs typeface="+mn-cs"/>
              </a:defRPr>
            </a:pPr>
            <a:r>
              <a:rPr lang="es-CL" sz="1100" dirty="0" smtClean="0">
                <a:solidFill>
                  <a:schemeClr val="tx2"/>
                </a:solidFill>
              </a:rPr>
              <a:t>La energía constituye hasta 40% de la base total de costo de una compañía</a:t>
            </a:r>
          </a:p>
        </p:txBody>
      </p:sp>
      <p:sp>
        <p:nvSpPr>
          <p:cNvPr id="7" name="Rectangle 6"/>
          <p:cNvSpPr/>
          <p:nvPr/>
        </p:nvSpPr>
        <p:spPr>
          <a:xfrm>
            <a:off x="4055455" y="1459764"/>
            <a:ext cx="4572000" cy="4384277"/>
          </a:xfrm>
          <a:prstGeom prst="rect">
            <a:avLst/>
          </a:prstGeom>
        </p:spPr>
        <p:txBody>
          <a:bodyPr>
            <a:spAutoFit/>
          </a:bodyPr>
          <a:lstStyle/>
          <a:p>
            <a:pPr>
              <a:lnSpc>
                <a:spcPct val="114000"/>
              </a:lnSpc>
              <a:spcBef>
                <a:spcPts val="600"/>
              </a:spcBef>
              <a:spcAft>
                <a:spcPts val="600"/>
              </a:spcAft>
              <a:buClr>
                <a:srgbClr val="FFC000"/>
              </a:buClr>
              <a:buSzPct val="75000"/>
            </a:pPr>
            <a:r>
              <a:rPr lang="es-CL" sz="1600" b="1" dirty="0" smtClean="0">
                <a:latin typeface="EYInterstate Light" pitchFamily="2" charset="0"/>
              </a:rPr>
              <a:t>Desafíos:</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El costo y disponibilidad de energía en lugares aislados</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La reducción de la huella energética y también las emisiones</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La competencia por energía con una clase media creciente</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Las redes de transmisión requieren mayor inversión</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El impacto de interrupciones imprevistas y desconexión de cargas </a:t>
            </a:r>
          </a:p>
          <a:p>
            <a:pPr marL="342900" indent="-342900">
              <a:lnSpc>
                <a:spcPct val="114000"/>
              </a:lnSpc>
              <a:spcBef>
                <a:spcPts val="600"/>
              </a:spcBef>
              <a:spcAft>
                <a:spcPts val="600"/>
              </a:spcAft>
              <a:buClr>
                <a:srgbClr val="FFC000"/>
              </a:buClr>
              <a:buSzPct val="75000"/>
              <a:buFont typeface="Arial" panose="020B0604020202020204" pitchFamily="34" charset="0"/>
              <a:buChar char="►"/>
            </a:pPr>
            <a:r>
              <a:rPr lang="es-CL" sz="1600" dirty="0" smtClean="0">
                <a:latin typeface="EYInterstate Light" pitchFamily="2" charset="0"/>
              </a:rPr>
              <a:t>Disponibilidad futura de fuentes de energía</a:t>
            </a:r>
          </a:p>
        </p:txBody>
      </p:sp>
      <p:sp>
        <p:nvSpPr>
          <p:cNvPr id="18" name="Footer Placeholder 3"/>
          <p:cNvSpPr txBox="1">
            <a:spLocks/>
          </p:cNvSpPr>
          <p:nvPr/>
        </p:nvSpPr>
        <p:spPr>
          <a:xfrm>
            <a:off x="2664600" y="6409944"/>
            <a:ext cx="3434400" cy="201168"/>
          </a:xfrm>
          <a:prstGeom prst="rect">
            <a:avLst/>
          </a:prstGeom>
        </p:spPr>
        <p:txBody>
          <a:bodyPr vert="horz" lIns="0" tIns="0" rIns="0" bIns="0" rtlCol="0" anchor="ctr" anchorCtr="0">
            <a:noAutofit/>
          </a:bodyPr>
          <a:lstStyle>
            <a:defPPr>
              <a:defRPr lang="en-US"/>
            </a:defPPr>
            <a:lvl1pPr marL="0" algn="l" defTabSz="914400" rtl="0" eaLnBrk="1" latinLnBrk="0" hangingPunct="1">
              <a:defRPr sz="1100" kern="1200">
                <a:solidFill>
                  <a:schemeClr val="bg1"/>
                </a:solidFill>
                <a:latin typeface="+mn-lt"/>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smtClean="0"/>
              <a:t>Business </a:t>
            </a:r>
            <a:r>
              <a:rPr lang="es-CL" dirty="0" err="1" smtClean="0"/>
              <a:t>risks</a:t>
            </a:r>
            <a:r>
              <a:rPr lang="es-CL" dirty="0" smtClean="0"/>
              <a:t> </a:t>
            </a:r>
            <a:r>
              <a:rPr lang="es-CL" dirty="0" err="1" smtClean="0"/>
              <a:t>facing</a:t>
            </a:r>
            <a:r>
              <a:rPr lang="es-CL" dirty="0" smtClean="0"/>
              <a:t> </a:t>
            </a:r>
            <a:r>
              <a:rPr lang="es-CL" dirty="0" err="1" smtClean="0"/>
              <a:t>mining</a:t>
            </a:r>
            <a:r>
              <a:rPr lang="es-CL" dirty="0" smtClean="0"/>
              <a:t> &amp; </a:t>
            </a:r>
            <a:r>
              <a:rPr lang="es-CL" dirty="0" err="1" smtClean="0"/>
              <a:t>metals</a:t>
            </a:r>
            <a:r>
              <a:rPr lang="es-CL" dirty="0" smtClean="0"/>
              <a:t> 2015-16</a:t>
            </a:r>
            <a:endParaRPr lang="es-CL" dirty="0"/>
          </a:p>
        </p:txBody>
      </p:sp>
    </p:spTree>
    <p:extLst>
      <p:ext uri="{BB962C8B-B14F-4D97-AF65-F5344CB8AC3E}">
        <p14:creationId xmlns:p14="http://schemas.microsoft.com/office/powerpoint/2010/main" val="954666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Asegurar</a:t>
            </a:r>
            <a:r>
              <a:rPr lang="en-AU" dirty="0" smtClean="0"/>
              <a:t> </a:t>
            </a:r>
            <a:r>
              <a:rPr lang="en-AU" dirty="0" err="1" smtClean="0"/>
              <a:t>Energía</a:t>
            </a:r>
            <a:r>
              <a:rPr lang="en-AU" dirty="0" smtClean="0"/>
              <a:t> </a:t>
            </a:r>
            <a:r>
              <a:rPr lang="en-AU" dirty="0" err="1" smtClean="0"/>
              <a:t>en</a:t>
            </a:r>
            <a:r>
              <a:rPr lang="en-AU" dirty="0" smtClean="0"/>
              <a:t> el largo </a:t>
            </a:r>
            <a:r>
              <a:rPr lang="en-AU" dirty="0" err="1" smtClean="0"/>
              <a:t>plazo</a:t>
            </a:r>
            <a:r>
              <a:rPr lang="en-AU" dirty="0" smtClean="0"/>
              <a:t> </a:t>
            </a:r>
            <a:endParaRPr lang="en-AU" dirty="0"/>
          </a:p>
        </p:txBody>
      </p:sp>
      <p:sp>
        <p:nvSpPr>
          <p:cNvPr id="3" name="Content Placeholder 2"/>
          <p:cNvSpPr>
            <a:spLocks noGrp="1"/>
          </p:cNvSpPr>
          <p:nvPr>
            <p:ph idx="1"/>
          </p:nvPr>
        </p:nvSpPr>
        <p:spPr>
          <a:xfrm>
            <a:off x="457200" y="1340534"/>
            <a:ext cx="8229600" cy="4698977"/>
          </a:xfrm>
        </p:spPr>
        <p:txBody>
          <a:bodyPr/>
          <a:lstStyle/>
          <a:p>
            <a:r>
              <a:rPr lang="es-CL" dirty="0" smtClean="0"/>
              <a:t>El menor precio del petróleo a significado menores costos en un input importante y en transporte, pero  escenario puede revertirse </a:t>
            </a:r>
          </a:p>
          <a:p>
            <a:r>
              <a:rPr lang="es-CL" dirty="0" smtClean="0"/>
              <a:t>Se requiere asegurar energía en el largo plazo, de una forma sustentable, costo efectiva e ininterrumpida desde etapas tempranas del proyecto, Chile en particular por el aislamiento de las faenas. </a:t>
            </a:r>
          </a:p>
          <a:p>
            <a:r>
              <a:rPr lang="es-CL" dirty="0" smtClean="0"/>
              <a:t>Autoabastecimiento como estrategia, adquisición de empresas de energía</a:t>
            </a:r>
          </a:p>
          <a:p>
            <a:r>
              <a:rPr lang="es-CL" dirty="0" smtClean="0"/>
              <a:t>Rol del Estado en infraestructura e incentivos </a:t>
            </a:r>
          </a:p>
          <a:p>
            <a:r>
              <a:rPr lang="es-CL" dirty="0" smtClean="0"/>
              <a:t>Innovación: eficiencia energética</a:t>
            </a:r>
          </a:p>
          <a:p>
            <a:r>
              <a:rPr lang="es-CL" dirty="0" smtClean="0"/>
              <a:t>Energías renovables; Lugar de Chile en el RECAI (11) </a:t>
            </a:r>
          </a:p>
        </p:txBody>
      </p:sp>
      <p:sp>
        <p:nvSpPr>
          <p:cNvPr id="4" name="Footer Placeholder 3"/>
          <p:cNvSpPr>
            <a:spLocks noGrp="1"/>
          </p:cNvSpPr>
          <p:nvPr>
            <p:ph type="ftr" sz="quarter" idx="3"/>
          </p:nvPr>
        </p:nvSpPr>
        <p:spPr/>
        <p:txBody>
          <a:bodyPr/>
          <a:lstStyle/>
          <a:p>
            <a:r>
              <a:rPr lang="en-GB" dirty="0"/>
              <a:t>Business risks facing mining &amp; metals </a:t>
            </a:r>
            <a:r>
              <a:rPr lang="en-GB" dirty="0" smtClean="0"/>
              <a:t>2015-16</a:t>
            </a:r>
            <a:endParaRPr lang="en-GB" dirty="0"/>
          </a:p>
        </p:txBody>
      </p:sp>
      <p:sp>
        <p:nvSpPr>
          <p:cNvPr id="5" name="Date Placeholder 4"/>
          <p:cNvSpPr>
            <a:spLocks noGrp="1"/>
          </p:cNvSpPr>
          <p:nvPr>
            <p:ph type="dt" sz="half" idx="2"/>
          </p:nvPr>
        </p:nvSpPr>
        <p:spPr/>
        <p:txBody>
          <a:bodyPr/>
          <a:lstStyle/>
          <a:p>
            <a:r>
              <a:rPr lang="en-US" dirty="0" smtClean="0"/>
              <a:t>May 2015</a:t>
            </a:r>
            <a:endParaRPr lang="en-US" dirty="0"/>
          </a:p>
        </p:txBody>
      </p:sp>
    </p:spTree>
    <p:extLst>
      <p:ext uri="{BB962C8B-B14F-4D97-AF65-F5344CB8AC3E}">
        <p14:creationId xmlns:p14="http://schemas.microsoft.com/office/powerpoint/2010/main" val="28875143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Costos</a:t>
            </a:r>
            <a:r>
              <a:rPr lang="en-AU" dirty="0" smtClean="0"/>
              <a:t> de </a:t>
            </a:r>
            <a:r>
              <a:rPr lang="en-AU" dirty="0" err="1" smtClean="0"/>
              <a:t>energía</a:t>
            </a:r>
            <a:r>
              <a:rPr lang="en-AU" dirty="0" smtClean="0"/>
              <a:t> </a:t>
            </a:r>
            <a:r>
              <a:rPr lang="en-AU" dirty="0" err="1" smtClean="0"/>
              <a:t>renovable</a:t>
            </a:r>
            <a:r>
              <a:rPr lang="en-AU" dirty="0" smtClean="0"/>
              <a:t> </a:t>
            </a:r>
            <a:endParaRPr lang="en-AU" dirty="0"/>
          </a:p>
        </p:txBody>
      </p:sp>
      <p:sp>
        <p:nvSpPr>
          <p:cNvPr id="4" name="Footer Placeholder 3"/>
          <p:cNvSpPr>
            <a:spLocks noGrp="1"/>
          </p:cNvSpPr>
          <p:nvPr>
            <p:ph type="ftr" sz="quarter" idx="3"/>
          </p:nvPr>
        </p:nvSpPr>
        <p:spPr/>
        <p:txBody>
          <a:bodyPr/>
          <a:lstStyle/>
          <a:p>
            <a:r>
              <a:rPr lang="en-GB" dirty="0"/>
              <a:t>Business risks facing mining &amp; metals </a:t>
            </a:r>
            <a:r>
              <a:rPr lang="en-GB" dirty="0" smtClean="0"/>
              <a:t>2015-16</a:t>
            </a:r>
            <a:endParaRPr lang="en-GB" dirty="0"/>
          </a:p>
        </p:txBody>
      </p:sp>
      <p:sp>
        <p:nvSpPr>
          <p:cNvPr id="5" name="Date Placeholder 4"/>
          <p:cNvSpPr>
            <a:spLocks noGrp="1"/>
          </p:cNvSpPr>
          <p:nvPr>
            <p:ph type="dt" sz="half" idx="2"/>
          </p:nvPr>
        </p:nvSpPr>
        <p:spPr/>
        <p:txBody>
          <a:bodyPr/>
          <a:lstStyle/>
          <a:p>
            <a:r>
              <a:rPr lang="en-US" dirty="0" smtClean="0"/>
              <a:t>June 2015</a:t>
            </a:r>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055202"/>
            <a:ext cx="8848165" cy="5263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p:nvPr/>
        </p:nvCxnSpPr>
        <p:spPr>
          <a:xfrm>
            <a:off x="5565600" y="1156446"/>
            <a:ext cx="0" cy="4020671"/>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565600" y="3616411"/>
            <a:ext cx="1843729" cy="529376"/>
          </a:xfrm>
          <a:prstGeom prst="rect">
            <a:avLst/>
          </a:prstGeom>
          <a:noFill/>
        </p:spPr>
        <p:txBody>
          <a:bodyPr wrap="square" lIns="0" tIns="36576" rIns="0" bIns="0" rtlCol="0">
            <a:spAutoFit/>
          </a:bodyPr>
          <a:lstStyle/>
          <a:p>
            <a:pPr>
              <a:buClr>
                <a:schemeClr val="accent2"/>
              </a:buClr>
              <a:buSzPct val="70000"/>
            </a:pPr>
            <a:r>
              <a:rPr lang="en-AU" sz="1600" b="1" dirty="0" smtClean="0">
                <a:solidFill>
                  <a:schemeClr val="bg1"/>
                </a:solidFill>
              </a:rPr>
              <a:t>Atacama </a:t>
            </a:r>
          </a:p>
          <a:p>
            <a:pPr>
              <a:buClr>
                <a:schemeClr val="accent2"/>
              </a:buClr>
              <a:buSzPct val="70000"/>
            </a:pPr>
            <a:r>
              <a:rPr lang="en-AU" sz="1600" b="1" dirty="0" smtClean="0">
                <a:solidFill>
                  <a:schemeClr val="bg1"/>
                </a:solidFill>
              </a:rPr>
              <a:t>Desert</a:t>
            </a:r>
          </a:p>
        </p:txBody>
      </p:sp>
    </p:spTree>
    <p:extLst>
      <p:ext uri="{BB962C8B-B14F-4D97-AF65-F5344CB8AC3E}">
        <p14:creationId xmlns:p14="http://schemas.microsoft.com/office/powerpoint/2010/main" val="33618152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9. </a:t>
            </a:r>
            <a:r>
              <a:rPr lang="en-AU" dirty="0" err="1" smtClean="0"/>
              <a:t>Ciberseguridad</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a:t>
            </a:r>
            <a:endParaRPr lang="en-GB" dirty="0"/>
          </a:p>
        </p:txBody>
      </p:sp>
    </p:spTree>
    <p:extLst>
      <p:ext uri="{BB962C8B-B14F-4D97-AF65-F5344CB8AC3E}">
        <p14:creationId xmlns:p14="http://schemas.microsoft.com/office/powerpoint/2010/main" val="41776747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Las </a:t>
            </a:r>
            <a:r>
              <a:rPr lang="en-AU" dirty="0" err="1" smtClean="0"/>
              <a:t>amenazas</a:t>
            </a:r>
            <a:r>
              <a:rPr lang="en-AU" dirty="0" smtClean="0"/>
              <a:t> </a:t>
            </a:r>
            <a:r>
              <a:rPr lang="en-AU" dirty="0" err="1" smtClean="0"/>
              <a:t>cibernéticas</a:t>
            </a:r>
            <a:r>
              <a:rPr lang="en-AU" dirty="0" smtClean="0"/>
              <a:t> </a:t>
            </a:r>
            <a:r>
              <a:rPr lang="en-AU" dirty="0" err="1" smtClean="0"/>
              <a:t>crecen</a:t>
            </a:r>
            <a:r>
              <a:rPr lang="en-AU" dirty="0" smtClean="0"/>
              <a:t> de forma </a:t>
            </a:r>
            <a:r>
              <a:rPr lang="en-AU" dirty="0" err="1" smtClean="0"/>
              <a:t>rápida</a:t>
            </a:r>
            <a:r>
              <a:rPr lang="en-AU" dirty="0" smtClean="0"/>
              <a:t> y </a:t>
            </a:r>
            <a:r>
              <a:rPr lang="en-AU" dirty="0" err="1" smtClean="0"/>
              <a:t>extensiva</a:t>
            </a:r>
            <a:r>
              <a:rPr lang="en-AU" dirty="0" smtClean="0"/>
              <a:t/>
            </a:r>
            <a:br>
              <a:rPr lang="en-AU" dirty="0" smtClean="0"/>
            </a:br>
            <a:endParaRPr lang="en-AU" dirty="0"/>
          </a:p>
        </p:txBody>
      </p:sp>
      <p:sp>
        <p:nvSpPr>
          <p:cNvPr id="4" name="Footer Placeholder 3"/>
          <p:cNvSpPr>
            <a:spLocks noGrp="1"/>
          </p:cNvSpPr>
          <p:nvPr>
            <p:ph type="ftr" sz="quarter" idx="3"/>
          </p:nvPr>
        </p:nvSpPr>
        <p:spPr/>
        <p:txBody>
          <a:bodyPr/>
          <a:lstStyle/>
          <a:p>
            <a:r>
              <a:rPr lang="en-GB" dirty="0"/>
              <a:t>Business risks facing mining &amp; metals in Latin America</a:t>
            </a:r>
          </a:p>
        </p:txBody>
      </p:sp>
      <p:sp>
        <p:nvSpPr>
          <p:cNvPr id="5" name="Date Placeholder 4"/>
          <p:cNvSpPr>
            <a:spLocks noGrp="1"/>
          </p:cNvSpPr>
          <p:nvPr>
            <p:ph type="dt" sz="half" idx="2"/>
          </p:nvPr>
        </p:nvSpPr>
        <p:spPr/>
        <p:txBody>
          <a:bodyPr/>
          <a:lstStyle/>
          <a:p>
            <a:r>
              <a:rPr lang="en-US" dirty="0" smtClean="0"/>
              <a:t>May 2015</a:t>
            </a: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0851"/>
          <a:stretch/>
        </p:blipFill>
        <p:spPr>
          <a:xfrm>
            <a:off x="644524" y="1152524"/>
            <a:ext cx="7242176" cy="4947680"/>
          </a:xfrm>
          <a:prstGeom prst="rect">
            <a:avLst/>
          </a:prstGeom>
        </p:spPr>
      </p:pic>
    </p:spTree>
    <p:extLst>
      <p:ext uri="{BB962C8B-B14F-4D97-AF65-F5344CB8AC3E}">
        <p14:creationId xmlns:p14="http://schemas.microsoft.com/office/powerpoint/2010/main" val="23191307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Los </a:t>
            </a:r>
            <a:r>
              <a:rPr lang="en-AU" dirty="0" err="1" smtClean="0"/>
              <a:t>tres</a:t>
            </a:r>
            <a:r>
              <a:rPr lang="en-AU" dirty="0" smtClean="0"/>
              <a:t> </a:t>
            </a:r>
            <a:r>
              <a:rPr lang="en-AU" dirty="0" err="1" smtClean="0"/>
              <a:t>desafíos</a:t>
            </a:r>
            <a:r>
              <a:rPr lang="en-AU" dirty="0" smtClean="0"/>
              <a:t> </a:t>
            </a:r>
            <a:r>
              <a:rPr lang="en-AU" dirty="0" err="1" smtClean="0"/>
              <a:t>principales</a:t>
            </a:r>
            <a:r>
              <a:rPr lang="en-AU" dirty="0" smtClean="0"/>
              <a:t> de </a:t>
            </a:r>
            <a:r>
              <a:rPr lang="en-AU" dirty="0" err="1" smtClean="0"/>
              <a:t>ciberseguridad</a:t>
            </a:r>
            <a:endParaRPr lang="en-AU" dirty="0"/>
          </a:p>
        </p:txBody>
      </p:sp>
      <p:sp>
        <p:nvSpPr>
          <p:cNvPr id="4" name="Footer Placeholder 3"/>
          <p:cNvSpPr>
            <a:spLocks noGrp="1"/>
          </p:cNvSpPr>
          <p:nvPr>
            <p:ph type="ftr" sz="quarter" idx="3"/>
          </p:nvPr>
        </p:nvSpPr>
        <p:spPr/>
        <p:txBody>
          <a:bodyPr/>
          <a:lstStyle/>
          <a:p>
            <a:r>
              <a:rPr lang="en-GB" dirty="0"/>
              <a:t>Business risks facing mining &amp; metals </a:t>
            </a:r>
            <a:r>
              <a:rPr lang="en-GB" dirty="0" smtClean="0"/>
              <a:t>2015-16</a:t>
            </a:r>
            <a:endParaRPr lang="en-GB" dirty="0"/>
          </a:p>
        </p:txBody>
      </p:sp>
      <p:sp>
        <p:nvSpPr>
          <p:cNvPr id="5" name="Date Placeholder 4"/>
          <p:cNvSpPr>
            <a:spLocks noGrp="1"/>
          </p:cNvSpPr>
          <p:nvPr>
            <p:ph type="dt" sz="half" idx="2"/>
          </p:nvPr>
        </p:nvSpPr>
        <p:spPr/>
        <p:txBody>
          <a:bodyPr/>
          <a:lstStyle/>
          <a:p>
            <a:r>
              <a:rPr lang="en-US" dirty="0" smtClean="0"/>
              <a:t>June 2015</a:t>
            </a:r>
            <a:endParaRPr lang="en-US" dirty="0"/>
          </a:p>
        </p:txBody>
      </p:sp>
      <p:sp>
        <p:nvSpPr>
          <p:cNvPr id="3" name="Content Placeholder 2"/>
          <p:cNvSpPr>
            <a:spLocks noGrp="1"/>
          </p:cNvSpPr>
          <p:nvPr>
            <p:ph idx="1"/>
          </p:nvPr>
        </p:nvSpPr>
        <p:spPr>
          <a:xfrm>
            <a:off x="454025" y="1308367"/>
            <a:ext cx="8229600" cy="4698977"/>
          </a:xfrm>
        </p:spPr>
        <p:txBody>
          <a:bodyPr/>
          <a:lstStyle/>
          <a:p>
            <a:pPr>
              <a:lnSpc>
                <a:spcPct val="114000"/>
              </a:lnSpc>
              <a:spcBef>
                <a:spcPts val="600"/>
              </a:spcBef>
              <a:spcAft>
                <a:spcPts val="600"/>
              </a:spcAft>
            </a:pPr>
            <a:r>
              <a:rPr lang="en-AU" dirty="0" smtClean="0"/>
              <a:t>La </a:t>
            </a:r>
            <a:r>
              <a:rPr lang="en-AU" dirty="0" err="1" smtClean="0"/>
              <a:t>convergencia</a:t>
            </a:r>
            <a:r>
              <a:rPr lang="en-AU" dirty="0" smtClean="0"/>
              <a:t> de IT y OT</a:t>
            </a:r>
          </a:p>
          <a:p>
            <a:pPr>
              <a:lnSpc>
                <a:spcPct val="114000"/>
              </a:lnSpc>
              <a:spcBef>
                <a:spcPts val="600"/>
              </a:spcBef>
              <a:spcAft>
                <a:spcPts val="600"/>
              </a:spcAft>
            </a:pPr>
            <a:r>
              <a:rPr lang="en-AU" dirty="0" smtClean="0"/>
              <a:t>Sub-</a:t>
            </a:r>
            <a:r>
              <a:rPr lang="en-AU" dirty="0" err="1" smtClean="0"/>
              <a:t>inversión</a:t>
            </a:r>
            <a:r>
              <a:rPr lang="en-AU" dirty="0" smtClean="0"/>
              <a:t> </a:t>
            </a:r>
            <a:r>
              <a:rPr lang="en-AU" dirty="0" err="1" smtClean="0"/>
              <a:t>histórica</a:t>
            </a:r>
            <a:r>
              <a:rPr lang="en-AU" dirty="0" smtClean="0"/>
              <a:t> y </a:t>
            </a:r>
            <a:r>
              <a:rPr lang="en-AU" dirty="0" err="1" smtClean="0"/>
              <a:t>restriccion</a:t>
            </a:r>
            <a:r>
              <a:rPr lang="en-AU" dirty="0" smtClean="0"/>
              <a:t> de </a:t>
            </a:r>
            <a:r>
              <a:rPr lang="en-AU" dirty="0" err="1" smtClean="0"/>
              <a:t>presupuestos</a:t>
            </a:r>
            <a:r>
              <a:rPr lang="en-AU" dirty="0" smtClean="0"/>
              <a:t> </a:t>
            </a:r>
            <a:r>
              <a:rPr lang="en-AU" dirty="0" err="1" smtClean="0"/>
              <a:t>bajo</a:t>
            </a:r>
            <a:r>
              <a:rPr lang="en-AU" dirty="0" smtClean="0"/>
              <a:t> la </a:t>
            </a:r>
            <a:r>
              <a:rPr lang="en-AU" dirty="0" err="1" smtClean="0"/>
              <a:t>realidad</a:t>
            </a:r>
            <a:r>
              <a:rPr lang="en-AU" dirty="0" smtClean="0"/>
              <a:t> actual</a:t>
            </a:r>
          </a:p>
          <a:p>
            <a:pPr>
              <a:lnSpc>
                <a:spcPct val="114000"/>
              </a:lnSpc>
              <a:spcBef>
                <a:spcPts val="600"/>
              </a:spcBef>
              <a:spcAft>
                <a:spcPts val="600"/>
              </a:spcAft>
            </a:pPr>
            <a:r>
              <a:rPr lang="en-AU" dirty="0" smtClean="0"/>
              <a:t>La </a:t>
            </a:r>
            <a:r>
              <a:rPr lang="en-AU" dirty="0" err="1" smtClean="0"/>
              <a:t>mayoría</a:t>
            </a:r>
            <a:r>
              <a:rPr lang="en-AU" dirty="0" smtClean="0"/>
              <a:t> de </a:t>
            </a:r>
            <a:r>
              <a:rPr lang="en-AU" dirty="0" err="1" smtClean="0"/>
              <a:t>las</a:t>
            </a:r>
            <a:r>
              <a:rPr lang="en-AU" dirty="0" smtClean="0"/>
              <a:t> </a:t>
            </a:r>
            <a:r>
              <a:rPr lang="en-AU" dirty="0" err="1" smtClean="0"/>
              <a:t>organizaciones</a:t>
            </a:r>
            <a:r>
              <a:rPr lang="en-AU" dirty="0" smtClean="0"/>
              <a:t> </a:t>
            </a:r>
            <a:r>
              <a:rPr lang="en-AU" dirty="0" err="1" smtClean="0"/>
              <a:t>han</a:t>
            </a:r>
            <a:r>
              <a:rPr lang="en-AU" dirty="0" smtClean="0"/>
              <a:t> </a:t>
            </a:r>
            <a:r>
              <a:rPr lang="en-AU" dirty="0" err="1" smtClean="0"/>
              <a:t>sido</a:t>
            </a:r>
            <a:r>
              <a:rPr lang="en-AU" dirty="0" smtClean="0"/>
              <a:t> “ </a:t>
            </a:r>
            <a:r>
              <a:rPr lang="en-AU" dirty="0" err="1" smtClean="0"/>
              <a:t>hackeadas</a:t>
            </a:r>
            <a:r>
              <a:rPr lang="en-AU" dirty="0" smtClean="0"/>
              <a:t>”, </a:t>
            </a:r>
            <a:r>
              <a:rPr lang="en-AU" dirty="0" err="1" smtClean="0"/>
              <a:t>pero</a:t>
            </a:r>
            <a:r>
              <a:rPr lang="en-AU" dirty="0" smtClean="0"/>
              <a:t> no </a:t>
            </a:r>
            <a:r>
              <a:rPr lang="en-AU" dirty="0" err="1" smtClean="0"/>
              <a:t>necesariamente</a:t>
            </a:r>
            <a:r>
              <a:rPr lang="en-AU" dirty="0" smtClean="0"/>
              <a:t> lo </a:t>
            </a:r>
            <a:r>
              <a:rPr lang="en-AU" dirty="0" err="1" smtClean="0"/>
              <a:t>saben</a:t>
            </a:r>
            <a:endParaRPr lang="en-AU" dirty="0" smtClean="0"/>
          </a:p>
        </p:txBody>
      </p:sp>
      <p:sp>
        <p:nvSpPr>
          <p:cNvPr id="7" name="TextBox 6"/>
          <p:cNvSpPr txBox="1"/>
          <p:nvPr/>
        </p:nvSpPr>
        <p:spPr>
          <a:xfrm>
            <a:off x="454025" y="4566950"/>
            <a:ext cx="8140700" cy="1564980"/>
          </a:xfrm>
          <a:prstGeom prst="rect">
            <a:avLst/>
          </a:prstGeom>
          <a:solidFill>
            <a:schemeClr val="accent2"/>
          </a:solidFill>
          <a:ln>
            <a:solidFill>
              <a:srgbClr val="000000"/>
            </a:solidFill>
          </a:ln>
        </p:spPr>
        <p:txBody>
          <a:bodyPr wrap="square" lIns="0" tIns="36576" rIns="0" bIns="0" rtlCol="0">
            <a:spAutoFit/>
          </a:bodyPr>
          <a:lstStyle/>
          <a:p>
            <a:pPr marL="85725">
              <a:lnSpc>
                <a:spcPct val="114000"/>
              </a:lnSpc>
              <a:spcBef>
                <a:spcPts val="600"/>
              </a:spcBef>
              <a:spcAft>
                <a:spcPts val="600"/>
              </a:spcAft>
              <a:buClr>
                <a:schemeClr val="accent2"/>
              </a:buClr>
              <a:buSzPct val="70000"/>
            </a:pPr>
            <a:r>
              <a:rPr lang="en-AU" sz="2000" dirty="0" smtClean="0">
                <a:solidFill>
                  <a:schemeClr val="bg1"/>
                </a:solidFill>
              </a:rPr>
              <a:t>Los </a:t>
            </a:r>
            <a:r>
              <a:rPr lang="en-AU" sz="2000" dirty="0" err="1" smtClean="0">
                <a:solidFill>
                  <a:schemeClr val="bg1"/>
                </a:solidFill>
              </a:rPr>
              <a:t>ataques</a:t>
            </a:r>
            <a:r>
              <a:rPr lang="en-AU" sz="2000" dirty="0" smtClean="0">
                <a:solidFill>
                  <a:schemeClr val="bg1"/>
                </a:solidFill>
              </a:rPr>
              <a:t> </a:t>
            </a:r>
            <a:r>
              <a:rPr lang="en-AU" sz="2000" dirty="0" err="1" smtClean="0">
                <a:solidFill>
                  <a:schemeClr val="bg1"/>
                </a:solidFill>
              </a:rPr>
              <a:t>cibernéticos</a:t>
            </a:r>
            <a:r>
              <a:rPr lang="en-AU" sz="2000" dirty="0" smtClean="0">
                <a:solidFill>
                  <a:schemeClr val="bg1"/>
                </a:solidFill>
              </a:rPr>
              <a:t> son un </a:t>
            </a:r>
            <a:r>
              <a:rPr lang="en-AU" sz="2000" dirty="0" err="1" smtClean="0">
                <a:solidFill>
                  <a:schemeClr val="bg1"/>
                </a:solidFill>
              </a:rPr>
              <a:t>tema</a:t>
            </a:r>
            <a:r>
              <a:rPr lang="en-AU" sz="2000" dirty="0" smtClean="0">
                <a:solidFill>
                  <a:schemeClr val="bg1"/>
                </a:solidFill>
              </a:rPr>
              <a:t> </a:t>
            </a:r>
            <a:r>
              <a:rPr lang="en-AU" sz="2000" dirty="0" err="1" smtClean="0">
                <a:solidFill>
                  <a:schemeClr val="bg1"/>
                </a:solidFill>
              </a:rPr>
              <a:t>en</a:t>
            </a:r>
            <a:r>
              <a:rPr lang="en-AU" sz="2000" dirty="0" smtClean="0">
                <a:solidFill>
                  <a:schemeClr val="bg1"/>
                </a:solidFill>
              </a:rPr>
              <a:t> </a:t>
            </a:r>
            <a:r>
              <a:rPr lang="en-AU" sz="2000" dirty="0" err="1" smtClean="0">
                <a:solidFill>
                  <a:schemeClr val="bg1"/>
                </a:solidFill>
              </a:rPr>
              <a:t>todo</a:t>
            </a:r>
            <a:r>
              <a:rPr lang="en-AU" sz="2000" dirty="0" smtClean="0">
                <a:solidFill>
                  <a:schemeClr val="bg1"/>
                </a:solidFill>
              </a:rPr>
              <a:t> el sector, </a:t>
            </a:r>
            <a:r>
              <a:rPr lang="en-AU" sz="2000" dirty="0" err="1" smtClean="0">
                <a:solidFill>
                  <a:schemeClr val="bg1"/>
                </a:solidFill>
              </a:rPr>
              <a:t>independiente</a:t>
            </a:r>
            <a:r>
              <a:rPr lang="en-AU" sz="2000" dirty="0" smtClean="0">
                <a:solidFill>
                  <a:schemeClr val="bg1"/>
                </a:solidFill>
              </a:rPr>
              <a:t> del </a:t>
            </a:r>
            <a:r>
              <a:rPr lang="en-AU" sz="2000" dirty="0" err="1" smtClean="0">
                <a:solidFill>
                  <a:schemeClr val="bg1"/>
                </a:solidFill>
              </a:rPr>
              <a:t>tamaño</a:t>
            </a:r>
            <a:r>
              <a:rPr lang="en-AU" sz="2000" dirty="0" smtClean="0">
                <a:solidFill>
                  <a:schemeClr val="bg1"/>
                </a:solidFill>
              </a:rPr>
              <a:t> o </a:t>
            </a:r>
            <a:r>
              <a:rPr lang="en-AU" sz="2000" dirty="0" err="1" smtClean="0">
                <a:solidFill>
                  <a:schemeClr val="bg1"/>
                </a:solidFill>
              </a:rPr>
              <a:t>severidad</a:t>
            </a:r>
            <a:r>
              <a:rPr lang="en-AU" sz="2000" dirty="0" smtClean="0">
                <a:solidFill>
                  <a:schemeClr val="bg1"/>
                </a:solidFill>
              </a:rPr>
              <a:t>. </a:t>
            </a:r>
          </a:p>
          <a:p>
            <a:pPr marL="85725">
              <a:lnSpc>
                <a:spcPct val="114000"/>
              </a:lnSpc>
              <a:spcBef>
                <a:spcPts val="600"/>
              </a:spcBef>
              <a:spcAft>
                <a:spcPts val="600"/>
              </a:spcAft>
              <a:buClr>
                <a:schemeClr val="accent2"/>
              </a:buClr>
              <a:buSzPct val="70000"/>
            </a:pPr>
            <a:r>
              <a:rPr lang="en-AU" sz="2000" dirty="0" smtClean="0">
                <a:solidFill>
                  <a:schemeClr val="bg1"/>
                </a:solidFill>
              </a:rPr>
              <a:t>Los hackers </a:t>
            </a:r>
            <a:r>
              <a:rPr lang="en-AU" sz="2000" dirty="0" err="1" smtClean="0">
                <a:solidFill>
                  <a:schemeClr val="bg1"/>
                </a:solidFill>
              </a:rPr>
              <a:t>pueden</a:t>
            </a:r>
            <a:r>
              <a:rPr lang="en-AU" sz="2000" dirty="0" smtClean="0">
                <a:solidFill>
                  <a:schemeClr val="bg1"/>
                </a:solidFill>
              </a:rPr>
              <a:t> </a:t>
            </a:r>
            <a:r>
              <a:rPr lang="en-AU" sz="2000" dirty="0" err="1" smtClean="0">
                <a:solidFill>
                  <a:schemeClr val="bg1"/>
                </a:solidFill>
              </a:rPr>
              <a:t>ser</a:t>
            </a:r>
            <a:r>
              <a:rPr lang="en-AU" sz="2000" dirty="0" smtClean="0">
                <a:solidFill>
                  <a:schemeClr val="bg1"/>
                </a:solidFill>
              </a:rPr>
              <a:t> ONGs, </a:t>
            </a:r>
            <a:r>
              <a:rPr lang="en-AU" sz="2000" dirty="0" err="1" smtClean="0">
                <a:solidFill>
                  <a:schemeClr val="bg1"/>
                </a:solidFill>
              </a:rPr>
              <a:t>grupos</a:t>
            </a:r>
            <a:r>
              <a:rPr lang="en-AU" sz="2000" dirty="0" smtClean="0">
                <a:solidFill>
                  <a:schemeClr val="bg1"/>
                </a:solidFill>
              </a:rPr>
              <a:t> </a:t>
            </a:r>
            <a:r>
              <a:rPr lang="en-AU" sz="2000" dirty="0" err="1" smtClean="0">
                <a:solidFill>
                  <a:schemeClr val="bg1"/>
                </a:solidFill>
              </a:rPr>
              <a:t>ambientales</a:t>
            </a:r>
            <a:r>
              <a:rPr lang="en-AU" sz="2000" dirty="0" smtClean="0">
                <a:solidFill>
                  <a:schemeClr val="bg1"/>
                </a:solidFill>
              </a:rPr>
              <a:t>, o </a:t>
            </a:r>
            <a:r>
              <a:rPr lang="en-AU" sz="2000" dirty="0" err="1" smtClean="0">
                <a:solidFill>
                  <a:schemeClr val="bg1"/>
                </a:solidFill>
              </a:rPr>
              <a:t>comunidades</a:t>
            </a:r>
            <a:r>
              <a:rPr lang="en-AU" sz="2000" dirty="0" smtClean="0">
                <a:solidFill>
                  <a:schemeClr val="bg1"/>
                </a:solidFill>
              </a:rPr>
              <a:t> </a:t>
            </a:r>
            <a:r>
              <a:rPr lang="en-AU" sz="2000" dirty="0" err="1" smtClean="0">
                <a:solidFill>
                  <a:schemeClr val="bg1"/>
                </a:solidFill>
              </a:rPr>
              <a:t>que</a:t>
            </a:r>
            <a:r>
              <a:rPr lang="en-AU" sz="2000" dirty="0" smtClean="0">
                <a:solidFill>
                  <a:schemeClr val="bg1"/>
                </a:solidFill>
              </a:rPr>
              <a:t> </a:t>
            </a:r>
            <a:r>
              <a:rPr lang="en-AU" sz="2000" dirty="0" err="1" smtClean="0">
                <a:solidFill>
                  <a:schemeClr val="bg1"/>
                </a:solidFill>
              </a:rPr>
              <a:t>buscan</a:t>
            </a:r>
            <a:r>
              <a:rPr lang="en-AU" sz="2000" dirty="0" smtClean="0">
                <a:solidFill>
                  <a:schemeClr val="bg1"/>
                </a:solidFill>
              </a:rPr>
              <a:t> </a:t>
            </a:r>
            <a:r>
              <a:rPr lang="en-AU" sz="2000" dirty="0" err="1" smtClean="0">
                <a:solidFill>
                  <a:schemeClr val="bg1"/>
                </a:solidFill>
              </a:rPr>
              <a:t>servir</a:t>
            </a:r>
            <a:r>
              <a:rPr lang="en-AU" sz="2000" dirty="0" smtClean="0">
                <a:solidFill>
                  <a:schemeClr val="bg1"/>
                </a:solidFill>
              </a:rPr>
              <a:t> sus </a:t>
            </a:r>
            <a:r>
              <a:rPr lang="en-AU" sz="2000" dirty="0" err="1" smtClean="0">
                <a:solidFill>
                  <a:schemeClr val="bg1"/>
                </a:solidFill>
              </a:rPr>
              <a:t>motivos</a:t>
            </a:r>
            <a:r>
              <a:rPr lang="en-AU" sz="2000" dirty="0" smtClean="0">
                <a:solidFill>
                  <a:schemeClr val="bg1"/>
                </a:solidFill>
              </a:rPr>
              <a:t> </a:t>
            </a:r>
            <a:r>
              <a:rPr lang="en-AU" sz="2000" dirty="0" err="1" smtClean="0">
                <a:solidFill>
                  <a:schemeClr val="bg1"/>
                </a:solidFill>
              </a:rPr>
              <a:t>potenciales</a:t>
            </a:r>
            <a:endParaRPr lang="en-AU" sz="2000" dirty="0" smtClean="0">
              <a:solidFill>
                <a:schemeClr val="bg1"/>
              </a:solidFill>
            </a:endParaRPr>
          </a:p>
        </p:txBody>
      </p:sp>
    </p:spTree>
    <p:extLst>
      <p:ext uri="{BB962C8B-B14F-4D97-AF65-F5344CB8AC3E}">
        <p14:creationId xmlns:p14="http://schemas.microsoft.com/office/powerpoint/2010/main" val="9712053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se </a:t>
            </a:r>
            <a:r>
              <a:rPr lang="en-AU" dirty="0" err="1" smtClean="0"/>
              <a:t>trata</a:t>
            </a:r>
            <a:r>
              <a:rPr lang="en-AU" dirty="0" smtClean="0"/>
              <a:t> </a:t>
            </a:r>
            <a:r>
              <a:rPr lang="en-AU" dirty="0" err="1" smtClean="0"/>
              <a:t>sólo</a:t>
            </a:r>
            <a:r>
              <a:rPr lang="en-AU" dirty="0" smtClean="0"/>
              <a:t> de </a:t>
            </a:r>
            <a:r>
              <a:rPr lang="en-AU" dirty="0" err="1" smtClean="0"/>
              <a:t>sistemas</a:t>
            </a:r>
            <a:endParaRPr lang="en-AU" dirty="0"/>
          </a:p>
        </p:txBody>
      </p:sp>
      <p:sp>
        <p:nvSpPr>
          <p:cNvPr id="6" name="TextBox 5"/>
          <p:cNvSpPr txBox="1"/>
          <p:nvPr/>
        </p:nvSpPr>
        <p:spPr>
          <a:xfrm>
            <a:off x="454024" y="1115114"/>
            <a:ext cx="7541113" cy="978729"/>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AU" sz="2400" dirty="0" smtClean="0">
                <a:solidFill>
                  <a:schemeClr val="bg1"/>
                </a:solidFill>
                <a:cs typeface="Arial" pitchFamily="34" charset="0"/>
              </a:rPr>
              <a:t>La </a:t>
            </a:r>
            <a:r>
              <a:rPr lang="en-AU" sz="2400" dirty="0" err="1" smtClean="0">
                <a:solidFill>
                  <a:schemeClr val="bg1"/>
                </a:solidFill>
                <a:cs typeface="Arial" pitchFamily="34" charset="0"/>
              </a:rPr>
              <a:t>seguridad</a:t>
            </a:r>
            <a:r>
              <a:rPr lang="en-AU" sz="2400" dirty="0" smtClean="0">
                <a:solidFill>
                  <a:schemeClr val="bg1"/>
                </a:solidFill>
                <a:cs typeface="Arial" pitchFamily="34" charset="0"/>
              </a:rPr>
              <a:t> </a:t>
            </a:r>
            <a:r>
              <a:rPr lang="en-AU" sz="2400" dirty="0" err="1" smtClean="0">
                <a:solidFill>
                  <a:schemeClr val="bg1"/>
                </a:solidFill>
                <a:cs typeface="Arial" pitchFamily="34" charset="0"/>
              </a:rPr>
              <a:t>informatica</a:t>
            </a:r>
            <a:r>
              <a:rPr lang="en-AU" sz="2400" dirty="0" smtClean="0">
                <a:solidFill>
                  <a:schemeClr val="bg1"/>
                </a:solidFill>
                <a:cs typeface="Arial" pitchFamily="34" charset="0"/>
              </a:rPr>
              <a:t> y </a:t>
            </a:r>
            <a:r>
              <a:rPr lang="en-AU" sz="2400" dirty="0" err="1" smtClean="0">
                <a:solidFill>
                  <a:schemeClr val="bg1"/>
                </a:solidFill>
                <a:cs typeface="Arial" pitchFamily="34" charset="0"/>
              </a:rPr>
              <a:t>operacional</a:t>
            </a:r>
            <a:r>
              <a:rPr lang="en-AU" sz="2400" dirty="0" smtClean="0">
                <a:solidFill>
                  <a:schemeClr val="bg1"/>
                </a:solidFill>
                <a:cs typeface="Arial" pitchFamily="34" charset="0"/>
              </a:rPr>
              <a:t> </a:t>
            </a:r>
            <a:r>
              <a:rPr lang="en-AU" sz="2400" dirty="0" err="1" smtClean="0">
                <a:solidFill>
                  <a:schemeClr val="bg1"/>
                </a:solidFill>
                <a:cs typeface="Arial" pitchFamily="34" charset="0"/>
              </a:rPr>
              <a:t>tiene</a:t>
            </a:r>
            <a:r>
              <a:rPr lang="en-AU" sz="2400" dirty="0" smtClean="0">
                <a:solidFill>
                  <a:schemeClr val="bg1"/>
                </a:solidFill>
                <a:cs typeface="Arial" pitchFamily="34" charset="0"/>
              </a:rPr>
              <a:t> </a:t>
            </a:r>
            <a:r>
              <a:rPr lang="en-AU" sz="2400" dirty="0" err="1" smtClean="0">
                <a:solidFill>
                  <a:schemeClr val="bg1"/>
                </a:solidFill>
                <a:cs typeface="Arial" pitchFamily="34" charset="0"/>
              </a:rPr>
              <a:t>que</a:t>
            </a:r>
            <a:r>
              <a:rPr lang="en-AU" sz="2400" dirty="0" smtClean="0">
                <a:solidFill>
                  <a:schemeClr val="bg1"/>
                </a:solidFill>
                <a:cs typeface="Arial" pitchFamily="34" charset="0"/>
              </a:rPr>
              <a:t> </a:t>
            </a:r>
            <a:r>
              <a:rPr lang="en-AU" sz="2400" dirty="0" err="1" smtClean="0">
                <a:solidFill>
                  <a:schemeClr val="bg1"/>
                </a:solidFill>
                <a:cs typeface="Arial" pitchFamily="34" charset="0"/>
              </a:rPr>
              <a:t>ser</a:t>
            </a:r>
            <a:r>
              <a:rPr lang="en-AU" sz="2400" dirty="0" smtClean="0">
                <a:solidFill>
                  <a:schemeClr val="bg1"/>
                </a:solidFill>
                <a:cs typeface="Arial" pitchFamily="34" charset="0"/>
              </a:rPr>
              <a:t> </a:t>
            </a:r>
            <a:r>
              <a:rPr lang="en-AU" sz="2400" dirty="0" err="1" smtClean="0">
                <a:solidFill>
                  <a:schemeClr val="bg1"/>
                </a:solidFill>
                <a:cs typeface="Arial" pitchFamily="34" charset="0"/>
              </a:rPr>
              <a:t>una</a:t>
            </a:r>
            <a:r>
              <a:rPr lang="en-AU" sz="2400" dirty="0" smtClean="0">
                <a:solidFill>
                  <a:schemeClr val="bg1"/>
                </a:solidFill>
                <a:cs typeface="Arial" pitchFamily="34" charset="0"/>
              </a:rPr>
              <a:t> </a:t>
            </a:r>
            <a:r>
              <a:rPr lang="en-AU" sz="2400" dirty="0" err="1" smtClean="0">
                <a:solidFill>
                  <a:schemeClr val="bg1"/>
                </a:solidFill>
                <a:cs typeface="Arial" pitchFamily="34" charset="0"/>
              </a:rPr>
              <a:t>prioridad</a:t>
            </a:r>
            <a:r>
              <a:rPr lang="en-AU" sz="2400" dirty="0" smtClean="0">
                <a:solidFill>
                  <a:schemeClr val="bg1"/>
                </a:solidFill>
                <a:cs typeface="Arial" pitchFamily="34" charset="0"/>
              </a:rPr>
              <a:t> del </a:t>
            </a:r>
            <a:r>
              <a:rPr lang="en-AU" sz="2400" dirty="0" err="1" smtClean="0">
                <a:solidFill>
                  <a:schemeClr val="bg1"/>
                </a:solidFill>
                <a:cs typeface="Arial" pitchFamily="34" charset="0"/>
              </a:rPr>
              <a:t>directorio</a:t>
            </a:r>
            <a:r>
              <a:rPr lang="en-AU" sz="2400" dirty="0" smtClean="0">
                <a:solidFill>
                  <a:schemeClr val="bg1"/>
                </a:solidFill>
                <a:cs typeface="Arial" pitchFamily="34" charset="0"/>
              </a:rPr>
              <a:t> y </a:t>
            </a:r>
            <a:r>
              <a:rPr lang="en-AU" sz="2400" dirty="0" err="1" smtClean="0">
                <a:solidFill>
                  <a:schemeClr val="bg1"/>
                </a:solidFill>
                <a:cs typeface="Arial" pitchFamily="34" charset="0"/>
              </a:rPr>
              <a:t>tiene</a:t>
            </a:r>
            <a:r>
              <a:rPr lang="en-AU" sz="2400" dirty="0" smtClean="0">
                <a:solidFill>
                  <a:schemeClr val="bg1"/>
                </a:solidFill>
                <a:cs typeface="Arial" pitchFamily="34" charset="0"/>
              </a:rPr>
              <a:t> </a:t>
            </a:r>
            <a:r>
              <a:rPr lang="en-AU" sz="2400" dirty="0" err="1" smtClean="0">
                <a:solidFill>
                  <a:schemeClr val="bg1"/>
                </a:solidFill>
                <a:cs typeface="Arial" pitchFamily="34" charset="0"/>
              </a:rPr>
              <a:t>que</a:t>
            </a:r>
            <a:r>
              <a:rPr lang="en-AU" sz="2400" dirty="0" smtClean="0">
                <a:solidFill>
                  <a:schemeClr val="bg1"/>
                </a:solidFill>
                <a:cs typeface="Arial" pitchFamily="34" charset="0"/>
              </a:rPr>
              <a:t> </a:t>
            </a:r>
            <a:r>
              <a:rPr lang="en-AU" sz="2400" dirty="0" err="1" smtClean="0">
                <a:solidFill>
                  <a:schemeClr val="bg1"/>
                </a:solidFill>
                <a:cs typeface="Arial" pitchFamily="34" charset="0"/>
              </a:rPr>
              <a:t>ser</a:t>
            </a:r>
            <a:r>
              <a:rPr lang="en-AU" sz="2400" dirty="0" smtClean="0">
                <a:solidFill>
                  <a:schemeClr val="bg1"/>
                </a:solidFill>
                <a:cs typeface="Arial" pitchFamily="34" charset="0"/>
              </a:rPr>
              <a:t> </a:t>
            </a:r>
            <a:r>
              <a:rPr lang="en-AU" sz="2400" dirty="0" err="1" smtClean="0">
                <a:solidFill>
                  <a:schemeClr val="bg1"/>
                </a:solidFill>
                <a:cs typeface="Arial" pitchFamily="34" charset="0"/>
              </a:rPr>
              <a:t>administrado</a:t>
            </a:r>
            <a:r>
              <a:rPr lang="en-AU" sz="2400" dirty="0" smtClean="0">
                <a:solidFill>
                  <a:schemeClr val="bg1"/>
                </a:solidFill>
                <a:cs typeface="Arial" pitchFamily="34" charset="0"/>
              </a:rPr>
              <a:t> </a:t>
            </a:r>
            <a:r>
              <a:rPr lang="en-AU" sz="2400" dirty="0" err="1" smtClean="0">
                <a:solidFill>
                  <a:schemeClr val="bg1"/>
                </a:solidFill>
                <a:cs typeface="Arial" pitchFamily="34" charset="0"/>
              </a:rPr>
              <a:t>desde</a:t>
            </a:r>
            <a:r>
              <a:rPr lang="en-AU" sz="2400" dirty="0" smtClean="0">
                <a:solidFill>
                  <a:schemeClr val="bg1"/>
                </a:solidFill>
                <a:cs typeface="Arial" pitchFamily="34" charset="0"/>
              </a:rPr>
              <a:t> </a:t>
            </a:r>
            <a:r>
              <a:rPr lang="en-AU" sz="2400" dirty="0" err="1" smtClean="0">
                <a:solidFill>
                  <a:schemeClr val="bg1"/>
                </a:solidFill>
                <a:cs typeface="Arial" pitchFamily="34" charset="0"/>
              </a:rPr>
              <a:t>arriba</a:t>
            </a:r>
            <a:r>
              <a:rPr lang="en-AU" sz="2400" dirty="0" smtClean="0">
                <a:solidFill>
                  <a:schemeClr val="bg1"/>
                </a:solidFill>
                <a:cs typeface="Arial" pitchFamily="34" charset="0"/>
              </a:rPr>
              <a:t> </a:t>
            </a:r>
            <a:r>
              <a:rPr lang="en-AU" sz="2400" dirty="0" err="1" smtClean="0">
                <a:solidFill>
                  <a:schemeClr val="bg1"/>
                </a:solidFill>
                <a:cs typeface="Arial" pitchFamily="34" charset="0"/>
              </a:rPr>
              <a:t>hacia</a:t>
            </a:r>
            <a:r>
              <a:rPr lang="en-AU" sz="2400" dirty="0" smtClean="0">
                <a:solidFill>
                  <a:schemeClr val="bg1"/>
                </a:solidFill>
                <a:cs typeface="Arial" pitchFamily="34" charset="0"/>
              </a:rPr>
              <a:t> </a:t>
            </a:r>
            <a:r>
              <a:rPr lang="en-AU" sz="2400" dirty="0" err="1" smtClean="0">
                <a:solidFill>
                  <a:schemeClr val="bg1"/>
                </a:solidFill>
                <a:cs typeface="Arial" pitchFamily="34" charset="0"/>
              </a:rPr>
              <a:t>abajo</a:t>
            </a:r>
            <a:endParaRPr lang="en-AU" sz="2400" dirty="0" smtClean="0">
              <a:solidFill>
                <a:schemeClr val="bg1"/>
              </a:solidFill>
              <a:cs typeface="Arial" pitchFamily="34" charset="0"/>
            </a:endParaRPr>
          </a:p>
        </p:txBody>
      </p:sp>
      <p:sp>
        <p:nvSpPr>
          <p:cNvPr id="8"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9"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5087"/>
          <a:stretch/>
        </p:blipFill>
        <p:spPr>
          <a:xfrm>
            <a:off x="634999" y="2209800"/>
            <a:ext cx="7432676" cy="3941048"/>
          </a:xfrm>
          <a:prstGeom prst="rect">
            <a:avLst/>
          </a:prstGeom>
        </p:spPr>
      </p:pic>
    </p:spTree>
    <p:extLst>
      <p:ext uri="{BB962C8B-B14F-4D97-AF65-F5344CB8AC3E}">
        <p14:creationId xmlns:p14="http://schemas.microsoft.com/office/powerpoint/2010/main" val="36728298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10. </a:t>
            </a:r>
            <a:r>
              <a:rPr lang="en-AU" dirty="0" err="1" smtClean="0"/>
              <a:t>Innovación</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2015-16</a:t>
            </a:r>
            <a:endParaRPr lang="en-GB" dirty="0"/>
          </a:p>
        </p:txBody>
      </p:sp>
    </p:spTree>
    <p:extLst>
      <p:ext uri="{BB962C8B-B14F-4D97-AF65-F5344CB8AC3E}">
        <p14:creationId xmlns:p14="http://schemas.microsoft.com/office/powerpoint/2010/main" val="5197950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 era de la </a:t>
            </a:r>
            <a:r>
              <a:rPr lang="en-AU" dirty="0" err="1" smtClean="0"/>
              <a:t>austeridad</a:t>
            </a:r>
            <a:r>
              <a:rPr lang="en-AU" dirty="0" smtClean="0"/>
              <a:t> de capital</a:t>
            </a:r>
            <a:endParaRPr lang="en-AU" dirty="0"/>
          </a:p>
        </p:txBody>
      </p:sp>
      <p:sp>
        <p:nvSpPr>
          <p:cNvPr id="4" name="Footer Placeholder 3"/>
          <p:cNvSpPr>
            <a:spLocks noGrp="1"/>
          </p:cNvSpPr>
          <p:nvPr>
            <p:ph type="ftr" sz="quarter" idx="3"/>
          </p:nvPr>
        </p:nvSpPr>
        <p:spPr/>
        <p:txBody>
          <a:bodyPr/>
          <a:lstStyle/>
          <a:p>
            <a:r>
              <a:rPr lang="en-GB" dirty="0" smtClean="0"/>
              <a:t>Business risks facing mining &amp; metals 2015-16</a:t>
            </a:r>
            <a:endParaRPr lang="en-GB" dirty="0"/>
          </a:p>
        </p:txBody>
      </p:sp>
      <p:sp>
        <p:nvSpPr>
          <p:cNvPr id="5" name="Date Placeholder 4"/>
          <p:cNvSpPr>
            <a:spLocks noGrp="1"/>
          </p:cNvSpPr>
          <p:nvPr>
            <p:ph type="dt" sz="half" idx="2"/>
          </p:nvPr>
        </p:nvSpPr>
        <p:spPr/>
        <p:txBody>
          <a:bodyPr/>
          <a:lstStyle/>
          <a:p>
            <a:r>
              <a:rPr lang="en-US" dirty="0" smtClean="0"/>
              <a:t>June 2015</a:t>
            </a:r>
            <a:endParaRPr lang="en-US" dirty="0"/>
          </a:p>
        </p:txBody>
      </p:sp>
      <p:pic>
        <p:nvPicPr>
          <p:cNvPr id="6" name="Content Placeholder 5"/>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67571" y="1118610"/>
            <a:ext cx="4204807" cy="3237489"/>
          </a:xfrm>
          <a:prstGeom prst="rect">
            <a:avLst/>
          </a:prstGeom>
          <a:noFill/>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3156" y="1140834"/>
            <a:ext cx="4850844" cy="323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0" y="4572000"/>
            <a:ext cx="9144000" cy="360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AU" b="1" dirty="0" err="1" smtClean="0">
                <a:solidFill>
                  <a:schemeClr val="accent1">
                    <a:lumMod val="75000"/>
                  </a:schemeClr>
                </a:solidFill>
              </a:rPr>
              <a:t>Contracción</a:t>
            </a:r>
            <a:r>
              <a:rPr lang="en-AU" b="1" dirty="0" smtClean="0">
                <a:solidFill>
                  <a:schemeClr val="accent1">
                    <a:lumMod val="75000"/>
                  </a:schemeClr>
                </a:solidFill>
              </a:rPr>
              <a:t> </a:t>
            </a:r>
            <a:r>
              <a:rPr lang="en-AU" b="1" dirty="0" err="1" smtClean="0">
                <a:solidFill>
                  <a:schemeClr val="accent1">
                    <a:lumMod val="75000"/>
                  </a:schemeClr>
                </a:solidFill>
              </a:rPr>
              <a:t>en</a:t>
            </a:r>
            <a:r>
              <a:rPr lang="en-AU" b="1" dirty="0" smtClean="0">
                <a:solidFill>
                  <a:schemeClr val="accent1">
                    <a:lumMod val="75000"/>
                  </a:schemeClr>
                </a:solidFill>
              </a:rPr>
              <a:t> </a:t>
            </a:r>
            <a:r>
              <a:rPr lang="en-AU" b="1" dirty="0" err="1" smtClean="0">
                <a:solidFill>
                  <a:schemeClr val="accent1">
                    <a:lumMod val="75000"/>
                  </a:schemeClr>
                </a:solidFill>
              </a:rPr>
              <a:t>las</a:t>
            </a:r>
            <a:r>
              <a:rPr lang="en-AU" b="1" dirty="0" smtClean="0">
                <a:solidFill>
                  <a:schemeClr val="accent1">
                    <a:lumMod val="75000"/>
                  </a:schemeClr>
                </a:solidFill>
              </a:rPr>
              <a:t> </a:t>
            </a:r>
            <a:r>
              <a:rPr lang="en-AU" b="1" dirty="0" err="1" smtClean="0">
                <a:solidFill>
                  <a:schemeClr val="accent1">
                    <a:lumMod val="75000"/>
                  </a:schemeClr>
                </a:solidFill>
              </a:rPr>
              <a:t>carteras</a:t>
            </a:r>
            <a:r>
              <a:rPr lang="en-AU" b="1" dirty="0" smtClean="0">
                <a:solidFill>
                  <a:schemeClr val="accent1">
                    <a:lumMod val="75000"/>
                  </a:schemeClr>
                </a:solidFill>
              </a:rPr>
              <a:t> de </a:t>
            </a:r>
            <a:r>
              <a:rPr lang="en-AU" b="1" dirty="0" err="1" smtClean="0">
                <a:solidFill>
                  <a:schemeClr val="accent1">
                    <a:lumMod val="75000"/>
                  </a:schemeClr>
                </a:solidFill>
              </a:rPr>
              <a:t>proyectos</a:t>
            </a:r>
            <a:endParaRPr lang="en-AU" b="1" dirty="0">
              <a:solidFill>
                <a:schemeClr val="accent1">
                  <a:lumMod val="75000"/>
                </a:schemeClr>
              </a:solidFill>
            </a:endParaRPr>
          </a:p>
        </p:txBody>
      </p:sp>
      <p:sp>
        <p:nvSpPr>
          <p:cNvPr id="14" name="Rectangle 13"/>
          <p:cNvSpPr/>
          <p:nvPr/>
        </p:nvSpPr>
        <p:spPr>
          <a:xfrm>
            <a:off x="0" y="4968000"/>
            <a:ext cx="9144000" cy="360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AU" b="1" dirty="0" err="1" smtClean="0">
                <a:solidFill>
                  <a:schemeClr val="accent1">
                    <a:lumMod val="75000"/>
                  </a:schemeClr>
                </a:solidFill>
              </a:rPr>
              <a:t>Disminución</a:t>
            </a:r>
            <a:r>
              <a:rPr lang="en-AU" b="1" dirty="0" smtClean="0">
                <a:solidFill>
                  <a:schemeClr val="accent1">
                    <a:lumMod val="75000"/>
                  </a:schemeClr>
                </a:solidFill>
              </a:rPr>
              <a:t> del </a:t>
            </a:r>
            <a:r>
              <a:rPr lang="en-AU" b="1" dirty="0" err="1" smtClean="0">
                <a:solidFill>
                  <a:schemeClr val="accent1">
                    <a:lumMod val="75000"/>
                  </a:schemeClr>
                </a:solidFill>
              </a:rPr>
              <a:t>crecimiento</a:t>
            </a:r>
            <a:r>
              <a:rPr lang="en-AU" b="1" dirty="0" smtClean="0">
                <a:solidFill>
                  <a:schemeClr val="accent1">
                    <a:lumMod val="75000"/>
                  </a:schemeClr>
                </a:solidFill>
              </a:rPr>
              <a:t> de </a:t>
            </a:r>
            <a:r>
              <a:rPr lang="en-AU" b="1" dirty="0" err="1" smtClean="0">
                <a:solidFill>
                  <a:schemeClr val="accent1">
                    <a:lumMod val="75000"/>
                  </a:schemeClr>
                </a:solidFill>
              </a:rPr>
              <a:t>volumen</a:t>
            </a:r>
            <a:endParaRPr lang="en-AU" b="1" dirty="0">
              <a:solidFill>
                <a:schemeClr val="accent1">
                  <a:lumMod val="75000"/>
                </a:schemeClr>
              </a:solidFill>
            </a:endParaRPr>
          </a:p>
        </p:txBody>
      </p:sp>
      <p:sp>
        <p:nvSpPr>
          <p:cNvPr id="15" name="Rectangle 14"/>
          <p:cNvSpPr/>
          <p:nvPr/>
        </p:nvSpPr>
        <p:spPr>
          <a:xfrm>
            <a:off x="0" y="5364000"/>
            <a:ext cx="9144000" cy="360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AU" b="1" dirty="0" err="1" smtClean="0">
                <a:solidFill>
                  <a:schemeClr val="accent1">
                    <a:lumMod val="75000"/>
                  </a:schemeClr>
                </a:solidFill>
              </a:rPr>
              <a:t>Competencia</a:t>
            </a:r>
            <a:r>
              <a:rPr lang="en-AU" b="1" dirty="0" smtClean="0">
                <a:solidFill>
                  <a:schemeClr val="accent1">
                    <a:lumMod val="75000"/>
                  </a:schemeClr>
                </a:solidFill>
              </a:rPr>
              <a:t> </a:t>
            </a:r>
            <a:r>
              <a:rPr lang="en-AU" b="1" dirty="0" err="1" smtClean="0">
                <a:solidFill>
                  <a:schemeClr val="accent1">
                    <a:lumMod val="75000"/>
                  </a:schemeClr>
                </a:solidFill>
              </a:rPr>
              <a:t>nueva</a:t>
            </a:r>
            <a:endParaRPr lang="en-AU" b="1" dirty="0">
              <a:solidFill>
                <a:schemeClr val="accent1">
                  <a:lumMod val="75000"/>
                </a:schemeClr>
              </a:solidFill>
            </a:endParaRPr>
          </a:p>
        </p:txBody>
      </p:sp>
      <p:sp>
        <p:nvSpPr>
          <p:cNvPr id="16" name="Rectangle 15"/>
          <p:cNvSpPr/>
          <p:nvPr/>
        </p:nvSpPr>
        <p:spPr>
          <a:xfrm>
            <a:off x="0" y="5760000"/>
            <a:ext cx="9144000" cy="360000"/>
          </a:xfrm>
          <a:prstGeom prst="rect">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AU" b="1" dirty="0" err="1" smtClean="0">
                <a:solidFill>
                  <a:schemeClr val="accent1">
                    <a:lumMod val="75000"/>
                  </a:schemeClr>
                </a:solidFill>
              </a:rPr>
              <a:t>Costo</a:t>
            </a:r>
            <a:r>
              <a:rPr lang="en-AU" b="1" dirty="0" smtClean="0">
                <a:solidFill>
                  <a:schemeClr val="accent1">
                    <a:lumMod val="75000"/>
                  </a:schemeClr>
                </a:solidFill>
              </a:rPr>
              <a:t> de </a:t>
            </a:r>
            <a:r>
              <a:rPr lang="en-AU" b="1" dirty="0" err="1" smtClean="0">
                <a:solidFill>
                  <a:schemeClr val="accent1">
                    <a:lumMod val="75000"/>
                  </a:schemeClr>
                </a:solidFill>
              </a:rPr>
              <a:t>oportunidad</a:t>
            </a:r>
            <a:r>
              <a:rPr lang="en-AU" b="1" dirty="0" smtClean="0">
                <a:solidFill>
                  <a:schemeClr val="accent1">
                    <a:lumMod val="75000"/>
                  </a:schemeClr>
                </a:solidFill>
              </a:rPr>
              <a:t> de no </a:t>
            </a:r>
            <a:r>
              <a:rPr lang="en-AU" b="1" dirty="0" err="1" smtClean="0">
                <a:solidFill>
                  <a:schemeClr val="accent1">
                    <a:lumMod val="75000"/>
                  </a:schemeClr>
                </a:solidFill>
              </a:rPr>
              <a:t>adquirir</a:t>
            </a:r>
            <a:r>
              <a:rPr lang="en-AU" b="1" dirty="0" smtClean="0">
                <a:solidFill>
                  <a:schemeClr val="accent1">
                    <a:lumMod val="75000"/>
                  </a:schemeClr>
                </a:solidFill>
              </a:rPr>
              <a:t> </a:t>
            </a:r>
            <a:r>
              <a:rPr lang="en-AU" b="1" dirty="0" err="1" smtClean="0">
                <a:solidFill>
                  <a:schemeClr val="accent1">
                    <a:lumMod val="75000"/>
                  </a:schemeClr>
                </a:solidFill>
              </a:rPr>
              <a:t>en</a:t>
            </a:r>
            <a:r>
              <a:rPr lang="en-AU" b="1" dirty="0" smtClean="0">
                <a:solidFill>
                  <a:schemeClr val="accent1">
                    <a:lumMod val="75000"/>
                  </a:schemeClr>
                </a:solidFill>
              </a:rPr>
              <a:t> el </a:t>
            </a:r>
            <a:r>
              <a:rPr lang="en-AU" b="1" dirty="0" err="1" smtClean="0">
                <a:solidFill>
                  <a:schemeClr val="accent1">
                    <a:lumMod val="75000"/>
                  </a:schemeClr>
                </a:solidFill>
              </a:rPr>
              <a:t>punto</a:t>
            </a:r>
            <a:r>
              <a:rPr lang="en-AU" b="1" dirty="0" smtClean="0">
                <a:solidFill>
                  <a:schemeClr val="accent1">
                    <a:lumMod val="75000"/>
                  </a:schemeClr>
                </a:solidFill>
              </a:rPr>
              <a:t> </a:t>
            </a:r>
            <a:r>
              <a:rPr lang="en-AU" b="1" dirty="0" err="1" smtClean="0">
                <a:solidFill>
                  <a:schemeClr val="accent1">
                    <a:lumMod val="75000"/>
                  </a:schemeClr>
                </a:solidFill>
              </a:rPr>
              <a:t>bajo</a:t>
            </a:r>
            <a:r>
              <a:rPr lang="en-AU" b="1" dirty="0" smtClean="0">
                <a:solidFill>
                  <a:schemeClr val="accent1">
                    <a:lumMod val="75000"/>
                  </a:schemeClr>
                </a:solidFill>
              </a:rPr>
              <a:t> del </a:t>
            </a:r>
            <a:r>
              <a:rPr lang="en-AU" b="1" dirty="0" err="1" smtClean="0">
                <a:solidFill>
                  <a:schemeClr val="accent1">
                    <a:lumMod val="75000"/>
                  </a:schemeClr>
                </a:solidFill>
              </a:rPr>
              <a:t>mercado</a:t>
            </a:r>
            <a:endParaRPr lang="en-AU" b="1" dirty="0">
              <a:solidFill>
                <a:schemeClr val="accent1">
                  <a:lumMod val="75000"/>
                </a:schemeClr>
              </a:solidFill>
            </a:endParaRPr>
          </a:p>
        </p:txBody>
      </p:sp>
    </p:spTree>
    <p:extLst>
      <p:ext uri="{BB962C8B-B14F-4D97-AF65-F5344CB8AC3E}">
        <p14:creationId xmlns:p14="http://schemas.microsoft.com/office/powerpoint/2010/main" val="18616538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45" y="215153"/>
            <a:ext cx="8446734" cy="723986"/>
          </a:xfrm>
        </p:spPr>
        <p:txBody>
          <a:bodyPr/>
          <a:lstStyle/>
          <a:p>
            <a:r>
              <a:rPr lang="en-AU" sz="3000" dirty="0" smtClean="0">
                <a:latin typeface="+mn-lt"/>
              </a:rPr>
              <a:t>La </a:t>
            </a:r>
            <a:r>
              <a:rPr lang="en-AU" sz="3000" dirty="0" err="1" smtClean="0">
                <a:latin typeface="+mn-lt"/>
              </a:rPr>
              <a:t>inovación</a:t>
            </a:r>
            <a:r>
              <a:rPr lang="en-AU" sz="3000" dirty="0" smtClean="0">
                <a:latin typeface="+mn-lt"/>
              </a:rPr>
              <a:t> </a:t>
            </a:r>
            <a:r>
              <a:rPr lang="en-AU" sz="3000" dirty="0" err="1" smtClean="0">
                <a:latin typeface="+mn-lt"/>
              </a:rPr>
              <a:t>será</a:t>
            </a:r>
            <a:r>
              <a:rPr lang="en-AU" sz="3000" dirty="0" smtClean="0">
                <a:latin typeface="+mn-lt"/>
              </a:rPr>
              <a:t> clave para el </a:t>
            </a:r>
            <a:r>
              <a:rPr lang="en-AU" sz="3000" dirty="0" err="1" smtClean="0">
                <a:latin typeface="+mn-lt"/>
              </a:rPr>
              <a:t>futuro</a:t>
            </a:r>
            <a:r>
              <a:rPr lang="en-AU" sz="3000" dirty="0" smtClean="0">
                <a:latin typeface="+mn-lt"/>
              </a:rPr>
              <a:t> del sector</a:t>
            </a:r>
            <a:br>
              <a:rPr lang="en-AU" sz="3000" dirty="0" smtClean="0">
                <a:latin typeface="+mn-lt"/>
              </a:rPr>
            </a:br>
            <a:endParaRPr lang="en-AU" sz="3000" dirty="0">
              <a:latin typeface="+mn-lt"/>
            </a:endParaRPr>
          </a:p>
        </p:txBody>
      </p:sp>
      <p:sp>
        <p:nvSpPr>
          <p:cNvPr id="4" name="TextBox 3"/>
          <p:cNvSpPr txBox="1"/>
          <p:nvPr/>
        </p:nvSpPr>
        <p:spPr>
          <a:xfrm>
            <a:off x="384146" y="1152744"/>
            <a:ext cx="2413271" cy="704974"/>
          </a:xfrm>
          <a:prstGeom prst="rect">
            <a:avLst/>
          </a:prstGeom>
          <a:noFill/>
        </p:spPr>
        <p:txBody>
          <a:bodyPr wrap="square" lIns="0" tIns="0" rIns="0" bIns="0" rtlCol="0">
            <a:noAutofit/>
          </a:bodyPr>
          <a:lstStyle/>
          <a:p>
            <a:pPr>
              <a:spcBef>
                <a:spcPts val="175"/>
              </a:spcBef>
              <a:spcAft>
                <a:spcPts val="175"/>
              </a:spcAft>
              <a:buClr>
                <a:schemeClr val="accent2"/>
              </a:buClr>
              <a:buSzPct val="70000"/>
            </a:pPr>
            <a:r>
              <a:rPr lang="en-AU" sz="1600" dirty="0" err="1">
                <a:solidFill>
                  <a:schemeClr val="tx1">
                    <a:lumMod val="75000"/>
                    <a:lumOff val="25000"/>
                  </a:schemeClr>
                </a:solidFill>
                <a:latin typeface="+mj-lt"/>
              </a:rPr>
              <a:t>E</a:t>
            </a:r>
            <a:r>
              <a:rPr lang="en-AU" sz="1600" dirty="0" err="1" smtClean="0">
                <a:solidFill>
                  <a:schemeClr val="tx1">
                    <a:lumMod val="75000"/>
                    <a:lumOff val="25000"/>
                  </a:schemeClr>
                </a:solidFill>
                <a:latin typeface="+mj-lt"/>
              </a:rPr>
              <a:t>ncuesta</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ejecutivos</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globales</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minería</a:t>
            </a:r>
            <a:endParaRPr lang="en-AU" sz="1600" dirty="0">
              <a:solidFill>
                <a:schemeClr val="tx1">
                  <a:lumMod val="75000"/>
                  <a:lumOff val="25000"/>
                </a:schemeClr>
              </a:solidFill>
              <a:latin typeface="+mj-lt"/>
            </a:endParaRPr>
          </a:p>
        </p:txBody>
      </p:sp>
      <p:sp>
        <p:nvSpPr>
          <p:cNvPr id="5" name="TextBox 4"/>
          <p:cNvSpPr txBox="1"/>
          <p:nvPr/>
        </p:nvSpPr>
        <p:spPr>
          <a:xfrm>
            <a:off x="3362152" y="1100717"/>
            <a:ext cx="4652409" cy="519096"/>
          </a:xfrm>
          <a:prstGeom prst="rect">
            <a:avLst/>
          </a:prstGeom>
          <a:noFill/>
        </p:spPr>
        <p:txBody>
          <a:bodyPr wrap="square" lIns="0" tIns="0" rIns="0" bIns="0" rtlCol="0">
            <a:noAutofit/>
          </a:bodyPr>
          <a:lstStyle/>
          <a:p>
            <a:pPr>
              <a:spcBef>
                <a:spcPts val="175"/>
              </a:spcBef>
              <a:spcAft>
                <a:spcPts val="175"/>
              </a:spcAft>
              <a:buClr>
                <a:schemeClr val="accent2"/>
              </a:buClr>
              <a:buSzPct val="70000"/>
            </a:pPr>
            <a:r>
              <a:rPr lang="en-AU" sz="1600" dirty="0" smtClean="0">
                <a:solidFill>
                  <a:schemeClr val="tx1">
                    <a:lumMod val="75000"/>
                    <a:lumOff val="25000"/>
                  </a:schemeClr>
                </a:solidFill>
                <a:latin typeface="+mj-lt"/>
              </a:rPr>
              <a:t>…</a:t>
            </a:r>
            <a:r>
              <a:rPr lang="en-AU" sz="1600" dirty="0" err="1" smtClean="0">
                <a:solidFill>
                  <a:schemeClr val="tx1">
                    <a:lumMod val="75000"/>
                    <a:lumOff val="25000"/>
                  </a:schemeClr>
                </a:solidFill>
                <a:latin typeface="+mj-lt"/>
              </a:rPr>
              <a:t>identificaron</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que</a:t>
            </a:r>
            <a:r>
              <a:rPr lang="en-AU" sz="1600" dirty="0" smtClean="0">
                <a:solidFill>
                  <a:schemeClr val="tx1">
                    <a:lumMod val="75000"/>
                    <a:lumOff val="25000"/>
                  </a:schemeClr>
                </a:solidFill>
                <a:latin typeface="+mj-lt"/>
              </a:rPr>
              <a:t> la </a:t>
            </a:r>
            <a:r>
              <a:rPr lang="en-AU" sz="1600" dirty="0" err="1" smtClean="0">
                <a:solidFill>
                  <a:schemeClr val="tx1">
                    <a:lumMod val="75000"/>
                    <a:lumOff val="25000"/>
                  </a:schemeClr>
                </a:solidFill>
                <a:latin typeface="+mj-lt"/>
              </a:rPr>
              <a:t>inovación</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tiene</a:t>
            </a:r>
            <a:r>
              <a:rPr lang="en-AU" sz="1600" dirty="0" smtClean="0">
                <a:solidFill>
                  <a:schemeClr val="tx1">
                    <a:lumMod val="75000"/>
                    <a:lumOff val="25000"/>
                  </a:schemeClr>
                </a:solidFill>
                <a:latin typeface="+mj-lt"/>
              </a:rPr>
              <a:t> un </a:t>
            </a:r>
            <a:r>
              <a:rPr lang="en-AU" sz="1600" dirty="0" err="1" smtClean="0">
                <a:solidFill>
                  <a:schemeClr val="tx1">
                    <a:lumMod val="75000"/>
                    <a:lumOff val="25000"/>
                  </a:schemeClr>
                </a:solidFill>
                <a:latin typeface="+mj-lt"/>
              </a:rPr>
              <a:t>papel</a:t>
            </a:r>
            <a:r>
              <a:rPr lang="en-AU" sz="1600" dirty="0" smtClean="0">
                <a:solidFill>
                  <a:schemeClr val="tx1">
                    <a:lumMod val="75000"/>
                    <a:lumOff val="25000"/>
                  </a:schemeClr>
                </a:solidFill>
                <a:latin typeface="+mj-lt"/>
              </a:rPr>
              <a:t> clave </a:t>
            </a:r>
            <a:r>
              <a:rPr lang="en-AU" sz="1600" dirty="0" err="1" smtClean="0">
                <a:solidFill>
                  <a:schemeClr val="tx1">
                    <a:lumMod val="75000"/>
                    <a:lumOff val="25000"/>
                  </a:schemeClr>
                </a:solidFill>
                <a:latin typeface="+mj-lt"/>
              </a:rPr>
              <a:t>en</a:t>
            </a:r>
            <a:r>
              <a:rPr lang="en-AU" sz="1600" dirty="0" smtClean="0">
                <a:solidFill>
                  <a:schemeClr val="tx1">
                    <a:lumMod val="75000"/>
                    <a:lumOff val="25000"/>
                  </a:schemeClr>
                </a:solidFill>
                <a:latin typeface="+mj-lt"/>
              </a:rPr>
              <a:t> la </a:t>
            </a:r>
            <a:r>
              <a:rPr lang="en-AU" sz="1600" dirty="0" err="1" smtClean="0">
                <a:solidFill>
                  <a:schemeClr val="tx1">
                    <a:lumMod val="75000"/>
                    <a:lumOff val="25000"/>
                  </a:schemeClr>
                </a:solidFill>
                <a:latin typeface="+mj-lt"/>
              </a:rPr>
              <a:t>productividad</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minería</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en</a:t>
            </a:r>
            <a:r>
              <a:rPr lang="en-AU" sz="1600" dirty="0" smtClean="0">
                <a:solidFill>
                  <a:schemeClr val="tx1">
                    <a:lumMod val="75000"/>
                    <a:lumOff val="25000"/>
                  </a:schemeClr>
                </a:solidFill>
                <a:latin typeface="+mj-lt"/>
              </a:rPr>
              <a:t> los </a:t>
            </a:r>
            <a:r>
              <a:rPr lang="en-AU" sz="1600" dirty="0" err="1" smtClean="0">
                <a:solidFill>
                  <a:schemeClr val="tx1">
                    <a:lumMod val="75000"/>
                    <a:lumOff val="25000"/>
                  </a:schemeClr>
                </a:solidFill>
                <a:latin typeface="+mj-lt"/>
              </a:rPr>
              <a:t>próximos</a:t>
            </a:r>
            <a:r>
              <a:rPr lang="en-AU" sz="1600" dirty="0" smtClean="0">
                <a:solidFill>
                  <a:schemeClr val="tx1">
                    <a:lumMod val="75000"/>
                    <a:lumOff val="25000"/>
                  </a:schemeClr>
                </a:solidFill>
                <a:latin typeface="+mj-lt"/>
              </a:rPr>
              <a:t> 15 </a:t>
            </a:r>
            <a:r>
              <a:rPr lang="en-AU" sz="1600" dirty="0" err="1" smtClean="0">
                <a:solidFill>
                  <a:schemeClr val="tx1">
                    <a:lumMod val="75000"/>
                    <a:lumOff val="25000"/>
                  </a:schemeClr>
                </a:solidFill>
                <a:latin typeface="+mj-lt"/>
              </a:rPr>
              <a:t>años</a:t>
            </a:r>
            <a:endParaRPr lang="en-AU" sz="1600" dirty="0">
              <a:solidFill>
                <a:schemeClr val="tx1">
                  <a:lumMod val="75000"/>
                  <a:lumOff val="25000"/>
                </a:schemeClr>
              </a:solidFill>
              <a:latin typeface="+mj-lt"/>
            </a:endParaRPr>
          </a:p>
        </p:txBody>
      </p:sp>
      <p:sp>
        <p:nvSpPr>
          <p:cNvPr id="6" name="TextBox 5"/>
          <p:cNvSpPr txBox="1"/>
          <p:nvPr/>
        </p:nvSpPr>
        <p:spPr>
          <a:xfrm>
            <a:off x="3362153" y="3922431"/>
            <a:ext cx="5468726" cy="358116"/>
          </a:xfrm>
          <a:prstGeom prst="rect">
            <a:avLst/>
          </a:prstGeom>
          <a:noFill/>
        </p:spPr>
        <p:txBody>
          <a:bodyPr wrap="square" lIns="0" tIns="0" rIns="0" bIns="0" rtlCol="0">
            <a:noAutofit/>
          </a:bodyPr>
          <a:lstStyle/>
          <a:p>
            <a:pPr>
              <a:spcBef>
                <a:spcPts val="175"/>
              </a:spcBef>
              <a:spcAft>
                <a:spcPts val="175"/>
              </a:spcAft>
              <a:buClr>
                <a:schemeClr val="accent2"/>
              </a:buClr>
              <a:buSzPct val="70000"/>
            </a:pPr>
            <a:r>
              <a:rPr lang="en-AU" sz="1600" dirty="0">
                <a:solidFill>
                  <a:schemeClr val="tx1">
                    <a:lumMod val="75000"/>
                    <a:lumOff val="25000"/>
                  </a:schemeClr>
                </a:solidFill>
                <a:latin typeface="+mj-lt"/>
              </a:rPr>
              <a:t>… </a:t>
            </a:r>
            <a:r>
              <a:rPr lang="en-AU" sz="1600" dirty="0" smtClean="0">
                <a:solidFill>
                  <a:schemeClr val="tx1">
                    <a:lumMod val="75000"/>
                    <a:lumOff val="25000"/>
                  </a:schemeClr>
                </a:solidFill>
                <a:latin typeface="+mj-lt"/>
              </a:rPr>
              <a:t>y </a:t>
            </a:r>
            <a:r>
              <a:rPr lang="en-AU" sz="1600" dirty="0" err="1" smtClean="0">
                <a:solidFill>
                  <a:schemeClr val="tx1">
                    <a:lumMod val="75000"/>
                    <a:lumOff val="25000"/>
                  </a:schemeClr>
                </a:solidFill>
                <a:latin typeface="+mj-lt"/>
              </a:rPr>
              <a:t>abordará</a:t>
            </a:r>
            <a:r>
              <a:rPr lang="en-AU" sz="1600" dirty="0" smtClean="0">
                <a:solidFill>
                  <a:schemeClr val="tx1">
                    <a:lumMod val="75000"/>
                    <a:lumOff val="25000"/>
                  </a:schemeClr>
                </a:solidFill>
                <a:latin typeface="+mj-lt"/>
              </a:rPr>
              <a:t> los </a:t>
            </a:r>
            <a:r>
              <a:rPr lang="en-AU" sz="1600" dirty="0" err="1" smtClean="0">
                <a:solidFill>
                  <a:schemeClr val="tx1">
                    <a:lumMod val="75000"/>
                    <a:lumOff val="25000"/>
                  </a:schemeClr>
                </a:solidFill>
                <a:latin typeface="+mj-lt"/>
              </a:rPr>
              <a:t>temas</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estructurales</a:t>
            </a:r>
            <a:r>
              <a:rPr lang="en-AU" sz="1600" dirty="0" smtClean="0">
                <a:solidFill>
                  <a:schemeClr val="tx1">
                    <a:lumMod val="75000"/>
                    <a:lumOff val="25000"/>
                  </a:schemeClr>
                </a:solidFill>
                <a:latin typeface="+mj-lt"/>
              </a:rPr>
              <a:t> de la </a:t>
            </a:r>
            <a:r>
              <a:rPr lang="en-AU" sz="1600" dirty="0" err="1" smtClean="0">
                <a:solidFill>
                  <a:schemeClr val="tx1">
                    <a:lumMod val="75000"/>
                    <a:lumOff val="25000"/>
                  </a:schemeClr>
                </a:solidFill>
                <a:latin typeface="+mj-lt"/>
              </a:rPr>
              <a:t>industria</a:t>
            </a:r>
            <a:r>
              <a:rPr lang="en-AU" sz="1600" dirty="0" smtClean="0">
                <a:solidFill>
                  <a:schemeClr val="tx1">
                    <a:lumMod val="75000"/>
                    <a:lumOff val="25000"/>
                  </a:schemeClr>
                </a:solidFill>
                <a:latin typeface="+mj-lt"/>
              </a:rPr>
              <a:t> a largo </a:t>
            </a:r>
            <a:r>
              <a:rPr lang="en-AU" sz="1600" dirty="0" err="1" smtClean="0">
                <a:solidFill>
                  <a:schemeClr val="tx1">
                    <a:lumMod val="75000"/>
                    <a:lumOff val="25000"/>
                  </a:schemeClr>
                </a:solidFill>
                <a:latin typeface="+mj-lt"/>
              </a:rPr>
              <a:t>plazo</a:t>
            </a:r>
            <a:endParaRPr lang="en-AU" sz="1600" dirty="0">
              <a:solidFill>
                <a:schemeClr val="tx1">
                  <a:lumMod val="75000"/>
                  <a:lumOff val="25000"/>
                </a:schemeClr>
              </a:solidFill>
              <a:latin typeface="+mj-lt"/>
            </a:endParaRPr>
          </a:p>
        </p:txBody>
      </p:sp>
      <p:cxnSp>
        <p:nvCxnSpPr>
          <p:cNvPr id="7" name="Straight Connector 6"/>
          <p:cNvCxnSpPr/>
          <p:nvPr/>
        </p:nvCxnSpPr>
        <p:spPr>
          <a:xfrm>
            <a:off x="3362153" y="3782652"/>
            <a:ext cx="5468726" cy="0"/>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0" name="Chevron 9"/>
          <p:cNvSpPr/>
          <p:nvPr/>
        </p:nvSpPr>
        <p:spPr>
          <a:xfrm>
            <a:off x="2797417" y="1267325"/>
            <a:ext cx="464047" cy="5078622"/>
          </a:xfrm>
          <a:prstGeom prst="chevron">
            <a:avLst>
              <a:gd name="adj" fmla="val 80189"/>
            </a:avLst>
          </a:prstGeom>
          <a:solidFill>
            <a:schemeClr val="bg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9992" tIns="39996" rIns="79992" bIns="39996" rtlCol="0" anchor="t" anchorCtr="0"/>
          <a:lstStyle/>
          <a:p>
            <a:pPr algn="ctr"/>
            <a:endParaRPr lang="en-AU" sz="1000" dirty="0">
              <a:solidFill>
                <a:schemeClr val="tx1"/>
              </a:solidFill>
            </a:endParaRPr>
          </a:p>
        </p:txBody>
      </p:sp>
      <p:sp>
        <p:nvSpPr>
          <p:cNvPr id="13" name="Oval 12"/>
          <p:cNvSpPr/>
          <p:nvPr/>
        </p:nvSpPr>
        <p:spPr>
          <a:xfrm>
            <a:off x="644547" y="1811125"/>
            <a:ext cx="1484399" cy="1579843"/>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600" b="1" dirty="0">
                <a:solidFill>
                  <a:schemeClr val="tx2"/>
                </a:solidFill>
              </a:rPr>
              <a:t>230 </a:t>
            </a:r>
            <a:r>
              <a:rPr lang="en-IN" sz="1600" b="1" dirty="0" err="1" smtClean="0">
                <a:solidFill>
                  <a:schemeClr val="tx2"/>
                </a:solidFill>
              </a:rPr>
              <a:t>ejecutivos</a:t>
            </a:r>
            <a:r>
              <a:rPr lang="en-IN" sz="1600" b="1" dirty="0" smtClean="0">
                <a:solidFill>
                  <a:schemeClr val="tx2"/>
                </a:solidFill>
              </a:rPr>
              <a:t> con 70</a:t>
            </a:r>
            <a:r>
              <a:rPr lang="en-IN" sz="1600" b="1" dirty="0">
                <a:solidFill>
                  <a:schemeClr val="tx2"/>
                </a:solidFill>
              </a:rPr>
              <a:t>% </a:t>
            </a:r>
            <a:br>
              <a:rPr lang="en-IN" sz="1600" b="1" dirty="0">
                <a:solidFill>
                  <a:schemeClr val="tx2"/>
                </a:solidFill>
              </a:rPr>
            </a:br>
            <a:r>
              <a:rPr lang="en-IN" sz="1600" b="1" dirty="0">
                <a:solidFill>
                  <a:schemeClr val="tx2"/>
                </a:solidFill>
              </a:rPr>
              <a:t>C-Level</a:t>
            </a:r>
          </a:p>
        </p:txBody>
      </p:sp>
      <p:sp>
        <p:nvSpPr>
          <p:cNvPr id="14" name="Oval 13"/>
          <p:cNvSpPr/>
          <p:nvPr/>
        </p:nvSpPr>
        <p:spPr>
          <a:xfrm>
            <a:off x="552893" y="3228044"/>
            <a:ext cx="1701209" cy="1579843"/>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600" b="1" dirty="0" smtClean="0">
                <a:solidFill>
                  <a:schemeClr val="tx2"/>
                </a:solidFill>
              </a:rPr>
              <a:t>A lo largo de 6</a:t>
            </a:r>
            <a:r>
              <a:rPr lang="en-IN" sz="1600" b="1" dirty="0">
                <a:solidFill>
                  <a:schemeClr val="tx2"/>
                </a:solidFill>
              </a:rPr>
              <a:t> </a:t>
            </a:r>
            <a:endParaRPr lang="en-IN" sz="1600" b="1" dirty="0" smtClean="0">
              <a:solidFill>
                <a:schemeClr val="tx2"/>
              </a:solidFill>
            </a:endParaRPr>
          </a:p>
          <a:p>
            <a:pPr algn="ctr"/>
            <a:r>
              <a:rPr lang="en-IN" sz="1600" b="1" dirty="0" err="1" smtClean="0">
                <a:solidFill>
                  <a:schemeClr val="tx2"/>
                </a:solidFill>
              </a:rPr>
              <a:t>continentes</a:t>
            </a:r>
            <a:endParaRPr lang="en-IN" sz="1600" b="1" dirty="0">
              <a:solidFill>
                <a:schemeClr val="tx2"/>
              </a:solidFill>
            </a:endParaRPr>
          </a:p>
        </p:txBody>
      </p:sp>
      <p:sp>
        <p:nvSpPr>
          <p:cNvPr id="15" name="Oval 14"/>
          <p:cNvSpPr/>
          <p:nvPr/>
        </p:nvSpPr>
        <p:spPr>
          <a:xfrm>
            <a:off x="644547" y="4644963"/>
            <a:ext cx="1484399" cy="1579843"/>
          </a:xfrm>
          <a:prstGeom prst="ellipse">
            <a:avLst/>
          </a:prstGeom>
          <a:solidFill>
            <a:schemeClr val="tx1">
              <a:lumMod val="65000"/>
              <a:lumOff val="35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500" b="1" dirty="0">
                <a:solidFill>
                  <a:schemeClr val="tx2"/>
                </a:solidFill>
              </a:rPr>
              <a:t>100+ </a:t>
            </a:r>
            <a:r>
              <a:rPr lang="en-IN" sz="1500" b="1" dirty="0" err="1" smtClean="0">
                <a:solidFill>
                  <a:schemeClr val="tx2"/>
                </a:solidFill>
              </a:rPr>
              <a:t>compañías</a:t>
            </a:r>
            <a:endParaRPr lang="en-IN" sz="1500" b="1" dirty="0">
              <a:solidFill>
                <a:schemeClr val="tx2"/>
              </a:solidFill>
            </a:endParaRPr>
          </a:p>
        </p:txBody>
      </p:sp>
      <p:sp>
        <p:nvSpPr>
          <p:cNvPr id="17" name="Oval 16"/>
          <p:cNvSpPr/>
          <p:nvPr/>
        </p:nvSpPr>
        <p:spPr>
          <a:xfrm>
            <a:off x="3362153" y="1857718"/>
            <a:ext cx="1619787" cy="1723936"/>
          </a:xfrm>
          <a:prstGeom prst="ellipse">
            <a:avLst/>
          </a:prstGeom>
          <a:solidFill>
            <a:srgbClr val="FFE600"/>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600" b="1" dirty="0" err="1" smtClean="0">
                <a:solidFill>
                  <a:schemeClr val="tx1">
                    <a:lumMod val="85000"/>
                    <a:lumOff val="15000"/>
                  </a:schemeClr>
                </a:solidFill>
              </a:rPr>
              <a:t>Áreas</a:t>
            </a:r>
            <a:r>
              <a:rPr lang="en-IN" sz="1600" b="1" dirty="0" smtClean="0">
                <a:solidFill>
                  <a:schemeClr val="tx1">
                    <a:lumMod val="85000"/>
                    <a:lumOff val="15000"/>
                  </a:schemeClr>
                </a:solidFill>
              </a:rPr>
              <a:t> con el mayor </a:t>
            </a:r>
            <a:r>
              <a:rPr lang="en-IN" sz="1600" b="1" dirty="0" err="1" smtClean="0">
                <a:solidFill>
                  <a:schemeClr val="tx1">
                    <a:lumMod val="85000"/>
                    <a:lumOff val="15000"/>
                  </a:schemeClr>
                </a:solidFill>
              </a:rPr>
              <a:t>impacto</a:t>
            </a:r>
            <a:r>
              <a:rPr lang="en-IN" sz="1600" b="1" dirty="0" smtClean="0">
                <a:solidFill>
                  <a:schemeClr val="tx1">
                    <a:lumMod val="85000"/>
                    <a:lumOff val="15000"/>
                  </a:schemeClr>
                </a:solidFill>
              </a:rPr>
              <a:t> de </a:t>
            </a:r>
            <a:r>
              <a:rPr lang="en-IN" sz="1600" b="1" dirty="0" err="1" smtClean="0">
                <a:solidFill>
                  <a:schemeClr val="tx1">
                    <a:lumMod val="85000"/>
                    <a:lumOff val="15000"/>
                  </a:schemeClr>
                </a:solidFill>
              </a:rPr>
              <a:t>inovación</a:t>
            </a:r>
            <a:endParaRPr lang="en-IN" sz="1600" b="1" dirty="0">
              <a:solidFill>
                <a:schemeClr val="tx1">
                  <a:lumMod val="85000"/>
                  <a:lumOff val="15000"/>
                </a:schemeClr>
              </a:solidFill>
            </a:endParaRPr>
          </a:p>
        </p:txBody>
      </p:sp>
      <p:sp>
        <p:nvSpPr>
          <p:cNvPr id="18" name="Oval 17"/>
          <p:cNvSpPr/>
          <p:nvPr/>
        </p:nvSpPr>
        <p:spPr>
          <a:xfrm>
            <a:off x="3362152" y="4475231"/>
            <a:ext cx="1619787" cy="1723936"/>
          </a:xfrm>
          <a:prstGeom prst="ellipse">
            <a:avLst/>
          </a:prstGeom>
          <a:solidFill>
            <a:srgbClr val="FFE600"/>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600" b="1" dirty="0" err="1" smtClean="0">
                <a:solidFill>
                  <a:schemeClr val="tx1">
                    <a:lumMod val="85000"/>
                    <a:lumOff val="15000"/>
                  </a:schemeClr>
                </a:solidFill>
              </a:rPr>
              <a:t>Tendencias</a:t>
            </a:r>
            <a:r>
              <a:rPr lang="en-IN" sz="1600" b="1" dirty="0" smtClean="0">
                <a:solidFill>
                  <a:schemeClr val="tx1">
                    <a:lumMod val="85000"/>
                    <a:lumOff val="15000"/>
                  </a:schemeClr>
                </a:solidFill>
              </a:rPr>
              <a:t> con un </a:t>
            </a:r>
            <a:r>
              <a:rPr lang="en-IN" sz="1600" b="1" dirty="0" err="1" smtClean="0">
                <a:solidFill>
                  <a:schemeClr val="tx1">
                    <a:lumMod val="85000"/>
                    <a:lumOff val="15000"/>
                  </a:schemeClr>
                </a:solidFill>
              </a:rPr>
              <a:t>impacto</a:t>
            </a:r>
            <a:r>
              <a:rPr lang="en-IN" sz="1600" b="1" dirty="0" smtClean="0">
                <a:solidFill>
                  <a:schemeClr val="tx1">
                    <a:lumMod val="85000"/>
                    <a:lumOff val="15000"/>
                  </a:schemeClr>
                </a:solidFill>
              </a:rPr>
              <a:t> </a:t>
            </a:r>
            <a:r>
              <a:rPr lang="en-IN" sz="1600" b="1" dirty="0" err="1" smtClean="0">
                <a:solidFill>
                  <a:schemeClr val="tx1">
                    <a:lumMod val="85000"/>
                    <a:lumOff val="15000"/>
                  </a:schemeClr>
                </a:solidFill>
              </a:rPr>
              <a:t>significativo</a:t>
            </a:r>
            <a:r>
              <a:rPr lang="en-IN" sz="1600" b="1" dirty="0" smtClean="0">
                <a:solidFill>
                  <a:schemeClr val="tx1">
                    <a:lumMod val="85000"/>
                    <a:lumOff val="15000"/>
                  </a:schemeClr>
                </a:solidFill>
              </a:rPr>
              <a:t> de </a:t>
            </a:r>
            <a:r>
              <a:rPr lang="en-IN" sz="1600" b="1" dirty="0" err="1" smtClean="0">
                <a:solidFill>
                  <a:schemeClr val="tx1">
                    <a:lumMod val="85000"/>
                    <a:lumOff val="15000"/>
                  </a:schemeClr>
                </a:solidFill>
              </a:rPr>
              <a:t>inovación</a:t>
            </a:r>
            <a:endParaRPr lang="en-IN" sz="1600" b="1" dirty="0" smtClean="0">
              <a:solidFill>
                <a:schemeClr val="tx1">
                  <a:lumMod val="85000"/>
                  <a:lumOff val="15000"/>
                </a:schemeClr>
              </a:solidFill>
            </a:endParaRPr>
          </a:p>
        </p:txBody>
      </p:sp>
      <p:sp>
        <p:nvSpPr>
          <p:cNvPr id="19" name="TextBox 18"/>
          <p:cNvSpPr txBox="1"/>
          <p:nvPr/>
        </p:nvSpPr>
        <p:spPr>
          <a:xfrm>
            <a:off x="5688357" y="1995834"/>
            <a:ext cx="2848359" cy="1578160"/>
          </a:xfrm>
          <a:prstGeom prst="rect">
            <a:avLst/>
          </a:prstGeom>
          <a:noFill/>
        </p:spPr>
        <p:txBody>
          <a:bodyPr wrap="square" lIns="0" tIns="0" rIns="0" bIns="0" rtlCol="0">
            <a:noAutofit/>
          </a:bodyPr>
          <a:lstStyle/>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Automatización</a:t>
            </a:r>
            <a:endParaRPr lang="en-AU" sz="1600" dirty="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Reducción</a:t>
            </a:r>
            <a:r>
              <a:rPr lang="en-AU" sz="1600" dirty="0" smtClean="0">
                <a:solidFill>
                  <a:schemeClr val="tx1">
                    <a:lumMod val="75000"/>
                    <a:lumOff val="25000"/>
                  </a:schemeClr>
                </a:solidFill>
                <a:latin typeface="+mj-lt"/>
              </a:rPr>
              <a:t> del </a:t>
            </a:r>
            <a:r>
              <a:rPr lang="en-AU" sz="1600" dirty="0" err="1" smtClean="0">
                <a:solidFill>
                  <a:schemeClr val="tx1">
                    <a:lumMod val="75000"/>
                    <a:lumOff val="25000"/>
                  </a:schemeClr>
                </a:solidFill>
                <a:latin typeface="+mj-lt"/>
              </a:rPr>
              <a:t>consumo</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energía</a:t>
            </a:r>
            <a:endParaRPr lang="en-AU" sz="1600" dirty="0" smtClean="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Extracción</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recursos</a:t>
            </a:r>
            <a:endParaRPr lang="en-AU" sz="1600" dirty="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a:solidFill>
                  <a:schemeClr val="tx1">
                    <a:lumMod val="75000"/>
                    <a:lumOff val="25000"/>
                  </a:schemeClr>
                </a:solidFill>
                <a:latin typeface="+mj-lt"/>
              </a:rPr>
              <a:t>Data and </a:t>
            </a:r>
            <a:r>
              <a:rPr lang="en-AU" sz="1600" dirty="0" err="1" smtClean="0">
                <a:solidFill>
                  <a:schemeClr val="tx1">
                    <a:lumMod val="75000"/>
                    <a:lumOff val="25000"/>
                  </a:schemeClr>
                </a:solidFill>
                <a:latin typeface="+mj-lt"/>
              </a:rPr>
              <a:t>análisis</a:t>
            </a:r>
            <a:endParaRPr lang="en-AU" sz="1600" dirty="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Procedimiento</a:t>
            </a:r>
            <a:r>
              <a:rPr lang="en-AU" sz="1600" dirty="0" smtClean="0">
                <a:solidFill>
                  <a:schemeClr val="tx1">
                    <a:lumMod val="75000"/>
                    <a:lumOff val="25000"/>
                  </a:schemeClr>
                </a:solidFill>
                <a:latin typeface="+mj-lt"/>
              </a:rPr>
              <a:t>/</a:t>
            </a:r>
            <a:r>
              <a:rPr lang="en-AU" sz="1600" dirty="0" err="1" smtClean="0">
                <a:solidFill>
                  <a:schemeClr val="tx1">
                    <a:lumMod val="75000"/>
                    <a:lumOff val="25000"/>
                  </a:schemeClr>
                </a:solidFill>
                <a:latin typeface="+mj-lt"/>
              </a:rPr>
              <a:t>tratamiento</a:t>
            </a:r>
            <a:r>
              <a:rPr lang="en-AU" sz="1600" dirty="0" smtClean="0">
                <a:solidFill>
                  <a:schemeClr val="tx1">
                    <a:lumMod val="75000"/>
                    <a:lumOff val="25000"/>
                  </a:schemeClr>
                </a:solidFill>
                <a:latin typeface="+mj-lt"/>
              </a:rPr>
              <a:t> </a:t>
            </a:r>
            <a:endParaRPr lang="en-AU" sz="1600" dirty="0">
              <a:solidFill>
                <a:schemeClr val="tx1">
                  <a:lumMod val="75000"/>
                  <a:lumOff val="25000"/>
                </a:schemeClr>
              </a:solidFill>
              <a:latin typeface="+mj-lt"/>
            </a:endParaRPr>
          </a:p>
        </p:txBody>
      </p:sp>
      <p:sp>
        <p:nvSpPr>
          <p:cNvPr id="20" name="TextBox 19"/>
          <p:cNvSpPr txBox="1"/>
          <p:nvPr/>
        </p:nvSpPr>
        <p:spPr>
          <a:xfrm>
            <a:off x="5688356" y="4420959"/>
            <a:ext cx="2848359" cy="1262347"/>
          </a:xfrm>
          <a:prstGeom prst="rect">
            <a:avLst/>
          </a:prstGeom>
          <a:noFill/>
        </p:spPr>
        <p:txBody>
          <a:bodyPr wrap="square" lIns="0" tIns="0" rIns="0" bIns="0" rtlCol="0">
            <a:noAutofit/>
          </a:bodyPr>
          <a:lstStyle/>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Disminución</a:t>
            </a:r>
            <a:r>
              <a:rPr lang="en-AU" sz="1600" dirty="0" smtClean="0">
                <a:solidFill>
                  <a:schemeClr val="tx1">
                    <a:lumMod val="75000"/>
                    <a:lumOff val="25000"/>
                  </a:schemeClr>
                </a:solidFill>
                <a:latin typeface="+mj-lt"/>
              </a:rPr>
              <a:t> de los </a:t>
            </a:r>
            <a:r>
              <a:rPr lang="en-AU" sz="1600" dirty="0" err="1" smtClean="0">
                <a:solidFill>
                  <a:schemeClr val="tx1">
                    <a:lumMod val="75000"/>
                    <a:lumOff val="25000"/>
                  </a:schemeClr>
                </a:solidFill>
                <a:latin typeface="+mj-lt"/>
              </a:rPr>
              <a:t>grados</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cuerpo</a:t>
            </a:r>
            <a:r>
              <a:rPr lang="en-AU" sz="1600" dirty="0" smtClean="0">
                <a:solidFill>
                  <a:schemeClr val="tx1">
                    <a:lumMod val="75000"/>
                    <a:lumOff val="25000"/>
                  </a:schemeClr>
                </a:solidFill>
                <a:latin typeface="+mj-lt"/>
              </a:rPr>
              <a:t> mineral</a:t>
            </a: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Aumento</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minería</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en</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lugares</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difíciles</a:t>
            </a:r>
            <a:endParaRPr lang="en-AU" sz="1600" dirty="0" smtClean="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Costos</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energía</a:t>
            </a:r>
            <a:r>
              <a:rPr lang="en-AU" sz="1600" dirty="0" smtClean="0">
                <a:solidFill>
                  <a:schemeClr val="tx1">
                    <a:lumMod val="75000"/>
                    <a:lumOff val="25000"/>
                  </a:schemeClr>
                </a:solidFill>
                <a:latin typeface="+mj-lt"/>
              </a:rPr>
              <a:t> y </a:t>
            </a:r>
            <a:r>
              <a:rPr lang="en-AU" sz="1600" dirty="0" err="1" smtClean="0">
                <a:solidFill>
                  <a:schemeClr val="tx1">
                    <a:lumMod val="75000"/>
                    <a:lumOff val="25000"/>
                  </a:schemeClr>
                </a:solidFill>
                <a:latin typeface="+mj-lt"/>
              </a:rPr>
              <a:t>disponibilidad</a:t>
            </a:r>
            <a:endParaRPr lang="en-AU" sz="1600" dirty="0" smtClean="0">
              <a:solidFill>
                <a:schemeClr val="tx1">
                  <a:lumMod val="75000"/>
                  <a:lumOff val="25000"/>
                </a:schemeClr>
              </a:solidFill>
              <a:latin typeface="+mj-lt"/>
            </a:endParaRPr>
          </a:p>
          <a:p>
            <a:pPr>
              <a:spcBef>
                <a:spcPts val="350"/>
              </a:spcBef>
              <a:spcAft>
                <a:spcPts val="350"/>
              </a:spcAft>
              <a:buClr>
                <a:schemeClr val="accent2"/>
              </a:buClr>
              <a:buSzPct val="70000"/>
            </a:pPr>
            <a:r>
              <a:rPr lang="en-AU" sz="1600" dirty="0" err="1" smtClean="0">
                <a:solidFill>
                  <a:schemeClr val="tx1">
                    <a:lumMod val="75000"/>
                    <a:lumOff val="25000"/>
                  </a:schemeClr>
                </a:solidFill>
                <a:latin typeface="+mj-lt"/>
              </a:rPr>
              <a:t>Aumento</a:t>
            </a:r>
            <a:r>
              <a:rPr lang="en-AU" sz="1600" dirty="0" smtClean="0">
                <a:solidFill>
                  <a:schemeClr val="tx1">
                    <a:lumMod val="75000"/>
                    <a:lumOff val="25000"/>
                  </a:schemeClr>
                </a:solidFill>
                <a:latin typeface="+mj-lt"/>
              </a:rPr>
              <a:t> de </a:t>
            </a:r>
            <a:r>
              <a:rPr lang="en-AU" sz="1600" dirty="0" err="1" smtClean="0">
                <a:solidFill>
                  <a:schemeClr val="tx1">
                    <a:lumMod val="75000"/>
                    <a:lumOff val="25000"/>
                  </a:schemeClr>
                </a:solidFill>
                <a:latin typeface="+mj-lt"/>
              </a:rPr>
              <a:t>complejidad</a:t>
            </a:r>
            <a:r>
              <a:rPr lang="en-AU" sz="1600" dirty="0" smtClean="0">
                <a:solidFill>
                  <a:schemeClr val="tx1">
                    <a:lumMod val="75000"/>
                    <a:lumOff val="25000"/>
                  </a:schemeClr>
                </a:solidFill>
                <a:latin typeface="+mj-lt"/>
              </a:rPr>
              <a:t> </a:t>
            </a:r>
            <a:r>
              <a:rPr lang="en-AU" sz="1600" dirty="0" err="1" smtClean="0">
                <a:solidFill>
                  <a:schemeClr val="tx1">
                    <a:lumMod val="75000"/>
                    <a:lumOff val="25000"/>
                  </a:schemeClr>
                </a:solidFill>
                <a:latin typeface="+mj-lt"/>
              </a:rPr>
              <a:t>operacional</a:t>
            </a:r>
            <a:endParaRPr lang="en-AU" sz="1600" dirty="0">
              <a:solidFill>
                <a:schemeClr val="tx1">
                  <a:lumMod val="75000"/>
                  <a:lumOff val="25000"/>
                </a:schemeClr>
              </a:solidFill>
              <a:latin typeface="+mj-lt"/>
            </a:endParaRPr>
          </a:p>
        </p:txBody>
      </p:sp>
      <p:sp>
        <p:nvSpPr>
          <p:cNvPr id="21" name="Rectangle 20"/>
          <p:cNvSpPr/>
          <p:nvPr/>
        </p:nvSpPr>
        <p:spPr>
          <a:xfrm>
            <a:off x="5358492" y="1972300"/>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1</a:t>
            </a:r>
          </a:p>
        </p:txBody>
      </p:sp>
      <p:sp>
        <p:nvSpPr>
          <p:cNvPr id="22" name="Rectangle 21"/>
          <p:cNvSpPr/>
          <p:nvPr/>
        </p:nvSpPr>
        <p:spPr>
          <a:xfrm>
            <a:off x="5358492" y="2329614"/>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2</a:t>
            </a:r>
          </a:p>
        </p:txBody>
      </p:sp>
      <p:sp>
        <p:nvSpPr>
          <p:cNvPr id="23" name="Rectangle 22"/>
          <p:cNvSpPr/>
          <p:nvPr/>
        </p:nvSpPr>
        <p:spPr>
          <a:xfrm>
            <a:off x="5358492" y="2661527"/>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3</a:t>
            </a:r>
          </a:p>
        </p:txBody>
      </p:sp>
      <p:sp>
        <p:nvSpPr>
          <p:cNvPr id="24" name="Rectangle 23"/>
          <p:cNvSpPr/>
          <p:nvPr/>
        </p:nvSpPr>
        <p:spPr>
          <a:xfrm>
            <a:off x="5358492" y="3006141"/>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4</a:t>
            </a:r>
          </a:p>
        </p:txBody>
      </p:sp>
      <p:sp>
        <p:nvSpPr>
          <p:cNvPr id="25" name="Rectangle 24"/>
          <p:cNvSpPr/>
          <p:nvPr/>
        </p:nvSpPr>
        <p:spPr>
          <a:xfrm>
            <a:off x="5358492" y="3338056"/>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5</a:t>
            </a:r>
          </a:p>
        </p:txBody>
      </p:sp>
      <p:sp>
        <p:nvSpPr>
          <p:cNvPr id="26" name="Rectangle 25"/>
          <p:cNvSpPr/>
          <p:nvPr/>
        </p:nvSpPr>
        <p:spPr>
          <a:xfrm>
            <a:off x="5358492" y="4519195"/>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1</a:t>
            </a:r>
          </a:p>
        </p:txBody>
      </p:sp>
      <p:sp>
        <p:nvSpPr>
          <p:cNvPr id="27" name="Rectangle 26"/>
          <p:cNvSpPr/>
          <p:nvPr/>
        </p:nvSpPr>
        <p:spPr>
          <a:xfrm>
            <a:off x="5358492" y="5126406"/>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2</a:t>
            </a:r>
          </a:p>
        </p:txBody>
      </p:sp>
      <p:sp>
        <p:nvSpPr>
          <p:cNvPr id="28" name="Rectangle 27"/>
          <p:cNvSpPr/>
          <p:nvPr/>
        </p:nvSpPr>
        <p:spPr>
          <a:xfrm>
            <a:off x="5358492" y="5674320"/>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3</a:t>
            </a:r>
          </a:p>
        </p:txBody>
      </p:sp>
      <p:sp>
        <p:nvSpPr>
          <p:cNvPr id="29" name="Rectangle 28"/>
          <p:cNvSpPr/>
          <p:nvPr/>
        </p:nvSpPr>
        <p:spPr>
          <a:xfrm>
            <a:off x="5391284" y="6251372"/>
            <a:ext cx="236340" cy="251536"/>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IN" sz="1200" b="1" dirty="0">
                <a:solidFill>
                  <a:schemeClr val="tx2"/>
                </a:solidFill>
              </a:rPr>
              <a:t>4</a:t>
            </a:r>
          </a:p>
        </p:txBody>
      </p:sp>
      <p:sp>
        <p:nvSpPr>
          <p:cNvPr id="31"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32"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35952345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Compañías</a:t>
            </a:r>
            <a:r>
              <a:rPr lang="en-GB" dirty="0" smtClean="0"/>
              <a:t> </a:t>
            </a:r>
            <a:r>
              <a:rPr lang="en-GB" dirty="0" err="1" smtClean="0"/>
              <a:t>existosas</a:t>
            </a:r>
            <a:endParaRPr lang="en-GB" dirty="0"/>
          </a:p>
        </p:txBody>
      </p:sp>
      <p:sp>
        <p:nvSpPr>
          <p:cNvPr id="13" name="Date Placeholder 12"/>
          <p:cNvSpPr>
            <a:spLocks noGrp="1"/>
          </p:cNvSpPr>
          <p:nvPr>
            <p:ph type="dt" sz="half" idx="2"/>
          </p:nvPr>
        </p:nvSpPr>
        <p:spPr/>
        <p:txBody>
          <a:bodyPr/>
          <a:lstStyle/>
          <a:p>
            <a:r>
              <a:rPr lang="en-US" dirty="0" smtClean="0"/>
              <a:t>June 2015</a:t>
            </a:r>
            <a:endParaRPr lang="en-US" dirty="0"/>
          </a:p>
        </p:txBody>
      </p:sp>
      <p:sp>
        <p:nvSpPr>
          <p:cNvPr id="4" name="Content Placeholder 3"/>
          <p:cNvSpPr>
            <a:spLocks noGrp="1"/>
          </p:cNvSpPr>
          <p:nvPr>
            <p:ph idx="1"/>
          </p:nvPr>
        </p:nvSpPr>
        <p:spPr>
          <a:xfrm>
            <a:off x="454024" y="1251427"/>
            <a:ext cx="8232776" cy="3215066"/>
          </a:xfrm>
        </p:spPr>
        <p:txBody>
          <a:bodyPr/>
          <a:lstStyle/>
          <a:p>
            <a:pPr lvl="0"/>
            <a:r>
              <a:rPr lang="en-AU" dirty="0" err="1" smtClean="0"/>
              <a:t>Alinean</a:t>
            </a:r>
            <a:r>
              <a:rPr lang="en-AU" dirty="0" smtClean="0"/>
              <a:t> </a:t>
            </a:r>
            <a:r>
              <a:rPr lang="en-AU" dirty="0" err="1" smtClean="0"/>
              <a:t>su</a:t>
            </a:r>
            <a:r>
              <a:rPr lang="en-AU" dirty="0" smtClean="0"/>
              <a:t> </a:t>
            </a:r>
            <a:r>
              <a:rPr lang="en-AU" dirty="0" err="1" smtClean="0"/>
              <a:t>programa</a:t>
            </a:r>
            <a:r>
              <a:rPr lang="en-AU" dirty="0" smtClean="0"/>
              <a:t> de </a:t>
            </a:r>
            <a:r>
              <a:rPr lang="en-AU" dirty="0" err="1" smtClean="0"/>
              <a:t>inovación</a:t>
            </a:r>
            <a:r>
              <a:rPr lang="en-AU" dirty="0" smtClean="0"/>
              <a:t> a la </a:t>
            </a:r>
            <a:r>
              <a:rPr lang="en-AU" dirty="0" err="1" smtClean="0"/>
              <a:t>estrategia</a:t>
            </a:r>
            <a:endParaRPr lang="en-AU" dirty="0" smtClean="0"/>
          </a:p>
          <a:p>
            <a:pPr lvl="0"/>
            <a:r>
              <a:rPr lang="en-AU" dirty="0" err="1" smtClean="0"/>
              <a:t>Tienen</a:t>
            </a:r>
            <a:r>
              <a:rPr lang="en-AU" dirty="0" smtClean="0"/>
              <a:t> la </a:t>
            </a:r>
            <a:r>
              <a:rPr lang="en-AU" dirty="0" err="1" smtClean="0"/>
              <a:t>estructura</a:t>
            </a:r>
            <a:r>
              <a:rPr lang="en-AU" dirty="0" smtClean="0"/>
              <a:t>, </a:t>
            </a:r>
            <a:r>
              <a:rPr lang="en-AU" dirty="0" err="1" smtClean="0"/>
              <a:t>sistemas</a:t>
            </a:r>
            <a:r>
              <a:rPr lang="en-AU" dirty="0" smtClean="0"/>
              <a:t>, y </a:t>
            </a:r>
            <a:r>
              <a:rPr lang="en-AU" dirty="0" err="1" smtClean="0"/>
              <a:t>procesos</a:t>
            </a:r>
            <a:r>
              <a:rPr lang="en-AU" dirty="0" smtClean="0"/>
              <a:t> </a:t>
            </a:r>
            <a:r>
              <a:rPr lang="en-AU" dirty="0" err="1" smtClean="0"/>
              <a:t>correctos</a:t>
            </a:r>
            <a:endParaRPr lang="en-AU" dirty="0" smtClean="0"/>
          </a:p>
          <a:p>
            <a:pPr lvl="0"/>
            <a:r>
              <a:rPr lang="en-AU" dirty="0" smtClean="0"/>
              <a:t>No se </a:t>
            </a:r>
            <a:r>
              <a:rPr lang="en-AU" dirty="0" err="1" smtClean="0"/>
              <a:t>enfocan</a:t>
            </a:r>
            <a:r>
              <a:rPr lang="en-AU" dirty="0" smtClean="0"/>
              <a:t> solo en </a:t>
            </a:r>
            <a:r>
              <a:rPr lang="en-AU" dirty="0" err="1" smtClean="0"/>
              <a:t>tecnologia</a:t>
            </a:r>
            <a:r>
              <a:rPr lang="en-AU" dirty="0"/>
              <a:t> </a:t>
            </a:r>
          </a:p>
          <a:p>
            <a:pPr lvl="0"/>
            <a:r>
              <a:rPr lang="en-AU" dirty="0" err="1" smtClean="0"/>
              <a:t>Aplican</a:t>
            </a:r>
            <a:r>
              <a:rPr lang="en-AU" dirty="0" smtClean="0"/>
              <a:t> </a:t>
            </a:r>
            <a:r>
              <a:rPr lang="en-AU" dirty="0" err="1" smtClean="0"/>
              <a:t>gestión</a:t>
            </a:r>
            <a:r>
              <a:rPr lang="en-AU" dirty="0" smtClean="0"/>
              <a:t> de </a:t>
            </a:r>
            <a:r>
              <a:rPr lang="en-AU" dirty="0" err="1" smtClean="0"/>
              <a:t>cambio</a:t>
            </a:r>
            <a:r>
              <a:rPr lang="en-AU" dirty="0" smtClean="0"/>
              <a:t> </a:t>
            </a:r>
            <a:r>
              <a:rPr lang="en-AU" dirty="0" err="1" smtClean="0"/>
              <a:t>comprensivo</a:t>
            </a:r>
            <a:endParaRPr lang="en-AU" dirty="0" smtClean="0"/>
          </a:p>
          <a:p>
            <a:pPr lvl="0"/>
            <a:r>
              <a:rPr lang="en-AU" dirty="0" err="1" smtClean="0"/>
              <a:t>Colaboran</a:t>
            </a:r>
            <a:endParaRPr lang="en-AU" dirty="0" smtClean="0"/>
          </a:p>
          <a:p>
            <a:pPr lvl="0"/>
            <a:r>
              <a:rPr lang="en-AU" dirty="0" smtClean="0"/>
              <a:t>El </a:t>
            </a:r>
            <a:r>
              <a:rPr lang="en-AU" dirty="0" err="1" smtClean="0"/>
              <a:t>foco</a:t>
            </a:r>
            <a:r>
              <a:rPr lang="en-AU" dirty="0" smtClean="0"/>
              <a:t> en </a:t>
            </a:r>
            <a:r>
              <a:rPr lang="en-AU" dirty="0" err="1" smtClean="0"/>
              <a:t>inovación</a:t>
            </a:r>
            <a:r>
              <a:rPr lang="en-AU" dirty="0" smtClean="0"/>
              <a:t> </a:t>
            </a:r>
            <a:r>
              <a:rPr lang="en-AU" dirty="0" err="1" smtClean="0"/>
              <a:t>es</a:t>
            </a:r>
            <a:r>
              <a:rPr lang="en-AU" dirty="0" smtClean="0"/>
              <a:t> a largo </a:t>
            </a:r>
            <a:r>
              <a:rPr lang="en-AU" dirty="0" err="1" smtClean="0"/>
              <a:t>plazo</a:t>
            </a:r>
            <a:endParaRPr lang="en-AU" dirty="0" smtClean="0"/>
          </a:p>
        </p:txBody>
      </p:sp>
      <p:sp>
        <p:nvSpPr>
          <p:cNvPr id="6"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in 2015-16</a:t>
            </a:r>
            <a:endParaRPr lang="en-GB" dirty="0"/>
          </a:p>
        </p:txBody>
      </p:sp>
    </p:spTree>
    <p:extLst>
      <p:ext uri="{BB962C8B-B14F-4D97-AF65-F5344CB8AC3E}">
        <p14:creationId xmlns:p14="http://schemas.microsoft.com/office/powerpoint/2010/main" val="1779596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chemeClr val="bg2"/>
                </a:solidFill>
              </a:rPr>
              <a:t>Rompiendo</a:t>
            </a:r>
            <a:r>
              <a:rPr lang="en-GB" dirty="0" smtClean="0">
                <a:solidFill>
                  <a:schemeClr val="bg2"/>
                </a:solidFill>
              </a:rPr>
              <a:t> el </a:t>
            </a:r>
            <a:r>
              <a:rPr lang="en-GB" dirty="0" err="1" smtClean="0">
                <a:solidFill>
                  <a:schemeClr val="bg2"/>
                </a:solidFill>
              </a:rPr>
              <a:t>ciclo</a:t>
            </a:r>
            <a:r>
              <a:rPr lang="en-GB" dirty="0" smtClean="0">
                <a:solidFill>
                  <a:schemeClr val="bg2"/>
                </a:solidFill>
              </a:rPr>
              <a:t> – </a:t>
            </a:r>
            <a:r>
              <a:rPr lang="en-GB" dirty="0" err="1" smtClean="0">
                <a:solidFill>
                  <a:schemeClr val="bg2"/>
                </a:solidFill>
              </a:rPr>
              <a:t>comprar</a:t>
            </a:r>
            <a:r>
              <a:rPr lang="en-GB" dirty="0" smtClean="0">
                <a:solidFill>
                  <a:schemeClr val="bg2"/>
                </a:solidFill>
              </a:rPr>
              <a:t>, </a:t>
            </a:r>
            <a:r>
              <a:rPr lang="en-GB" dirty="0" err="1" smtClean="0">
                <a:solidFill>
                  <a:schemeClr val="bg2"/>
                </a:solidFill>
              </a:rPr>
              <a:t>construir</a:t>
            </a:r>
            <a:r>
              <a:rPr lang="en-GB" dirty="0" smtClean="0">
                <a:solidFill>
                  <a:schemeClr val="bg2"/>
                </a:solidFill>
              </a:rPr>
              <a:t> o </a:t>
            </a:r>
            <a:r>
              <a:rPr lang="en-GB" dirty="0" err="1" smtClean="0">
                <a:solidFill>
                  <a:schemeClr val="bg2"/>
                </a:solidFill>
              </a:rPr>
              <a:t>retornar</a:t>
            </a:r>
            <a:endParaRPr lang="en-GB" dirty="0">
              <a:solidFill>
                <a:schemeClr val="bg2"/>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3955313"/>
            <a:ext cx="2661071" cy="1818166"/>
          </a:xfrm>
          <a:prstGeom prst="rect">
            <a:avLst/>
          </a:prstGeom>
        </p:spPr>
      </p:pic>
      <p:sp>
        <p:nvSpPr>
          <p:cNvPr id="11" name="TextBox 10"/>
          <p:cNvSpPr txBox="1"/>
          <p:nvPr/>
        </p:nvSpPr>
        <p:spPr>
          <a:xfrm>
            <a:off x="0" y="935219"/>
            <a:ext cx="9144000" cy="646331"/>
          </a:xfrm>
          <a:prstGeom prst="rect">
            <a:avLst/>
          </a:prstGeom>
          <a:solidFill>
            <a:schemeClr val="accent2"/>
          </a:solidFill>
        </p:spPr>
        <p:txBody>
          <a:bodyPr wrap="square" rtlCol="0">
            <a:spAutoFit/>
          </a:bodyPr>
          <a:lstStyle/>
          <a:p>
            <a:pPr algn="ctr">
              <a:spcAft>
                <a:spcPts val="600"/>
              </a:spcAft>
              <a:buClr>
                <a:schemeClr val="accent2"/>
              </a:buClr>
            </a:pPr>
            <a:r>
              <a:rPr lang="en-GB" b="1" dirty="0" smtClean="0">
                <a:solidFill>
                  <a:schemeClr val="bg2"/>
                </a:solidFill>
              </a:rPr>
              <a:t>La </a:t>
            </a:r>
            <a:r>
              <a:rPr lang="en-GB" b="1" dirty="0" err="1" smtClean="0">
                <a:solidFill>
                  <a:schemeClr val="bg2"/>
                </a:solidFill>
              </a:rPr>
              <a:t>decisión</a:t>
            </a:r>
            <a:r>
              <a:rPr lang="en-GB" b="1" dirty="0" smtClean="0">
                <a:solidFill>
                  <a:schemeClr val="bg2"/>
                </a:solidFill>
              </a:rPr>
              <a:t> de “</a:t>
            </a:r>
            <a:r>
              <a:rPr lang="en-GB" b="1" dirty="0" err="1" smtClean="0">
                <a:solidFill>
                  <a:schemeClr val="bg2"/>
                </a:solidFill>
              </a:rPr>
              <a:t>comprar</a:t>
            </a:r>
            <a:r>
              <a:rPr lang="en-GB" b="1" dirty="0" smtClean="0">
                <a:solidFill>
                  <a:schemeClr val="bg2"/>
                </a:solidFill>
              </a:rPr>
              <a:t>” </a:t>
            </a:r>
            <a:r>
              <a:rPr lang="en-GB" b="1" dirty="0" err="1" smtClean="0">
                <a:solidFill>
                  <a:schemeClr val="bg2"/>
                </a:solidFill>
              </a:rPr>
              <a:t>es</a:t>
            </a:r>
            <a:r>
              <a:rPr lang="en-GB" b="1" dirty="0" smtClean="0">
                <a:solidFill>
                  <a:schemeClr val="bg2"/>
                </a:solidFill>
              </a:rPr>
              <a:t> </a:t>
            </a:r>
            <a:r>
              <a:rPr lang="en-GB" b="1" dirty="0" err="1" smtClean="0">
                <a:solidFill>
                  <a:schemeClr val="bg2"/>
                </a:solidFill>
              </a:rPr>
              <a:t>valiente</a:t>
            </a:r>
            <a:r>
              <a:rPr lang="en-GB" b="1" dirty="0" smtClean="0">
                <a:solidFill>
                  <a:schemeClr val="bg2"/>
                </a:solidFill>
              </a:rPr>
              <a:t> en </a:t>
            </a:r>
            <a:r>
              <a:rPr lang="en-GB" b="1" dirty="0" err="1" smtClean="0">
                <a:solidFill>
                  <a:schemeClr val="bg2"/>
                </a:solidFill>
              </a:rPr>
              <a:t>este</a:t>
            </a:r>
            <a:r>
              <a:rPr lang="en-GB" b="1" dirty="0" smtClean="0">
                <a:solidFill>
                  <a:schemeClr val="bg2"/>
                </a:solidFill>
              </a:rPr>
              <a:t> </a:t>
            </a:r>
            <a:r>
              <a:rPr lang="en-GB" b="1" dirty="0" err="1" smtClean="0">
                <a:solidFill>
                  <a:schemeClr val="bg2"/>
                </a:solidFill>
              </a:rPr>
              <a:t>mercado</a:t>
            </a:r>
            <a:r>
              <a:rPr lang="en-GB" b="1" dirty="0" smtClean="0">
                <a:solidFill>
                  <a:schemeClr val="bg2"/>
                </a:solidFill>
              </a:rPr>
              <a:t> - </a:t>
            </a:r>
            <a:r>
              <a:rPr lang="en-GB" b="1" dirty="0">
                <a:solidFill>
                  <a:schemeClr val="bg2"/>
                </a:solidFill>
              </a:rPr>
              <a:t/>
            </a:r>
            <a:br>
              <a:rPr lang="en-GB" b="1" dirty="0">
                <a:solidFill>
                  <a:schemeClr val="bg2"/>
                </a:solidFill>
              </a:rPr>
            </a:br>
            <a:r>
              <a:rPr lang="es-CL" b="1" dirty="0">
                <a:solidFill>
                  <a:schemeClr val="bg2"/>
                </a:solidFill>
              </a:rPr>
              <a:t>requiere </a:t>
            </a:r>
            <a:r>
              <a:rPr lang="es-CL" b="1" dirty="0" smtClean="0">
                <a:solidFill>
                  <a:schemeClr val="bg2"/>
                </a:solidFill>
              </a:rPr>
              <a:t>de una </a:t>
            </a:r>
            <a:r>
              <a:rPr lang="es-CL" b="1" dirty="0">
                <a:solidFill>
                  <a:schemeClr val="bg2"/>
                </a:solidFill>
              </a:rPr>
              <a:t>evaluación rigurosa de todas las opciones </a:t>
            </a:r>
            <a:r>
              <a:rPr lang="es-CL" b="1" dirty="0" smtClean="0">
                <a:solidFill>
                  <a:schemeClr val="bg2"/>
                </a:solidFill>
              </a:rPr>
              <a:t>para </a:t>
            </a:r>
            <a:r>
              <a:rPr lang="es-CL" b="1" dirty="0">
                <a:solidFill>
                  <a:schemeClr val="bg2"/>
                </a:solidFill>
              </a:rPr>
              <a:t>capital</a:t>
            </a:r>
            <a:endParaRPr lang="en-GB" b="1" dirty="0" smtClean="0">
              <a:solidFill>
                <a:schemeClr val="bg2"/>
              </a:solidFill>
            </a:endParaRPr>
          </a:p>
        </p:txBody>
      </p:sp>
      <p:sp>
        <p:nvSpPr>
          <p:cNvPr id="7" name="TextBox 6"/>
          <p:cNvSpPr txBox="1"/>
          <p:nvPr/>
        </p:nvSpPr>
        <p:spPr>
          <a:xfrm>
            <a:off x="0" y="1823759"/>
            <a:ext cx="9144000" cy="646331"/>
          </a:xfrm>
          <a:prstGeom prst="rect">
            <a:avLst/>
          </a:prstGeom>
          <a:solidFill>
            <a:schemeClr val="accent6">
              <a:lumMod val="40000"/>
              <a:lumOff val="60000"/>
            </a:schemeClr>
          </a:solidFill>
        </p:spPr>
        <p:txBody>
          <a:bodyPr wrap="square" rtlCol="0">
            <a:spAutoFit/>
          </a:bodyPr>
          <a:lstStyle>
            <a:defPPr>
              <a:defRPr lang="en-US"/>
            </a:defPPr>
            <a:lvl1pPr algn="ctr">
              <a:spcAft>
                <a:spcPts val="600"/>
              </a:spcAft>
              <a:buClr>
                <a:schemeClr val="accent2"/>
              </a:buClr>
              <a:defRPr b="1">
                <a:solidFill>
                  <a:schemeClr val="tx2"/>
                </a:solidFill>
              </a:defRPr>
            </a:lvl1pPr>
          </a:lstStyle>
          <a:p>
            <a:r>
              <a:rPr lang="es-CL" dirty="0" smtClean="0">
                <a:solidFill>
                  <a:schemeClr val="bg2"/>
                </a:solidFill>
              </a:rPr>
              <a:t>inmovilizarse </a:t>
            </a:r>
            <a:r>
              <a:rPr lang="es-CL" dirty="0">
                <a:solidFill>
                  <a:schemeClr val="bg2"/>
                </a:solidFill>
              </a:rPr>
              <a:t>no es una opción</a:t>
            </a:r>
            <a:r>
              <a:rPr lang="en-GB" dirty="0" smtClean="0">
                <a:solidFill>
                  <a:schemeClr val="bg2"/>
                </a:solidFill>
              </a:rPr>
              <a:t>. </a:t>
            </a:r>
            <a:r>
              <a:rPr lang="es-CL" dirty="0">
                <a:solidFill>
                  <a:schemeClr val="bg2"/>
                </a:solidFill>
              </a:rPr>
              <a:t>La aversión al riesgo y la disciplina de capital han obstaculizado la disponibilidad y el gasto del capital </a:t>
            </a:r>
            <a:r>
              <a:rPr lang="es-CL" dirty="0" smtClean="0">
                <a:solidFill>
                  <a:schemeClr val="bg2"/>
                </a:solidFill>
              </a:rPr>
              <a:t>para </a:t>
            </a:r>
            <a:r>
              <a:rPr lang="en-GB" dirty="0" smtClean="0">
                <a:solidFill>
                  <a:schemeClr val="bg2"/>
                </a:solidFill>
              </a:rPr>
              <a:t>“</a:t>
            </a:r>
            <a:r>
              <a:rPr lang="en-GB" dirty="0" err="1" smtClean="0">
                <a:solidFill>
                  <a:schemeClr val="bg2"/>
                </a:solidFill>
              </a:rPr>
              <a:t>construir</a:t>
            </a:r>
            <a:r>
              <a:rPr lang="en-GB" dirty="0" smtClean="0">
                <a:solidFill>
                  <a:schemeClr val="bg2"/>
                </a:solidFill>
              </a:rPr>
              <a:t>”</a:t>
            </a:r>
            <a:endParaRPr lang="en-GB" dirty="0">
              <a:solidFill>
                <a:schemeClr val="bg2"/>
              </a:solidFill>
            </a:endParaRPr>
          </a:p>
        </p:txBody>
      </p:sp>
      <p:sp>
        <p:nvSpPr>
          <p:cNvPr id="9" name="TextBox 8"/>
          <p:cNvSpPr txBox="1"/>
          <p:nvPr/>
        </p:nvSpPr>
        <p:spPr>
          <a:xfrm>
            <a:off x="0" y="2703858"/>
            <a:ext cx="9144000" cy="646331"/>
          </a:xfrm>
          <a:prstGeom prst="rect">
            <a:avLst/>
          </a:prstGeom>
          <a:solidFill>
            <a:schemeClr val="bg2"/>
          </a:solidFill>
        </p:spPr>
        <p:txBody>
          <a:bodyPr wrap="square" rtlCol="0">
            <a:spAutoFit/>
          </a:bodyPr>
          <a:lstStyle>
            <a:defPPr>
              <a:defRPr lang="en-US"/>
            </a:defPPr>
            <a:lvl1pPr algn="ctr">
              <a:spcAft>
                <a:spcPts val="600"/>
              </a:spcAft>
              <a:buClr>
                <a:schemeClr val="accent2"/>
              </a:buClr>
              <a:defRPr b="1">
                <a:solidFill>
                  <a:schemeClr val="tx2"/>
                </a:solidFill>
              </a:defRPr>
            </a:lvl1pPr>
          </a:lstStyle>
          <a:p>
            <a:r>
              <a:rPr lang="es-CL" dirty="0" smtClean="0"/>
              <a:t>Las inversionistas están </a:t>
            </a:r>
            <a:r>
              <a:rPr lang="es-CL" dirty="0"/>
              <a:t>exigiendo </a:t>
            </a:r>
            <a:r>
              <a:rPr lang="es-CL" dirty="0" smtClean="0"/>
              <a:t>mayores "retornos" en </a:t>
            </a:r>
            <a:r>
              <a:rPr lang="es-CL" dirty="0"/>
              <a:t>efectivo </a:t>
            </a:r>
            <a:r>
              <a:rPr lang="en-GB" dirty="0" smtClean="0"/>
              <a:t>- </a:t>
            </a:r>
            <a:r>
              <a:rPr lang="es-CL" dirty="0"/>
              <a:t>esto tiene </a:t>
            </a:r>
            <a:r>
              <a:rPr lang="es-CL" dirty="0" smtClean="0"/>
              <a:t>implicancias para </a:t>
            </a:r>
            <a:r>
              <a:rPr lang="es-CL" dirty="0"/>
              <a:t>los accionistas </a:t>
            </a:r>
            <a:r>
              <a:rPr lang="es-CL" dirty="0" smtClean="0"/>
              <a:t>de </a:t>
            </a:r>
            <a:r>
              <a:rPr lang="es-CL" dirty="0"/>
              <a:t>largo plazo</a:t>
            </a:r>
            <a:endParaRPr lang="en-GB"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89117" y="3983293"/>
            <a:ext cx="2697684" cy="1790185"/>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7282" y="3983293"/>
            <a:ext cx="2654829" cy="1795706"/>
          </a:xfrm>
          <a:prstGeom prst="rect">
            <a:avLst/>
          </a:prstGeom>
        </p:spPr>
      </p:pic>
      <p:sp>
        <p:nvSpPr>
          <p:cNvPr id="12" name="Footer Placeholder 3"/>
          <p:cNvSpPr>
            <a:spLocks noGrp="1"/>
          </p:cNvSpPr>
          <p:nvPr>
            <p:ph type="ftr" sz="quarter" idx="3"/>
          </p:nvPr>
        </p:nvSpPr>
        <p:spPr>
          <a:xfrm>
            <a:off x="2588400" y="6409944"/>
            <a:ext cx="3434400" cy="201168"/>
          </a:xfrm>
        </p:spPr>
        <p:txBody>
          <a:bodyPr/>
          <a:lstStyle/>
          <a:p>
            <a:r>
              <a:rPr lang="en-GB" dirty="0" smtClean="0"/>
              <a:t>Business risks facing mining &amp; metals 2015-16</a:t>
            </a:r>
            <a:endParaRPr lang="en-GB" dirty="0"/>
          </a:p>
        </p:txBody>
      </p:sp>
      <p:sp>
        <p:nvSpPr>
          <p:cNvPr id="13" name="Date Placeholder 4"/>
          <p:cNvSpPr>
            <a:spLocks noGrp="1"/>
          </p:cNvSpPr>
          <p:nvPr>
            <p:ph type="dt" sz="half" idx="2"/>
          </p:nvPr>
        </p:nvSpPr>
        <p:spPr>
          <a:xfrm>
            <a:off x="1217792" y="6409944"/>
            <a:ext cx="1188720" cy="201168"/>
          </a:xfrm>
        </p:spPr>
        <p:txBody>
          <a:bodyPr/>
          <a:lstStyle/>
          <a:p>
            <a:r>
              <a:rPr lang="en-US" dirty="0" smtClean="0"/>
              <a:t>June 2015</a:t>
            </a:r>
            <a:endParaRPr lang="en-US" dirty="0"/>
          </a:p>
        </p:txBody>
      </p:sp>
    </p:spTree>
    <p:extLst>
      <p:ext uri="{BB962C8B-B14F-4D97-AF65-F5344CB8AC3E}">
        <p14:creationId xmlns:p14="http://schemas.microsoft.com/office/powerpoint/2010/main" val="358046124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Evaluando</a:t>
            </a:r>
            <a:r>
              <a:rPr lang="en-AU" dirty="0" smtClean="0"/>
              <a:t> </a:t>
            </a:r>
            <a:r>
              <a:rPr lang="en-AU" dirty="0" err="1" smtClean="0"/>
              <a:t>las</a:t>
            </a:r>
            <a:r>
              <a:rPr lang="en-AU" dirty="0" smtClean="0"/>
              <a:t> </a:t>
            </a:r>
            <a:r>
              <a:rPr lang="en-AU" dirty="0" err="1" smtClean="0"/>
              <a:t>opciones</a:t>
            </a:r>
            <a:endParaRPr lang="en-AU" dirty="0"/>
          </a:p>
        </p:txBody>
      </p:sp>
      <p:sp>
        <p:nvSpPr>
          <p:cNvPr id="3" name="Content Placeholder 2"/>
          <p:cNvSpPr>
            <a:spLocks noGrp="1"/>
          </p:cNvSpPr>
          <p:nvPr>
            <p:ph idx="1"/>
          </p:nvPr>
        </p:nvSpPr>
        <p:spPr/>
        <p:txBody>
          <a:bodyPr/>
          <a:lstStyle/>
          <a:p>
            <a:r>
              <a:rPr lang="en-AU" i="1" dirty="0" err="1" smtClean="0"/>
              <a:t>Consolidar</a:t>
            </a:r>
            <a:r>
              <a:rPr lang="en-AU" i="1" dirty="0" smtClean="0"/>
              <a:t> </a:t>
            </a:r>
            <a:r>
              <a:rPr lang="en-AU" dirty="0" smtClean="0"/>
              <a:t>la </a:t>
            </a:r>
            <a:r>
              <a:rPr lang="en-AU" dirty="0" err="1" smtClean="0"/>
              <a:t>ventaja</a:t>
            </a:r>
            <a:r>
              <a:rPr lang="en-AU" dirty="0" smtClean="0"/>
              <a:t> </a:t>
            </a:r>
            <a:r>
              <a:rPr lang="en-AU" dirty="0" err="1" smtClean="0"/>
              <a:t>competitiva</a:t>
            </a:r>
            <a:r>
              <a:rPr lang="en-AU" dirty="0" smtClean="0"/>
              <a:t> – </a:t>
            </a:r>
            <a:r>
              <a:rPr lang="es-CL" dirty="0"/>
              <a:t>centrarse en las fortalezas </a:t>
            </a:r>
            <a:r>
              <a:rPr lang="es-CL" dirty="0" smtClean="0"/>
              <a:t>existentes</a:t>
            </a:r>
          </a:p>
          <a:p>
            <a:r>
              <a:rPr lang="en-AU" i="1" dirty="0" err="1" smtClean="0"/>
              <a:t>Adquirir</a:t>
            </a:r>
            <a:r>
              <a:rPr lang="en-AU" i="1" dirty="0" smtClean="0"/>
              <a:t> </a:t>
            </a:r>
            <a:r>
              <a:rPr lang="en-AU" dirty="0" err="1" smtClean="0"/>
              <a:t>ventaja</a:t>
            </a:r>
            <a:r>
              <a:rPr lang="en-AU" dirty="0" smtClean="0"/>
              <a:t> </a:t>
            </a:r>
            <a:r>
              <a:rPr lang="en-AU" dirty="0" err="1" smtClean="0"/>
              <a:t>competitiva</a:t>
            </a:r>
            <a:r>
              <a:rPr lang="en-AU" dirty="0" smtClean="0"/>
              <a:t> – </a:t>
            </a:r>
            <a:r>
              <a:rPr lang="es-CL" dirty="0"/>
              <a:t>impulsar el rendimiento a largo plazo a través de la adquisición de </a:t>
            </a:r>
            <a:r>
              <a:rPr lang="es-CL" dirty="0" smtClean="0"/>
              <a:t>activos </a:t>
            </a:r>
            <a:r>
              <a:rPr lang="es-CL" dirty="0"/>
              <a:t>y capacidades</a:t>
            </a:r>
            <a:endParaRPr lang="en-AU" dirty="0" smtClean="0"/>
          </a:p>
          <a:p>
            <a:r>
              <a:rPr lang="en-AU" i="1" dirty="0" err="1" smtClean="0"/>
              <a:t>Determinar</a:t>
            </a:r>
            <a:r>
              <a:rPr lang="en-AU" dirty="0" smtClean="0"/>
              <a:t> el </a:t>
            </a:r>
            <a:r>
              <a:rPr lang="en-AU" dirty="0" err="1" smtClean="0"/>
              <a:t>momento</a:t>
            </a:r>
            <a:r>
              <a:rPr lang="en-AU" dirty="0" smtClean="0"/>
              <a:t> </a:t>
            </a:r>
            <a:r>
              <a:rPr lang="en-AU" dirty="0" err="1" smtClean="0"/>
              <a:t>oportuno</a:t>
            </a:r>
            <a:r>
              <a:rPr lang="en-AU" dirty="0" smtClean="0"/>
              <a:t> – </a:t>
            </a:r>
            <a:r>
              <a:rPr lang="en-GB" sz="2800" b="1" i="1" dirty="0" err="1" smtClean="0"/>
              <a:t>ahora</a:t>
            </a:r>
            <a:r>
              <a:rPr lang="en-GB" sz="2800" b="1" i="1" dirty="0" smtClean="0"/>
              <a:t> </a:t>
            </a:r>
            <a:r>
              <a:rPr lang="en-GB" dirty="0" err="1" smtClean="0"/>
              <a:t>es</a:t>
            </a:r>
            <a:r>
              <a:rPr lang="en-GB" dirty="0" smtClean="0"/>
              <a:t> el </a:t>
            </a:r>
            <a:r>
              <a:rPr lang="en-GB" dirty="0" err="1" smtClean="0"/>
              <a:t>momento</a:t>
            </a:r>
            <a:r>
              <a:rPr lang="en-GB" dirty="0" smtClean="0"/>
              <a:t> para </a:t>
            </a:r>
            <a:r>
              <a:rPr lang="en-GB" dirty="0" err="1" smtClean="0"/>
              <a:t>comenzar</a:t>
            </a:r>
            <a:r>
              <a:rPr lang="en-GB" dirty="0" smtClean="0"/>
              <a:t> el </a:t>
            </a:r>
            <a:r>
              <a:rPr lang="en-GB" dirty="0" err="1" smtClean="0"/>
              <a:t>viaje</a:t>
            </a:r>
            <a:r>
              <a:rPr lang="en-GB" dirty="0" smtClean="0"/>
              <a:t> </a:t>
            </a:r>
            <a:r>
              <a:rPr lang="en-GB" dirty="0" err="1" smtClean="0"/>
              <a:t>hacia</a:t>
            </a:r>
            <a:r>
              <a:rPr lang="en-GB" dirty="0" smtClean="0"/>
              <a:t> el </a:t>
            </a:r>
            <a:r>
              <a:rPr lang="en-GB" dirty="0" err="1" smtClean="0"/>
              <a:t>crecimiento</a:t>
            </a:r>
            <a:r>
              <a:rPr lang="en-GB" dirty="0" smtClean="0"/>
              <a:t> </a:t>
            </a:r>
            <a:endParaRPr lang="en-AU" dirty="0" smtClean="0"/>
          </a:p>
          <a:p>
            <a:endParaRPr lang="en-AU" dirty="0"/>
          </a:p>
        </p:txBody>
      </p:sp>
      <p:sp>
        <p:nvSpPr>
          <p:cNvPr id="4" name="Footer Placeholder 3"/>
          <p:cNvSpPr>
            <a:spLocks noGrp="1"/>
          </p:cNvSpPr>
          <p:nvPr>
            <p:ph type="ftr" sz="quarter" idx="3"/>
          </p:nvPr>
        </p:nvSpPr>
        <p:spPr/>
        <p:txBody>
          <a:bodyPr/>
          <a:lstStyle/>
          <a:p>
            <a:r>
              <a:rPr lang="en-GB" dirty="0" smtClean="0"/>
              <a:t>Business risks facing mining &amp; metals 2015-16</a:t>
            </a:r>
            <a:endParaRPr lang="en-GB" dirty="0"/>
          </a:p>
        </p:txBody>
      </p:sp>
      <p:sp>
        <p:nvSpPr>
          <p:cNvPr id="5" name="Date Placeholder 4"/>
          <p:cNvSpPr>
            <a:spLocks noGrp="1"/>
          </p:cNvSpPr>
          <p:nvPr>
            <p:ph type="dt" sz="half" idx="2"/>
          </p:nvPr>
        </p:nvSpPr>
        <p:spPr/>
        <p:txBody>
          <a:bodyPr/>
          <a:lstStyle/>
          <a:p>
            <a:r>
              <a:rPr lang="en-US" dirty="0" smtClean="0"/>
              <a:t>June 2015</a:t>
            </a:r>
            <a:endParaRPr lang="en-US" dirty="0"/>
          </a:p>
        </p:txBody>
      </p:sp>
    </p:spTree>
    <p:extLst>
      <p:ext uri="{BB962C8B-B14F-4D97-AF65-F5344CB8AC3E}">
        <p14:creationId xmlns:p14="http://schemas.microsoft.com/office/powerpoint/2010/main" val="415458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a:t>2</a:t>
            </a:r>
            <a:r>
              <a:rPr lang="en-AU" dirty="0" smtClean="0"/>
              <a:t>. </a:t>
            </a:r>
            <a:r>
              <a:rPr lang="en-AU" dirty="0" err="1" smtClean="0"/>
              <a:t>Productividad</a:t>
            </a:r>
            <a:endParaRPr lang="en-AU" dirty="0"/>
          </a:p>
        </p:txBody>
      </p:sp>
      <p:sp>
        <p:nvSpPr>
          <p:cNvPr id="5" name="Date Placeholder 4"/>
          <p:cNvSpPr>
            <a:spLocks noGrp="1"/>
          </p:cNvSpPr>
          <p:nvPr>
            <p:ph type="dt" sz="half" idx="10"/>
          </p:nvPr>
        </p:nvSpPr>
        <p:spPr/>
        <p:txBody>
          <a:bodyPr/>
          <a:lstStyle/>
          <a:p>
            <a:r>
              <a:rPr lang="en-US" dirty="0" smtClean="0"/>
              <a:t>June 2015</a:t>
            </a:r>
            <a:endParaRPr lang="en-US" dirty="0"/>
          </a:p>
        </p:txBody>
      </p:sp>
      <p:sp>
        <p:nvSpPr>
          <p:cNvPr id="4" name="Footer Placeholder 3"/>
          <p:cNvSpPr>
            <a:spLocks noGrp="1"/>
          </p:cNvSpPr>
          <p:nvPr>
            <p:ph type="ftr" sz="quarter" idx="11"/>
          </p:nvPr>
        </p:nvSpPr>
        <p:spPr/>
        <p:txBody>
          <a:bodyPr/>
          <a:lstStyle/>
          <a:p>
            <a:r>
              <a:rPr lang="en-GB" dirty="0" smtClean="0"/>
              <a:t>Business risks facing mining and metals 2015-16</a:t>
            </a:r>
            <a:endParaRPr lang="en-GB" dirty="0"/>
          </a:p>
        </p:txBody>
      </p:sp>
    </p:spTree>
    <p:extLst>
      <p:ext uri="{BB962C8B-B14F-4D97-AF65-F5344CB8AC3E}">
        <p14:creationId xmlns:p14="http://schemas.microsoft.com/office/powerpoint/2010/main" val="3590894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a:t>La productividad cayó dramáticamente durante el súper ciclo</a:t>
            </a:r>
            <a:endParaRPr lang="en-AU" dirty="0"/>
          </a:p>
        </p:txBody>
      </p:sp>
      <p:sp>
        <p:nvSpPr>
          <p:cNvPr id="3" name="Content Placeholder 2"/>
          <p:cNvSpPr>
            <a:spLocks noGrp="1"/>
          </p:cNvSpPr>
          <p:nvPr>
            <p:ph idx="1"/>
          </p:nvPr>
        </p:nvSpPr>
        <p:spPr/>
        <p:txBody>
          <a:bodyPr/>
          <a:lstStyle/>
          <a:p>
            <a:r>
              <a:rPr lang="en-AU" dirty="0"/>
              <a:t>La </a:t>
            </a:r>
            <a:r>
              <a:rPr lang="en-AU" dirty="0" err="1"/>
              <a:t>productividad</a:t>
            </a:r>
            <a:r>
              <a:rPr lang="en-AU" dirty="0"/>
              <a:t> </a:t>
            </a:r>
            <a:r>
              <a:rPr lang="en-AU" dirty="0" err="1"/>
              <a:t>cayo</a:t>
            </a:r>
            <a:r>
              <a:rPr lang="en-AU" dirty="0"/>
              <a:t> a </a:t>
            </a:r>
            <a:r>
              <a:rPr lang="en-AU" dirty="0" err="1"/>
              <a:t>su</a:t>
            </a:r>
            <a:r>
              <a:rPr lang="en-AU" dirty="0"/>
              <a:t> </a:t>
            </a:r>
            <a:r>
              <a:rPr lang="en-AU" dirty="0" err="1"/>
              <a:t>menor</a:t>
            </a:r>
            <a:r>
              <a:rPr lang="en-AU" dirty="0"/>
              <a:t> </a:t>
            </a:r>
            <a:r>
              <a:rPr lang="en-AU" dirty="0" err="1"/>
              <a:t>grado</a:t>
            </a:r>
            <a:r>
              <a:rPr lang="en-AU" dirty="0"/>
              <a:t> en los </a:t>
            </a:r>
            <a:r>
              <a:rPr lang="en-AU" dirty="0" err="1"/>
              <a:t>ultimos</a:t>
            </a:r>
            <a:r>
              <a:rPr lang="en-AU" dirty="0"/>
              <a:t> 30 </a:t>
            </a:r>
            <a:r>
              <a:rPr lang="en-AU" dirty="0" err="1"/>
              <a:t>años</a:t>
            </a:r>
            <a:r>
              <a:rPr lang="en-AU" dirty="0"/>
              <a:t> </a:t>
            </a:r>
            <a:r>
              <a:rPr lang="en-AU" dirty="0" err="1"/>
              <a:t>durante</a:t>
            </a:r>
            <a:r>
              <a:rPr lang="en-AU" dirty="0"/>
              <a:t> el super </a:t>
            </a:r>
            <a:r>
              <a:rPr lang="en-AU" dirty="0" err="1"/>
              <a:t>ciclo</a:t>
            </a:r>
            <a:endParaRPr lang="en-AU" dirty="0"/>
          </a:p>
          <a:p>
            <a:r>
              <a:rPr lang="en-AU" dirty="0" smtClean="0"/>
              <a:t>Son </a:t>
            </a:r>
            <a:r>
              <a:rPr lang="en-AU" dirty="0" err="1" smtClean="0"/>
              <a:t>cuatro</a:t>
            </a:r>
            <a:r>
              <a:rPr lang="en-AU" dirty="0" smtClean="0"/>
              <a:t> </a:t>
            </a:r>
            <a:r>
              <a:rPr lang="en-AU" dirty="0" err="1" smtClean="0"/>
              <a:t>las</a:t>
            </a:r>
            <a:r>
              <a:rPr lang="en-AU" dirty="0" smtClean="0"/>
              <a:t> areas </a:t>
            </a:r>
            <a:r>
              <a:rPr lang="en-AU" dirty="0" err="1" smtClean="0"/>
              <a:t>que</a:t>
            </a:r>
            <a:r>
              <a:rPr lang="en-AU" dirty="0" smtClean="0"/>
              <a:t> </a:t>
            </a:r>
            <a:r>
              <a:rPr lang="en-AU" dirty="0" err="1" smtClean="0"/>
              <a:t>lideraron</a:t>
            </a:r>
            <a:r>
              <a:rPr lang="en-AU" dirty="0" smtClean="0"/>
              <a:t> </a:t>
            </a:r>
            <a:r>
              <a:rPr lang="en-AU" dirty="0" err="1" smtClean="0"/>
              <a:t>esta</a:t>
            </a:r>
            <a:r>
              <a:rPr lang="en-AU" dirty="0" smtClean="0"/>
              <a:t> </a:t>
            </a:r>
            <a:r>
              <a:rPr lang="en-AU" dirty="0" err="1" smtClean="0"/>
              <a:t>baja</a:t>
            </a:r>
            <a:r>
              <a:rPr lang="en-AU" dirty="0" smtClean="0"/>
              <a:t>:</a:t>
            </a:r>
          </a:p>
          <a:p>
            <a:pPr lvl="1"/>
            <a:r>
              <a:rPr lang="en-AU" dirty="0" smtClean="0"/>
              <a:t>RRHH: </a:t>
            </a:r>
            <a:r>
              <a:rPr lang="en-AU" dirty="0" err="1" smtClean="0"/>
              <a:t>durante</a:t>
            </a:r>
            <a:r>
              <a:rPr lang="en-AU" dirty="0" smtClean="0"/>
              <a:t> el super </a:t>
            </a:r>
            <a:r>
              <a:rPr lang="en-AU" dirty="0" err="1" smtClean="0"/>
              <a:t>ciclo</a:t>
            </a:r>
            <a:r>
              <a:rPr lang="en-AU" dirty="0" smtClean="0"/>
              <a:t> se </a:t>
            </a:r>
            <a:r>
              <a:rPr lang="en-AU" dirty="0" err="1" smtClean="0"/>
              <a:t>aumetaron</a:t>
            </a:r>
            <a:r>
              <a:rPr lang="en-AU" dirty="0" smtClean="0"/>
              <a:t> </a:t>
            </a:r>
            <a:r>
              <a:rPr lang="en-AU" dirty="0" err="1" smtClean="0"/>
              <a:t>las</a:t>
            </a:r>
            <a:r>
              <a:rPr lang="en-AU" dirty="0" smtClean="0"/>
              <a:t> </a:t>
            </a:r>
            <a:r>
              <a:rPr lang="en-AU" dirty="0" err="1" smtClean="0"/>
              <a:t>contrataciones</a:t>
            </a:r>
            <a:r>
              <a:rPr lang="en-AU" dirty="0" smtClean="0"/>
              <a:t> de personal sin </a:t>
            </a:r>
            <a:r>
              <a:rPr lang="en-AU" dirty="0" err="1" smtClean="0"/>
              <a:t>experiencia</a:t>
            </a:r>
            <a:endParaRPr lang="en-AU" dirty="0" smtClean="0"/>
          </a:p>
          <a:p>
            <a:pPr lvl="1"/>
            <a:r>
              <a:rPr lang="en-AU" dirty="0" err="1" smtClean="0"/>
              <a:t>Productividad</a:t>
            </a:r>
            <a:r>
              <a:rPr lang="en-AU" dirty="0" smtClean="0"/>
              <a:t> del capital: la </a:t>
            </a:r>
            <a:r>
              <a:rPr lang="en-AU" dirty="0" err="1" smtClean="0"/>
              <a:t>tasa</a:t>
            </a:r>
            <a:r>
              <a:rPr lang="en-AU" dirty="0" smtClean="0"/>
              <a:t> </a:t>
            </a:r>
            <a:r>
              <a:rPr lang="en-AU" dirty="0" err="1" smtClean="0"/>
              <a:t>promedio</a:t>
            </a:r>
            <a:r>
              <a:rPr lang="en-AU" dirty="0"/>
              <a:t> </a:t>
            </a:r>
            <a:r>
              <a:rPr lang="en-AU" dirty="0" err="1" smtClean="0"/>
              <a:t>es</a:t>
            </a:r>
            <a:r>
              <a:rPr lang="en-AU" dirty="0" smtClean="0"/>
              <a:t> de 62% </a:t>
            </a:r>
            <a:r>
              <a:rPr lang="en-AU" dirty="0" err="1" smtClean="0"/>
              <a:t>sobre</a:t>
            </a:r>
            <a:r>
              <a:rPr lang="en-AU" dirty="0" smtClean="0"/>
              <a:t> </a:t>
            </a:r>
            <a:r>
              <a:rPr lang="en-AU" dirty="0" err="1" smtClean="0"/>
              <a:t>presupuesto</a:t>
            </a:r>
            <a:r>
              <a:rPr lang="en-AU" dirty="0" smtClean="0"/>
              <a:t>,  un 50% de los </a:t>
            </a:r>
            <a:r>
              <a:rPr lang="en-AU" dirty="0" err="1" smtClean="0"/>
              <a:t>proyectos</a:t>
            </a:r>
            <a:r>
              <a:rPr lang="en-AU" dirty="0" smtClean="0"/>
              <a:t> </a:t>
            </a:r>
            <a:r>
              <a:rPr lang="en-AU" dirty="0" err="1" smtClean="0"/>
              <a:t>estan</a:t>
            </a:r>
            <a:r>
              <a:rPr lang="en-AU" dirty="0" smtClean="0"/>
              <a:t> con </a:t>
            </a:r>
            <a:r>
              <a:rPr lang="en-AU" dirty="0" err="1" smtClean="0"/>
              <a:t>demora</a:t>
            </a:r>
            <a:endParaRPr lang="en-AU" dirty="0" smtClean="0"/>
          </a:p>
          <a:p>
            <a:pPr lvl="1"/>
            <a:r>
              <a:rPr lang="en-AU" dirty="0" err="1" smtClean="0"/>
              <a:t>Materiales</a:t>
            </a:r>
            <a:r>
              <a:rPr lang="en-AU" dirty="0" smtClean="0"/>
              <a:t>: </a:t>
            </a:r>
            <a:r>
              <a:rPr lang="en-AU" dirty="0" err="1" smtClean="0"/>
              <a:t>reservas</a:t>
            </a:r>
            <a:r>
              <a:rPr lang="en-AU" dirty="0" smtClean="0"/>
              <a:t> y </a:t>
            </a:r>
            <a:r>
              <a:rPr lang="en-AU" dirty="0" err="1" smtClean="0"/>
              <a:t>grados</a:t>
            </a:r>
            <a:r>
              <a:rPr lang="en-AU" dirty="0" smtClean="0"/>
              <a:t> de mineral a la </a:t>
            </a:r>
            <a:r>
              <a:rPr lang="en-AU" dirty="0" err="1" smtClean="0"/>
              <a:t>baja</a:t>
            </a:r>
            <a:endParaRPr lang="en-AU" dirty="0" smtClean="0"/>
          </a:p>
          <a:p>
            <a:pPr lvl="1"/>
            <a:r>
              <a:rPr lang="en-AU" dirty="0" err="1" smtClean="0"/>
              <a:t>Economias</a:t>
            </a:r>
            <a:r>
              <a:rPr lang="en-AU" dirty="0" smtClean="0"/>
              <a:t> de </a:t>
            </a:r>
            <a:r>
              <a:rPr lang="en-AU" dirty="0" err="1" smtClean="0"/>
              <a:t>escala</a:t>
            </a:r>
            <a:r>
              <a:rPr lang="en-AU" dirty="0" smtClean="0"/>
              <a:t>: Los </a:t>
            </a:r>
            <a:r>
              <a:rPr lang="en-AU" dirty="0" err="1" smtClean="0"/>
              <a:t>niveles</a:t>
            </a:r>
            <a:r>
              <a:rPr lang="en-AU" dirty="0" smtClean="0"/>
              <a:t> de </a:t>
            </a:r>
            <a:r>
              <a:rPr lang="en-AU" dirty="0" err="1" smtClean="0"/>
              <a:t>productividad</a:t>
            </a:r>
            <a:r>
              <a:rPr lang="en-AU" dirty="0" smtClean="0"/>
              <a:t> </a:t>
            </a:r>
            <a:r>
              <a:rPr lang="en-AU" dirty="0" err="1" smtClean="0"/>
              <a:t>tambien</a:t>
            </a:r>
            <a:r>
              <a:rPr lang="en-AU" dirty="0" smtClean="0"/>
              <a:t> </a:t>
            </a:r>
            <a:r>
              <a:rPr lang="en-AU" dirty="0" err="1" smtClean="0"/>
              <a:t>bajan</a:t>
            </a:r>
            <a:r>
              <a:rPr lang="en-AU" dirty="0" smtClean="0"/>
              <a:t> dada la </a:t>
            </a:r>
            <a:r>
              <a:rPr lang="en-AU" dirty="0" err="1" smtClean="0"/>
              <a:t>complejidad</a:t>
            </a:r>
            <a:r>
              <a:rPr lang="en-AU" dirty="0" smtClean="0"/>
              <a:t> de </a:t>
            </a:r>
            <a:r>
              <a:rPr lang="en-AU" dirty="0" err="1" smtClean="0"/>
              <a:t>manejar</a:t>
            </a:r>
            <a:r>
              <a:rPr lang="en-AU" dirty="0" smtClean="0"/>
              <a:t> </a:t>
            </a:r>
            <a:r>
              <a:rPr lang="en-AU" dirty="0" err="1" smtClean="0"/>
              <a:t>proyectos</a:t>
            </a:r>
            <a:r>
              <a:rPr lang="en-AU" dirty="0" smtClean="0"/>
              <a:t> de </a:t>
            </a:r>
            <a:r>
              <a:rPr lang="en-AU" dirty="0" err="1" smtClean="0"/>
              <a:t>escala</a:t>
            </a:r>
            <a:r>
              <a:rPr lang="en-AU" dirty="0" smtClean="0"/>
              <a:t> </a:t>
            </a:r>
            <a:r>
              <a:rPr lang="en-AU" dirty="0" err="1" smtClean="0"/>
              <a:t>siginificativamente</a:t>
            </a:r>
            <a:r>
              <a:rPr lang="en-AU" dirty="0" smtClean="0"/>
              <a:t> </a:t>
            </a:r>
            <a:r>
              <a:rPr lang="en-AU" dirty="0" err="1" smtClean="0"/>
              <a:t>superiores</a:t>
            </a:r>
            <a:r>
              <a:rPr lang="en-AU" dirty="0" smtClean="0"/>
              <a:t>.</a:t>
            </a:r>
          </a:p>
          <a:p>
            <a:pPr lvl="1"/>
            <a:endParaRPr lang="en-AU" dirty="0" smtClean="0"/>
          </a:p>
          <a:p>
            <a:endParaRPr lang="en-AU" dirty="0"/>
          </a:p>
        </p:txBody>
      </p:sp>
      <p:sp>
        <p:nvSpPr>
          <p:cNvPr id="4" name="Footer Placeholder 3"/>
          <p:cNvSpPr>
            <a:spLocks noGrp="1"/>
          </p:cNvSpPr>
          <p:nvPr>
            <p:ph type="ftr" sz="quarter" idx="3"/>
          </p:nvPr>
        </p:nvSpPr>
        <p:spPr/>
        <p:txBody>
          <a:bodyPr/>
          <a:lstStyle/>
          <a:p>
            <a:r>
              <a:rPr lang="en-GB" dirty="0" smtClean="0"/>
              <a:t>Business risks facing mining &amp; metals 2015-16</a:t>
            </a:r>
            <a:endParaRPr lang="en-GB" dirty="0"/>
          </a:p>
        </p:txBody>
      </p:sp>
      <p:sp>
        <p:nvSpPr>
          <p:cNvPr id="5" name="Date Placeholder 4"/>
          <p:cNvSpPr>
            <a:spLocks noGrp="1"/>
          </p:cNvSpPr>
          <p:nvPr>
            <p:ph type="dt" sz="half" idx="2"/>
          </p:nvPr>
        </p:nvSpPr>
        <p:spPr/>
        <p:txBody>
          <a:bodyPr/>
          <a:lstStyle/>
          <a:p>
            <a:r>
              <a:rPr lang="en-US" dirty="0" smtClean="0"/>
              <a:t>June 2015</a:t>
            </a:r>
            <a:endParaRPr lang="en-US" dirty="0"/>
          </a:p>
        </p:txBody>
      </p:sp>
    </p:spTree>
    <p:extLst>
      <p:ext uri="{BB962C8B-B14F-4D97-AF65-F5344CB8AC3E}">
        <p14:creationId xmlns:p14="http://schemas.microsoft.com/office/powerpoint/2010/main" val="2912839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000" dirty="0" smtClean="0">
                <a:latin typeface="+mn-lt"/>
              </a:rPr>
              <a:t>El </a:t>
            </a:r>
            <a:r>
              <a:rPr lang="en-AU" sz="3000" dirty="0" err="1" smtClean="0">
                <a:latin typeface="+mn-lt"/>
              </a:rPr>
              <a:t>desafio</a:t>
            </a:r>
            <a:r>
              <a:rPr lang="en-AU" sz="3000" dirty="0" smtClean="0">
                <a:latin typeface="+mn-lt"/>
              </a:rPr>
              <a:t> de la </a:t>
            </a:r>
            <a:r>
              <a:rPr lang="en-AU" sz="3000" dirty="0" err="1" smtClean="0">
                <a:latin typeface="+mn-lt"/>
              </a:rPr>
              <a:t>productividad</a:t>
            </a:r>
            <a:endParaRPr lang="en-AU" sz="3000" dirty="0">
              <a:latin typeface="+mn-lt"/>
            </a:endParaRPr>
          </a:p>
        </p:txBody>
      </p:sp>
      <p:sp>
        <p:nvSpPr>
          <p:cNvPr id="4" name="TextBox 3"/>
          <p:cNvSpPr txBox="1"/>
          <p:nvPr/>
        </p:nvSpPr>
        <p:spPr>
          <a:xfrm>
            <a:off x="384145" y="1174140"/>
            <a:ext cx="8446734" cy="708211"/>
          </a:xfrm>
          <a:prstGeom prst="rect">
            <a:avLst/>
          </a:prstGeom>
          <a:solidFill>
            <a:schemeClr val="accent2"/>
          </a:solidFill>
        </p:spPr>
        <p:txBody>
          <a:bodyPr wrap="square" lIns="94478" tIns="94478" rIns="94478" bIns="94478" rtlCol="0" anchor="ctr" anchorCtr="0">
            <a:noAutofit/>
          </a:bodyPr>
          <a:lstStyle/>
          <a:p>
            <a:pPr algn="ctr">
              <a:spcBef>
                <a:spcPts val="175"/>
              </a:spcBef>
              <a:spcAft>
                <a:spcPts val="175"/>
              </a:spcAft>
              <a:buClr>
                <a:schemeClr val="accent2"/>
              </a:buClr>
              <a:buSzPct val="70000"/>
            </a:pPr>
            <a:r>
              <a:rPr lang="en-AU" sz="1700" dirty="0" smtClean="0">
                <a:solidFill>
                  <a:schemeClr val="tx1">
                    <a:lumMod val="85000"/>
                    <a:lumOff val="15000"/>
                  </a:schemeClr>
                </a:solidFill>
                <a:latin typeface="+mj-lt"/>
              </a:rPr>
              <a:t>“</a:t>
            </a:r>
            <a:r>
              <a:rPr lang="es-CL" sz="1700" dirty="0">
                <a:solidFill>
                  <a:schemeClr val="tx1">
                    <a:lumMod val="85000"/>
                    <a:lumOff val="15000"/>
                  </a:schemeClr>
                </a:solidFill>
                <a:latin typeface="+mj-lt"/>
              </a:rPr>
              <a:t>Las cosas se han hecho más grandes, pero no necesariamente </a:t>
            </a:r>
            <a:r>
              <a:rPr lang="es-CL" sz="1700" dirty="0" smtClean="0">
                <a:solidFill>
                  <a:schemeClr val="tx1">
                    <a:lumMod val="85000"/>
                    <a:lumOff val="15000"/>
                  </a:schemeClr>
                </a:solidFill>
                <a:latin typeface="+mj-lt"/>
              </a:rPr>
              <a:t>mejores</a:t>
            </a:r>
            <a:r>
              <a:rPr lang="en-AU" sz="1700" dirty="0" smtClean="0">
                <a:solidFill>
                  <a:schemeClr val="tx1">
                    <a:lumMod val="85000"/>
                    <a:lumOff val="15000"/>
                  </a:schemeClr>
                </a:solidFill>
                <a:latin typeface="+mj-lt"/>
              </a:rPr>
              <a:t>”</a:t>
            </a:r>
            <a:endParaRPr lang="en-AU" sz="1400" dirty="0">
              <a:solidFill>
                <a:schemeClr val="tx1">
                  <a:lumMod val="85000"/>
                  <a:lumOff val="15000"/>
                </a:schemeClr>
              </a:solidFill>
              <a:latin typeface="+mj-lt"/>
            </a:endParaRPr>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tretch/>
        </p:blipFill>
        <p:spPr bwMode="auto">
          <a:xfrm>
            <a:off x="602405" y="2490831"/>
            <a:ext cx="1701180" cy="2605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99222" y="2490831"/>
            <a:ext cx="1628044" cy="2605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Connector 7"/>
          <p:cNvCxnSpPr/>
          <p:nvPr/>
        </p:nvCxnSpPr>
        <p:spPr>
          <a:xfrm>
            <a:off x="4598756" y="2164999"/>
            <a:ext cx="0" cy="3789568"/>
          </a:xfrm>
          <a:prstGeom prst="line">
            <a:avLst/>
          </a:prstGeom>
          <a:ln w="19050">
            <a:solidFill>
              <a:schemeClr val="bg1">
                <a:lumMod val="60000"/>
                <a:lumOff val="40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30966" y="2183601"/>
            <a:ext cx="2016882" cy="3659638"/>
          </a:xfrm>
          <a:prstGeom prst="rect">
            <a:avLst/>
          </a:prstGeom>
          <a:noFill/>
        </p:spPr>
        <p:txBody>
          <a:bodyPr wrap="square" lIns="0" tIns="0" rIns="0" bIns="0" rtlCol="0">
            <a:noAutofit/>
          </a:bodyPr>
          <a:lstStyle/>
          <a:p>
            <a:pPr>
              <a:lnSpc>
                <a:spcPct val="114000"/>
              </a:lnSpc>
              <a:spcBef>
                <a:spcPts val="525"/>
              </a:spcBef>
              <a:spcAft>
                <a:spcPts val="525"/>
              </a:spcAft>
              <a:buClr>
                <a:schemeClr val="accent2"/>
              </a:buClr>
              <a:buSzPct val="70000"/>
            </a:pPr>
            <a:r>
              <a:rPr lang="en-AU" sz="1400" dirty="0" smtClean="0">
                <a:solidFill>
                  <a:schemeClr val="tx1">
                    <a:lumMod val="75000"/>
                    <a:lumOff val="25000"/>
                  </a:schemeClr>
                </a:solidFill>
                <a:latin typeface="+mj-lt"/>
              </a:rPr>
              <a:t>EY </a:t>
            </a:r>
            <a:r>
              <a:rPr lang="en-AU" sz="1400" dirty="0" err="1" smtClean="0">
                <a:solidFill>
                  <a:schemeClr val="tx1">
                    <a:lumMod val="75000"/>
                    <a:lumOff val="25000"/>
                  </a:schemeClr>
                </a:solidFill>
                <a:latin typeface="+mj-lt"/>
              </a:rPr>
              <a:t>opina</a:t>
            </a:r>
            <a:r>
              <a:rPr lang="en-AU" sz="1400" dirty="0" smtClean="0">
                <a:solidFill>
                  <a:schemeClr val="tx1">
                    <a:lumMod val="75000"/>
                    <a:lumOff val="25000"/>
                  </a:schemeClr>
                </a:solidFill>
                <a:latin typeface="+mj-lt"/>
              </a:rPr>
              <a:t>:</a:t>
            </a:r>
            <a:endParaRPr lang="en-AU" sz="1400" dirty="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smtClean="0">
                <a:solidFill>
                  <a:schemeClr val="tx1">
                    <a:lumMod val="75000"/>
                    <a:lumOff val="25000"/>
                  </a:schemeClr>
                </a:solidFill>
                <a:latin typeface="+mj-lt"/>
              </a:rPr>
              <a:t>Un </a:t>
            </a:r>
            <a:r>
              <a:rPr lang="en-AU" sz="1400" dirty="0" err="1" smtClean="0">
                <a:solidFill>
                  <a:schemeClr val="tx1">
                    <a:lumMod val="75000"/>
                    <a:lumOff val="25000"/>
                  </a:schemeClr>
                </a:solidFill>
                <a:latin typeface="+mj-lt"/>
              </a:rPr>
              <a:t>aumento</a:t>
            </a:r>
            <a:r>
              <a:rPr lang="en-AU" sz="1400" dirty="0" smtClean="0">
                <a:solidFill>
                  <a:schemeClr val="tx1">
                    <a:lumMod val="75000"/>
                    <a:lumOff val="25000"/>
                  </a:schemeClr>
                </a:solidFill>
                <a:latin typeface="+mj-lt"/>
              </a:rPr>
              <a:t> real </a:t>
            </a:r>
            <a:r>
              <a:rPr lang="en-AU" sz="1400" dirty="0" err="1" smtClean="0">
                <a:solidFill>
                  <a:schemeClr val="tx1">
                    <a:lumMod val="75000"/>
                    <a:lumOff val="25000"/>
                  </a:schemeClr>
                </a:solidFill>
                <a:latin typeface="+mj-lt"/>
              </a:rPr>
              <a:t>en</a:t>
            </a:r>
            <a:r>
              <a:rPr lang="en-AU" sz="1400" dirty="0" smtClean="0">
                <a:solidFill>
                  <a:schemeClr val="tx1">
                    <a:lumMod val="75000"/>
                    <a:lumOff val="25000"/>
                  </a:schemeClr>
                </a:solidFill>
                <a:latin typeface="+mj-lt"/>
              </a:rPr>
              <a:t> la </a:t>
            </a:r>
            <a:r>
              <a:rPr lang="en-AU" sz="1400" dirty="0" err="1" smtClean="0">
                <a:solidFill>
                  <a:schemeClr val="tx1">
                    <a:lumMod val="75000"/>
                    <a:lumOff val="25000"/>
                  </a:schemeClr>
                </a:solidFill>
                <a:latin typeface="+mj-lt"/>
              </a:rPr>
              <a:t>productividad</a:t>
            </a:r>
            <a:r>
              <a:rPr lang="en-AU" sz="1400" dirty="0" smtClean="0">
                <a:solidFill>
                  <a:schemeClr val="tx1">
                    <a:lumMod val="75000"/>
                    <a:lumOff val="25000"/>
                  </a:schemeClr>
                </a:solidFill>
                <a:latin typeface="+mj-lt"/>
              </a:rPr>
              <a:t> solo </a:t>
            </a:r>
            <a:r>
              <a:rPr lang="en-AU" sz="1400" dirty="0" err="1" smtClean="0">
                <a:solidFill>
                  <a:schemeClr val="tx1">
                    <a:lumMod val="75000"/>
                    <a:lumOff val="25000"/>
                  </a:schemeClr>
                </a:solidFill>
                <a:latin typeface="+mj-lt"/>
              </a:rPr>
              <a:t>vendrá</a:t>
            </a:r>
            <a:r>
              <a:rPr lang="en-AU" sz="1400" dirty="0" smtClean="0">
                <a:solidFill>
                  <a:schemeClr val="tx1">
                    <a:lumMod val="75000"/>
                    <a:lumOff val="25000"/>
                  </a:schemeClr>
                </a:solidFill>
                <a:latin typeface="+mj-lt"/>
              </a:rPr>
              <a:t> con </a:t>
            </a:r>
            <a:r>
              <a:rPr lang="en-AU" sz="1400" dirty="0" err="1" smtClean="0">
                <a:solidFill>
                  <a:schemeClr val="tx1">
                    <a:lumMod val="75000"/>
                    <a:lumOff val="25000"/>
                  </a:schemeClr>
                </a:solidFill>
                <a:latin typeface="+mj-lt"/>
              </a:rPr>
              <a:t>una</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transformación</a:t>
            </a:r>
            <a:r>
              <a:rPr lang="en-AU" sz="1400" dirty="0" smtClean="0">
                <a:solidFill>
                  <a:schemeClr val="tx1">
                    <a:lumMod val="75000"/>
                    <a:lumOff val="25000"/>
                  </a:schemeClr>
                </a:solidFill>
                <a:latin typeface="+mj-lt"/>
              </a:rPr>
              <a:t> de principio a fin </a:t>
            </a:r>
            <a:endParaRPr lang="en-AU" sz="1400" dirty="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s-CL" sz="1400" dirty="0">
                <a:solidFill>
                  <a:schemeClr val="tx1">
                    <a:lumMod val="75000"/>
                    <a:lumOff val="25000"/>
                  </a:schemeClr>
                </a:solidFill>
                <a:latin typeface="+mj-lt"/>
              </a:rPr>
              <a:t>Un enfoque centrado en soluciones puntuales o </a:t>
            </a:r>
            <a:r>
              <a:rPr lang="es-CL" sz="1400" dirty="0" smtClean="0">
                <a:solidFill>
                  <a:schemeClr val="tx1">
                    <a:lumMod val="75000"/>
                    <a:lumOff val="25000"/>
                  </a:schemeClr>
                </a:solidFill>
                <a:latin typeface="+mj-lt"/>
              </a:rPr>
              <a:t>la mejora continua </a:t>
            </a:r>
            <a:r>
              <a:rPr lang="es-CL" sz="1400" dirty="0">
                <a:solidFill>
                  <a:schemeClr val="tx1">
                    <a:lumMod val="75000"/>
                    <a:lumOff val="25000"/>
                  </a:schemeClr>
                </a:solidFill>
                <a:latin typeface="+mj-lt"/>
              </a:rPr>
              <a:t>no </a:t>
            </a:r>
            <a:r>
              <a:rPr lang="es-CL" sz="1400" dirty="0" smtClean="0">
                <a:solidFill>
                  <a:schemeClr val="tx1">
                    <a:lumMod val="75000"/>
                    <a:lumOff val="25000"/>
                  </a:schemeClr>
                </a:solidFill>
                <a:latin typeface="+mj-lt"/>
              </a:rPr>
              <a:t>cerrará </a:t>
            </a:r>
            <a:r>
              <a:rPr lang="es-CL" sz="1400" dirty="0">
                <a:solidFill>
                  <a:schemeClr val="tx1">
                    <a:lumMod val="75000"/>
                    <a:lumOff val="25000"/>
                  </a:schemeClr>
                </a:solidFill>
                <a:latin typeface="+mj-lt"/>
              </a:rPr>
              <a:t>la brecha e incluso podría ser contraproducente</a:t>
            </a:r>
            <a:endParaRPr lang="en-AU" sz="1400" dirty="0">
              <a:solidFill>
                <a:schemeClr val="tx1">
                  <a:lumMod val="75000"/>
                  <a:lumOff val="25000"/>
                </a:schemeClr>
              </a:solidFill>
              <a:latin typeface="+mj-lt"/>
            </a:endParaRPr>
          </a:p>
        </p:txBody>
      </p:sp>
      <p:sp>
        <p:nvSpPr>
          <p:cNvPr id="11" name="TextBox 10"/>
          <p:cNvSpPr txBox="1"/>
          <p:nvPr/>
        </p:nvSpPr>
        <p:spPr>
          <a:xfrm>
            <a:off x="4771805" y="2183601"/>
            <a:ext cx="2130799" cy="3238335"/>
          </a:xfrm>
          <a:prstGeom prst="rect">
            <a:avLst/>
          </a:prstGeom>
          <a:noFill/>
        </p:spPr>
        <p:txBody>
          <a:bodyPr wrap="square" lIns="0" tIns="0" rIns="0" bIns="0" rtlCol="0">
            <a:noAutofit/>
          </a:bodyPr>
          <a:lstStyle/>
          <a:p>
            <a:pPr>
              <a:lnSpc>
                <a:spcPct val="114000"/>
              </a:lnSpc>
              <a:spcBef>
                <a:spcPts val="525"/>
              </a:spcBef>
              <a:spcAft>
                <a:spcPts val="525"/>
              </a:spcAft>
              <a:buClr>
                <a:schemeClr val="tx1">
                  <a:lumMod val="75000"/>
                  <a:lumOff val="25000"/>
                </a:schemeClr>
              </a:buClr>
              <a:buSzPct val="70000"/>
            </a:pPr>
            <a:r>
              <a:rPr lang="es-CL" sz="1400" dirty="0">
                <a:solidFill>
                  <a:schemeClr val="tx1">
                    <a:lumMod val="75000"/>
                    <a:lumOff val="25000"/>
                  </a:schemeClr>
                </a:solidFill>
                <a:latin typeface="+mj-lt"/>
              </a:rPr>
              <a:t>Las empresas que han mejorado su productividad tienen las siguientes características</a:t>
            </a:r>
            <a:r>
              <a:rPr lang="es-CL" sz="1400" dirty="0" smtClean="0">
                <a:solidFill>
                  <a:schemeClr val="tx1">
                    <a:lumMod val="75000"/>
                    <a:lumOff val="25000"/>
                  </a:schemeClr>
                </a:solidFill>
                <a:latin typeface="+mj-lt"/>
              </a:rPr>
              <a:t>:</a:t>
            </a:r>
            <a:endParaRPr lang="en-AU" sz="1400" dirty="0" smtClean="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err="1" smtClean="0">
                <a:solidFill>
                  <a:schemeClr val="tx1">
                    <a:lumMod val="75000"/>
                    <a:lumOff val="25000"/>
                  </a:schemeClr>
                </a:solidFill>
                <a:latin typeface="+mj-lt"/>
              </a:rPr>
              <a:t>Abordan</a:t>
            </a:r>
            <a:r>
              <a:rPr lang="en-AU" sz="1400" dirty="0" smtClean="0">
                <a:solidFill>
                  <a:schemeClr val="tx1">
                    <a:lumMod val="75000"/>
                    <a:lumOff val="25000"/>
                  </a:schemeClr>
                </a:solidFill>
                <a:latin typeface="+mj-lt"/>
              </a:rPr>
              <a:t> el </a:t>
            </a:r>
            <a:r>
              <a:rPr lang="en-AU" sz="1400" dirty="0" err="1" smtClean="0">
                <a:solidFill>
                  <a:schemeClr val="tx1">
                    <a:lumMod val="75000"/>
                    <a:lumOff val="25000"/>
                  </a:schemeClr>
                </a:solidFill>
                <a:latin typeface="+mj-lt"/>
              </a:rPr>
              <a:t>tema</a:t>
            </a:r>
            <a:r>
              <a:rPr lang="en-AU" sz="1400" dirty="0" smtClean="0">
                <a:solidFill>
                  <a:schemeClr val="tx1">
                    <a:lumMod val="75000"/>
                    <a:lumOff val="25000"/>
                  </a:schemeClr>
                </a:solidFill>
                <a:latin typeface="+mj-lt"/>
              </a:rPr>
              <a:t> con un </a:t>
            </a:r>
            <a:r>
              <a:rPr lang="en-AU" sz="1400" dirty="0" err="1" smtClean="0">
                <a:solidFill>
                  <a:schemeClr val="tx1">
                    <a:lumMod val="75000"/>
                    <a:lumOff val="25000"/>
                  </a:schemeClr>
                </a:solidFill>
                <a:latin typeface="+mj-lt"/>
              </a:rPr>
              <a:t>enfoque</a:t>
            </a:r>
            <a:r>
              <a:rPr lang="en-AU" sz="1400" dirty="0" smtClean="0">
                <a:solidFill>
                  <a:schemeClr val="tx1">
                    <a:lumMod val="75000"/>
                    <a:lumOff val="25000"/>
                  </a:schemeClr>
                </a:solidFill>
                <a:latin typeface="+mj-lt"/>
              </a:rPr>
              <a:t> de principio a fin</a:t>
            </a: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err="1" smtClean="0">
                <a:solidFill>
                  <a:schemeClr val="tx1">
                    <a:lumMod val="75000"/>
                    <a:lumOff val="25000"/>
                  </a:schemeClr>
                </a:solidFill>
                <a:latin typeface="+mj-lt"/>
              </a:rPr>
              <a:t>Aprenden</a:t>
            </a:r>
            <a:r>
              <a:rPr lang="en-AU" sz="1400" dirty="0" smtClean="0">
                <a:solidFill>
                  <a:schemeClr val="tx1">
                    <a:lumMod val="75000"/>
                    <a:lumOff val="25000"/>
                  </a:schemeClr>
                </a:solidFill>
                <a:latin typeface="+mj-lt"/>
              </a:rPr>
              <a:t> de la </a:t>
            </a:r>
            <a:r>
              <a:rPr lang="en-AU" sz="1400" dirty="0" err="1" smtClean="0">
                <a:solidFill>
                  <a:schemeClr val="tx1">
                    <a:lumMod val="75000"/>
                    <a:lumOff val="25000"/>
                  </a:schemeClr>
                </a:solidFill>
                <a:latin typeface="+mj-lt"/>
              </a:rPr>
              <a:t>historia</a:t>
            </a:r>
            <a:endParaRPr lang="en-AU" sz="1400" dirty="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err="1" smtClean="0">
                <a:solidFill>
                  <a:schemeClr val="tx1">
                    <a:lumMod val="75000"/>
                    <a:lumOff val="25000"/>
                  </a:schemeClr>
                </a:solidFill>
                <a:latin typeface="+mj-lt"/>
              </a:rPr>
              <a:t>Abiertos</a:t>
            </a:r>
            <a:r>
              <a:rPr lang="en-AU" sz="1400" dirty="0" smtClean="0">
                <a:solidFill>
                  <a:schemeClr val="tx1">
                    <a:lumMod val="75000"/>
                    <a:lumOff val="25000"/>
                  </a:schemeClr>
                </a:solidFill>
                <a:latin typeface="+mj-lt"/>
              </a:rPr>
              <a:t> a la </a:t>
            </a:r>
            <a:r>
              <a:rPr lang="en-AU" sz="1400" dirty="0" err="1" smtClean="0">
                <a:solidFill>
                  <a:schemeClr val="tx1">
                    <a:lumMod val="75000"/>
                    <a:lumOff val="25000"/>
                  </a:schemeClr>
                </a:solidFill>
                <a:latin typeface="+mj-lt"/>
              </a:rPr>
              <a:t>innovación</a:t>
            </a:r>
            <a:endParaRPr lang="en-AU" sz="1400" dirty="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err="1" smtClean="0">
                <a:solidFill>
                  <a:schemeClr val="tx1">
                    <a:lumMod val="75000"/>
                    <a:lumOff val="25000"/>
                  </a:schemeClr>
                </a:solidFill>
                <a:latin typeface="+mj-lt"/>
              </a:rPr>
              <a:t>Abordan</a:t>
            </a:r>
            <a:r>
              <a:rPr lang="en-AU" sz="1400" dirty="0" smtClean="0">
                <a:solidFill>
                  <a:schemeClr val="tx1">
                    <a:lumMod val="75000"/>
                    <a:lumOff val="25000"/>
                  </a:schemeClr>
                </a:solidFill>
                <a:latin typeface="+mj-lt"/>
              </a:rPr>
              <a:t> los </a:t>
            </a:r>
            <a:r>
              <a:rPr lang="en-AU" sz="1400" dirty="0" err="1" smtClean="0">
                <a:solidFill>
                  <a:schemeClr val="tx1">
                    <a:lumMod val="75000"/>
                    <a:lumOff val="25000"/>
                  </a:schemeClr>
                </a:solidFill>
                <a:latin typeface="+mj-lt"/>
              </a:rPr>
              <a:t>ajustes</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conductuales</a:t>
            </a:r>
            <a:r>
              <a:rPr lang="en-AU" sz="1400" dirty="0" smtClean="0">
                <a:solidFill>
                  <a:schemeClr val="tx1">
                    <a:lumMod val="75000"/>
                    <a:lumOff val="25000"/>
                  </a:schemeClr>
                </a:solidFill>
                <a:latin typeface="+mj-lt"/>
              </a:rPr>
              <a:t> para la </a:t>
            </a:r>
            <a:r>
              <a:rPr lang="en-AU" sz="1400" dirty="0" err="1" smtClean="0">
                <a:solidFill>
                  <a:schemeClr val="tx1">
                    <a:lumMod val="75000"/>
                    <a:lumOff val="25000"/>
                  </a:schemeClr>
                </a:solidFill>
                <a:latin typeface="+mj-lt"/>
              </a:rPr>
              <a:t>sustentabilidad</a:t>
            </a:r>
            <a:endParaRPr lang="en-AU" sz="1400" dirty="0" smtClean="0">
              <a:solidFill>
                <a:schemeClr val="tx1">
                  <a:lumMod val="75000"/>
                  <a:lumOff val="25000"/>
                </a:schemeClr>
              </a:solidFill>
              <a:latin typeface="+mj-lt"/>
            </a:endParaRPr>
          </a:p>
          <a:p>
            <a:pPr marL="152762" indent="-152762">
              <a:lnSpc>
                <a:spcPct val="114000"/>
              </a:lnSpc>
              <a:spcBef>
                <a:spcPts val="525"/>
              </a:spcBef>
              <a:spcAft>
                <a:spcPts val="525"/>
              </a:spcAft>
              <a:buClr>
                <a:schemeClr val="tx1">
                  <a:lumMod val="75000"/>
                  <a:lumOff val="25000"/>
                </a:schemeClr>
              </a:buClr>
              <a:buSzPct val="70000"/>
              <a:buFont typeface="Arial" panose="020B0604020202020204" pitchFamily="34" charset="0"/>
              <a:buChar char="►"/>
            </a:pPr>
            <a:r>
              <a:rPr lang="en-AU" sz="1400" dirty="0" err="1" smtClean="0">
                <a:solidFill>
                  <a:schemeClr val="tx1">
                    <a:lumMod val="75000"/>
                    <a:lumOff val="25000"/>
                  </a:schemeClr>
                </a:solidFill>
                <a:latin typeface="+mj-lt"/>
              </a:rPr>
              <a:t>Miden</a:t>
            </a:r>
            <a:r>
              <a:rPr lang="en-AU" sz="1400" dirty="0" smtClean="0">
                <a:solidFill>
                  <a:schemeClr val="tx1">
                    <a:lumMod val="75000"/>
                    <a:lumOff val="25000"/>
                  </a:schemeClr>
                </a:solidFill>
                <a:latin typeface="+mj-lt"/>
              </a:rPr>
              <a:t> lo </a:t>
            </a:r>
            <a:r>
              <a:rPr lang="en-AU" sz="1400" dirty="0" err="1" smtClean="0">
                <a:solidFill>
                  <a:schemeClr val="tx1">
                    <a:lumMod val="75000"/>
                    <a:lumOff val="25000"/>
                  </a:schemeClr>
                </a:solidFill>
                <a:latin typeface="+mj-lt"/>
              </a:rPr>
              <a:t>que</a:t>
            </a:r>
            <a:r>
              <a:rPr lang="en-AU" sz="1400" dirty="0" smtClean="0">
                <a:solidFill>
                  <a:schemeClr val="tx1">
                    <a:lumMod val="75000"/>
                    <a:lumOff val="25000"/>
                  </a:schemeClr>
                </a:solidFill>
                <a:latin typeface="+mj-lt"/>
              </a:rPr>
              <a:t> </a:t>
            </a:r>
            <a:r>
              <a:rPr lang="en-AU" sz="1400" dirty="0" err="1" smtClean="0">
                <a:solidFill>
                  <a:schemeClr val="tx1">
                    <a:lumMod val="75000"/>
                    <a:lumOff val="25000"/>
                  </a:schemeClr>
                </a:solidFill>
                <a:latin typeface="+mj-lt"/>
              </a:rPr>
              <a:t>importa</a:t>
            </a:r>
            <a:r>
              <a:rPr lang="en-AU" sz="1400" dirty="0" smtClean="0">
                <a:solidFill>
                  <a:schemeClr val="tx1">
                    <a:lumMod val="75000"/>
                    <a:lumOff val="25000"/>
                  </a:schemeClr>
                </a:solidFill>
                <a:latin typeface="+mj-lt"/>
              </a:rPr>
              <a:t> para el </a:t>
            </a:r>
            <a:r>
              <a:rPr lang="en-AU" sz="1400" dirty="0" err="1" smtClean="0">
                <a:solidFill>
                  <a:schemeClr val="tx1">
                    <a:lumMod val="75000"/>
                    <a:lumOff val="25000"/>
                  </a:schemeClr>
                </a:solidFill>
                <a:latin typeface="+mj-lt"/>
              </a:rPr>
              <a:t>margen</a:t>
            </a:r>
            <a:endParaRPr lang="en-AU" sz="1400" dirty="0">
              <a:solidFill>
                <a:schemeClr val="tx1">
                  <a:lumMod val="75000"/>
                  <a:lumOff val="25000"/>
                </a:schemeClr>
              </a:solidFill>
              <a:latin typeface="+mj-lt"/>
            </a:endParaRPr>
          </a:p>
        </p:txBody>
      </p:sp>
      <p:sp>
        <p:nvSpPr>
          <p:cNvPr id="9" name="Footer Placeholder 3"/>
          <p:cNvSpPr txBox="1">
            <a:spLocks/>
          </p:cNvSpPr>
          <p:nvPr/>
        </p:nvSpPr>
        <p:spPr>
          <a:xfrm>
            <a:off x="2594963" y="6390894"/>
            <a:ext cx="4780588" cy="22402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chemeClr val="bg1"/>
                </a:solidFill>
                <a:cs typeface="Arial" pitchFamily="34" charset="0"/>
              </a:rPr>
              <a:t>Business risks facing mining &amp; metals 2015-16</a:t>
            </a:r>
          </a:p>
        </p:txBody>
      </p:sp>
      <p:sp>
        <p:nvSpPr>
          <p:cNvPr id="12" name="Date Placeholder 4"/>
          <p:cNvSpPr txBox="1">
            <a:spLocks/>
          </p:cNvSpPr>
          <p:nvPr/>
        </p:nvSpPr>
        <p:spPr>
          <a:xfrm>
            <a:off x="1217792" y="6400419"/>
            <a:ext cx="1188720" cy="20116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cs typeface="Arial" pitchFamily="34" charset="0"/>
              </a:rPr>
              <a:t>June 2015</a:t>
            </a:r>
          </a:p>
        </p:txBody>
      </p:sp>
    </p:spTree>
    <p:extLst>
      <p:ext uri="{BB962C8B-B14F-4D97-AF65-F5344CB8AC3E}">
        <p14:creationId xmlns:p14="http://schemas.microsoft.com/office/powerpoint/2010/main" val="67264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EY regular presentation 2010">
  <a:themeElements>
    <a:clrScheme name="EY light print">
      <a:dk1>
        <a:srgbClr val="000000"/>
      </a:dk1>
      <a:lt1>
        <a:srgbClr val="646464"/>
      </a:lt1>
      <a:dk2>
        <a:srgbClr val="FFFFFF"/>
      </a:dk2>
      <a:lt2>
        <a:srgbClr val="646464"/>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9525">
          <a:solidFill>
            <a:schemeClr val="accent1"/>
          </a:solidFill>
        </a:ln>
      </a:spPr>
      <a:bodyPr rtlCol="0" anchor="ctr" anchorCtr="1"/>
      <a:lstStyle>
        <a:defPPr algn="ctr">
          <a:defRPr sz="12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11703</TotalTime>
  <Words>7146</Words>
  <Application>Microsoft Office PowerPoint</Application>
  <PresentationFormat>On-screen Show (4:3)</PresentationFormat>
  <Paragraphs>691</Paragraphs>
  <Slides>41</Slides>
  <Notes>33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EY regular presentation 2010</vt:lpstr>
      <vt:lpstr>Riesgos de la industria minera</vt:lpstr>
      <vt:lpstr>Risk radar</vt:lpstr>
      <vt:lpstr>1. Crecimiento</vt:lpstr>
      <vt:lpstr>La era de la austeridad de capital</vt:lpstr>
      <vt:lpstr>Rompiendo el ciclo – comprar, construir o retornar</vt:lpstr>
      <vt:lpstr>Evaluando las opciones</vt:lpstr>
      <vt:lpstr>2. Productividad</vt:lpstr>
      <vt:lpstr>La productividad cayó dramáticamente durante el súper ciclo</vt:lpstr>
      <vt:lpstr>El desafio de la productividad</vt:lpstr>
      <vt:lpstr>El progreso a la fecha ha sido considerable</vt:lpstr>
      <vt:lpstr>Las empresas mineras exitosas en la mejora de su productividad </vt:lpstr>
      <vt:lpstr>3. Acceso al capital</vt:lpstr>
      <vt:lpstr>Acceso al capital: mercados nerviosos</vt:lpstr>
      <vt:lpstr>El aumento de los riesgos y la complejidad</vt:lpstr>
      <vt:lpstr>Es el momento de un enfoque estratégico</vt:lpstr>
      <vt:lpstr>4. Nacionalización de recursos </vt:lpstr>
      <vt:lpstr>Nacionalización de recursos</vt:lpstr>
      <vt:lpstr>Requerimientos de transparencia siguen aumentando</vt:lpstr>
      <vt:lpstr>5. Licencia social para operar</vt:lpstr>
      <vt:lpstr>Licencia social para operar</vt:lpstr>
      <vt:lpstr>PowerPoint Presentation</vt:lpstr>
      <vt:lpstr>Licencia social para operar – la comunidad protesta en América Latina </vt:lpstr>
      <vt:lpstr>Licencia social para operar</vt:lpstr>
      <vt:lpstr>6. Volatilidad de precios de commodities</vt:lpstr>
      <vt:lpstr>Outlook </vt:lpstr>
      <vt:lpstr>Respuestas a la volatilidad </vt:lpstr>
      <vt:lpstr>6. Capital projects</vt:lpstr>
      <vt:lpstr>Estudio EY que muestra que la productividad del capital es normalmente pobre</vt:lpstr>
      <vt:lpstr>El alcance de megaproyectos El US$367b representado en el estudio se extendió a nivel mundial</vt:lpstr>
      <vt:lpstr>Causas principales de sobrecostos</vt:lpstr>
      <vt:lpstr>8. Acceso a energía </vt:lpstr>
      <vt:lpstr>Riesgo en minería es cada vez mayor por  alza de costos y falta de disponibilidad de energía</vt:lpstr>
      <vt:lpstr>Asegurar Energía en el largo plazo </vt:lpstr>
      <vt:lpstr>Costos de energía renovable </vt:lpstr>
      <vt:lpstr>9. Ciberseguridad</vt:lpstr>
      <vt:lpstr>Las amenazas cibernéticas crecen de forma rápida y extensiva </vt:lpstr>
      <vt:lpstr>Los tres desafíos principales de ciberseguridad</vt:lpstr>
      <vt:lpstr>No se trata sólo de sistemas</vt:lpstr>
      <vt:lpstr>10. Innovación</vt:lpstr>
      <vt:lpstr>La inovación será clave para el futuro del sector </vt:lpstr>
      <vt:lpstr>Compañías existosas</vt:lpstr>
    </vt:vector>
  </TitlesOfParts>
  <Company>Ernst &amp; Young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PowerPoint template</dc:title>
  <dc:creator>Brand Marketing and Communications;The Branding Zone EY-APP US;Brand;Marketing and Communications</dc:creator>
  <cp:keywords>global; PowerPoint; Templates; ribbon</cp:keywords>
  <cp:lastModifiedBy>Isabel M Herrera Leon</cp:lastModifiedBy>
  <cp:revision>276</cp:revision>
  <cp:lastPrinted>2015-06-11T00:14:39Z</cp:lastPrinted>
  <dcterms:created xsi:type="dcterms:W3CDTF">2013-08-13T21:06:33Z</dcterms:created>
  <dcterms:modified xsi:type="dcterms:W3CDTF">2015-07-06T14:42:22Z</dcterms:modified>
  <cp:contentStatus>Published</cp:contentStatus>
</cp:coreProperties>
</file>